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06" r:id="rId5"/>
    <p:sldId id="437" r:id="rId6"/>
    <p:sldId id="299" r:id="rId7"/>
    <p:sldId id="300" r:id="rId8"/>
    <p:sldId id="304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438" r:id="rId17"/>
    <p:sldId id="439" r:id="rId18"/>
    <p:sldId id="414" r:id="rId19"/>
    <p:sldId id="441" r:id="rId20"/>
    <p:sldId id="442" r:id="rId21"/>
    <p:sldId id="443" r:id="rId22"/>
    <p:sldId id="444" r:id="rId23"/>
    <p:sldId id="445" r:id="rId24"/>
    <p:sldId id="446" r:id="rId25"/>
    <p:sldId id="4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698" autoAdjust="0"/>
  </p:normalViewPr>
  <p:slideViewPr>
    <p:cSldViewPr snapToGrid="0">
      <p:cViewPr>
        <p:scale>
          <a:sx n="60" d="100"/>
          <a:sy n="60" d="100"/>
        </p:scale>
        <p:origin x="138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we do not have enough 1s in the ones column to take away 8 so we have to exchange.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do we have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we do not have enough 1s in the ones column to take away 8 so we have to exchange.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we do not have enough 1s in the ones column to take away 8 so we have to exchange.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9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we need to exchange a 10 but there aren’t 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we need to exchange a 10 but there aren’t 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3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5 cakes. Demonstrate drawing a number line with 5 at one end. And adding on 2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 with 25 cakes. Demonstrate drawing a number line with 25 at one end. And adding on 2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Start with 35 cakes. Demonstrate drawing a number line with 35 at one end. And adding on 2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9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that my ones have not crossed over 10 and I am only adding 1 digit numbers so I can use my knowledge of number bonds to 10 to help me. What stayed the same with the numbers? What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8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Demonstrate that this works the same backwards. Draw a number line with 7 at one end and count backward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Demonstrate that this works the same backwards. Draw a number line with 27 at one end and count backward 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chn to work out the answer to this by partitioning the tens and ones. Add the 1s first.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chn to work out the answer to this by partitioning the tens and ones. Add the 1s first.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7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image" Target="../media/image80.png"/><Relationship Id="rId4" Type="http://schemas.openxmlformats.org/officeDocument/2006/relationships/image" Target="../media/image15.emf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6.emf"/><Relationship Id="rId5" Type="http://schemas.openxmlformats.org/officeDocument/2006/relationships/image" Target="../media/image85.png"/><Relationship Id="rId4" Type="http://schemas.openxmlformats.org/officeDocument/2006/relationships/image" Target="../media/image15.emf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ON_7RCodw1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6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169915" y="4461796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915" y="4461796"/>
                <a:ext cx="2460930" cy="646331"/>
              </a:xfrm>
              <a:prstGeom prst="rect">
                <a:avLst/>
              </a:prstGeom>
              <a:blipFill>
                <a:blip r:embed="rId4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185945" y="2547891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45" y="2547891"/>
                <a:ext cx="2460930" cy="646331"/>
              </a:xfrm>
              <a:prstGeom prst="rect">
                <a:avLst/>
              </a:prstGeom>
              <a:blipFill>
                <a:blip r:embed="rId5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9" y="4480723"/>
            <a:ext cx="4972310" cy="16689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2431434"/>
            <a:ext cx="4973634" cy="16839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612601"/>
            <a:ext cx="4973634" cy="1619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359070" y="783140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70" y="783140"/>
                <a:ext cx="1992853" cy="646331"/>
              </a:xfrm>
              <a:prstGeom prst="rect">
                <a:avLst/>
              </a:prstGeom>
              <a:blipFill>
                <a:blip r:embed="rId9"/>
                <a:stretch>
                  <a:fillRect l="-9174" t="-14151" r="-856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86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40117" y="389729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645477" y="3607738"/>
            <a:ext cx="6786880" cy="1385182"/>
            <a:chOff x="711200" y="4236720"/>
            <a:chExt cx="6786880" cy="1385182"/>
          </a:xfrm>
        </p:grpSpPr>
        <p:sp>
          <p:nvSpPr>
            <p:cNvPr id="11" name="Rectangle 10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1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2728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42472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41674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6212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63298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590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5287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8459" y="5037127"/>
              <a:ext cx="424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8439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0" y="1841097"/>
            <a:ext cx="950942" cy="1021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9" y="1841097"/>
            <a:ext cx="950942" cy="1021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7" y="1841097"/>
            <a:ext cx="950942" cy="10211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05" y="1841097"/>
            <a:ext cx="950942" cy="10211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73" y="1841097"/>
            <a:ext cx="950942" cy="1021135"/>
          </a:xfrm>
          <a:prstGeom prst="rect">
            <a:avLst/>
          </a:prstGeom>
        </p:spPr>
      </p:pic>
      <p:sp>
        <p:nvSpPr>
          <p:cNvPr id="29" name="Arc 28"/>
          <p:cNvSpPr/>
          <p:nvPr/>
        </p:nvSpPr>
        <p:spPr>
          <a:xfrm>
            <a:off x="4776483" y="3257806"/>
            <a:ext cx="2420782" cy="1561217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68544" y="2721566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544" y="2721566"/>
                <a:ext cx="788999" cy="584775"/>
              </a:xfrm>
              <a:prstGeom prst="rect">
                <a:avLst/>
              </a:prstGeom>
              <a:blipFill>
                <a:blip r:embed="rId5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21" y="1828705"/>
            <a:ext cx="950942" cy="10211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69" y="1818545"/>
            <a:ext cx="950942" cy="1021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29732" y="5373278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32" y="5373278"/>
                <a:ext cx="1992853" cy="646331"/>
              </a:xfrm>
              <a:prstGeom prst="rect">
                <a:avLst/>
              </a:prstGeom>
              <a:blipFill>
                <a:blip r:embed="rId6"/>
                <a:stretch>
                  <a:fillRect l="-9480" t="-14151" r="-825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645477" y="389627"/>
            <a:ext cx="6985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Ron has baked 7 cakes.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He gives 4 to his family.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How many cakes does he have left?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9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85440" y="482597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05471" y="4588328"/>
            <a:ext cx="6786880" cy="1385182"/>
            <a:chOff x="711200" y="4236720"/>
            <a:chExt cx="6786880" cy="1385182"/>
          </a:xfrm>
        </p:grpSpPr>
        <p:sp>
          <p:nvSpPr>
            <p:cNvPr id="6" name="Rectangle 5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329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229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07071" y="501702"/>
            <a:ext cx="3069464" cy="1504170"/>
            <a:chOff x="631825" y="1280160"/>
            <a:chExt cx="4681855" cy="2123440"/>
          </a:xfrm>
        </p:grpSpPr>
        <p:grpSp>
          <p:nvGrpSpPr>
            <p:cNvPr id="20" name="Group 19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76952" y="2724037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52" y="2724037"/>
                <a:ext cx="2460930" cy="646331"/>
              </a:xfrm>
              <a:prstGeom prst="rect">
                <a:avLst/>
              </a:prstGeom>
              <a:blipFill>
                <a:blip r:embed="rId5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6077688" y="521042"/>
            <a:ext cx="3069464" cy="1504170"/>
            <a:chOff x="631825" y="1280160"/>
            <a:chExt cx="4681855" cy="2123440"/>
          </a:xfrm>
        </p:grpSpPr>
        <p:grpSp>
          <p:nvGrpSpPr>
            <p:cNvPr id="34" name="Group 3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49" y="2036243"/>
            <a:ext cx="758685" cy="8348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9" y="2036243"/>
            <a:ext cx="758685" cy="8348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0" y="2036243"/>
            <a:ext cx="758685" cy="8348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27" y="2036243"/>
            <a:ext cx="758685" cy="8348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28" y="2036243"/>
            <a:ext cx="758685" cy="8348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48" y="2705563"/>
            <a:ext cx="758684" cy="8348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8" y="2705563"/>
            <a:ext cx="758684" cy="834850"/>
          </a:xfrm>
          <a:prstGeom prst="rect">
            <a:avLst/>
          </a:prstGeom>
        </p:spPr>
      </p:pic>
      <p:sp>
        <p:nvSpPr>
          <p:cNvPr id="53" name="Arc 52"/>
          <p:cNvSpPr/>
          <p:nvPr/>
        </p:nvSpPr>
        <p:spPr>
          <a:xfrm>
            <a:off x="4720002" y="3993319"/>
            <a:ext cx="2420782" cy="1991359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82382" y="351579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82" y="3515799"/>
                <a:ext cx="788999" cy="584775"/>
              </a:xfrm>
              <a:prstGeom prst="rect">
                <a:avLst/>
              </a:prstGeom>
              <a:blipFill>
                <a:blip r:embed="rId6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8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14279" y="4585938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279" y="4585938"/>
                <a:ext cx="2460930" cy="646331"/>
              </a:xfrm>
              <a:prstGeom prst="rect">
                <a:avLst/>
              </a:prstGeom>
              <a:blipFill>
                <a:blip r:embed="rId3"/>
                <a:stretch>
                  <a:fillRect l="-7426" t="-14151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4237524"/>
            <a:ext cx="5105018" cy="198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4279" y="2693628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279" y="2693628"/>
                <a:ext cx="2460930" cy="646331"/>
              </a:xfrm>
              <a:prstGeom prst="rect">
                <a:avLst/>
              </a:prstGeom>
              <a:blipFill>
                <a:blip r:embed="rId5"/>
                <a:stretch>
                  <a:fillRect l="-7426" t="-15094" r="-668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6" y="2101179"/>
            <a:ext cx="5105018" cy="198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2589" y="778249"/>
                <a:ext cx="1992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589" y="778249"/>
                <a:ext cx="1992853" cy="646331"/>
              </a:xfrm>
              <a:prstGeom prst="rect">
                <a:avLst/>
              </a:prstGeom>
              <a:blipFill>
                <a:blip r:embed="rId7"/>
                <a:stretch>
                  <a:fillRect l="-9509" t="-15094" r="-858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7" y="420422"/>
            <a:ext cx="5105018" cy="1878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3" y="1633982"/>
            <a:ext cx="718971" cy="2007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6" y="1633982"/>
            <a:ext cx="718971" cy="2007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2" y="1633982"/>
            <a:ext cx="718971" cy="2007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88" y="1633982"/>
            <a:ext cx="718971" cy="2007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8543" y="405557"/>
                <a:ext cx="2951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Work out 42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43" y="405557"/>
                <a:ext cx="2951834" cy="584775"/>
              </a:xfrm>
              <a:prstGeom prst="rect">
                <a:avLst/>
              </a:prstGeom>
              <a:blipFill>
                <a:blip r:embed="rId5"/>
                <a:stretch>
                  <a:fillRect l="-5372" t="-12632" r="-433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52" y="2190320"/>
            <a:ext cx="417446" cy="4778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3" y="2649415"/>
            <a:ext cx="417446" cy="477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25" y="2630682"/>
            <a:ext cx="417446" cy="4778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93" y="2171587"/>
            <a:ext cx="417446" cy="47782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85440" y="475886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505471" y="4521220"/>
            <a:ext cx="6786880" cy="1385182"/>
            <a:chOff x="711200" y="4236720"/>
            <a:chExt cx="6786880" cy="1385182"/>
          </a:xfrm>
        </p:grpSpPr>
        <p:sp>
          <p:nvSpPr>
            <p:cNvPr id="21" name="Rectangle 20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713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662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5229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>
            <a:off x="4125212" y="4157544"/>
            <a:ext cx="1790636" cy="1625748"/>
          </a:xfrm>
          <a:prstGeom prst="arc">
            <a:avLst>
              <a:gd name="adj1" fmla="val 11053537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93659" y="3588655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659" y="3588655"/>
                <a:ext cx="788999" cy="584775"/>
              </a:xfrm>
              <a:prstGeom prst="rect">
                <a:avLst/>
              </a:prstGeom>
              <a:blipFill>
                <a:blip r:embed="rId7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35" y="2645465"/>
            <a:ext cx="417446" cy="47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478693" y="417357"/>
                <a:ext cx="17940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93" y="417357"/>
                <a:ext cx="1794081" cy="1077218"/>
              </a:xfrm>
              <a:prstGeom prst="rect">
                <a:avLst/>
              </a:prstGeom>
              <a:blipFill>
                <a:blip r:embed="rId8"/>
                <a:stretch>
                  <a:fillRect l="-8844" t="-6780" r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4652" y="861914"/>
                <a:ext cx="22108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45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652" y="861914"/>
                <a:ext cx="2210862" cy="1077218"/>
              </a:xfrm>
              <a:prstGeom prst="rect">
                <a:avLst/>
              </a:prstGeom>
              <a:blipFill>
                <a:blip r:embed="rId9"/>
                <a:stretch>
                  <a:fillRect l="-7163" t="-6780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81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5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1" y="1615907"/>
            <a:ext cx="718664" cy="20069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4" y="1615907"/>
            <a:ext cx="718664" cy="20069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90" y="1615907"/>
            <a:ext cx="718664" cy="2006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369" y="415351"/>
                <a:ext cx="2951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Work out 38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69" y="415351"/>
                <a:ext cx="2951834" cy="584775"/>
              </a:xfrm>
              <a:prstGeom prst="rect">
                <a:avLst/>
              </a:prstGeom>
              <a:blipFill>
                <a:blip r:embed="rId5"/>
                <a:stretch>
                  <a:fillRect l="-5165" t="-12500" r="-45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13" y="2682051"/>
            <a:ext cx="384373" cy="4399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84" y="3141146"/>
            <a:ext cx="384373" cy="4399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2" y="1916060"/>
            <a:ext cx="384373" cy="4399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36" y="2452656"/>
            <a:ext cx="384373" cy="439971"/>
          </a:xfrm>
          <a:prstGeom prst="rect">
            <a:avLst/>
          </a:prstGeom>
        </p:spPr>
      </p:pic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2885440" y="481748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2505471" y="4579846"/>
            <a:ext cx="6786880" cy="1385182"/>
            <a:chOff x="711200" y="4236720"/>
            <a:chExt cx="6786880" cy="1385182"/>
          </a:xfrm>
        </p:grpSpPr>
        <p:sp>
          <p:nvSpPr>
            <p:cNvPr id="50" name="Rectangle 4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0411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5662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64" y="2691989"/>
            <a:ext cx="384373" cy="43997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99" y="3126906"/>
            <a:ext cx="384373" cy="4399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9" y="3139253"/>
            <a:ext cx="384373" cy="4399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59" y="2138487"/>
            <a:ext cx="384373" cy="439971"/>
          </a:xfrm>
          <a:prstGeom prst="rect">
            <a:avLst/>
          </a:prstGeom>
        </p:spPr>
      </p:pic>
      <p:sp>
        <p:nvSpPr>
          <p:cNvPr id="68" name="Arc 67"/>
          <p:cNvSpPr/>
          <p:nvPr/>
        </p:nvSpPr>
        <p:spPr>
          <a:xfrm>
            <a:off x="5920852" y="4068393"/>
            <a:ext cx="1844450" cy="194498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408280" y="3564984"/>
                <a:ext cx="970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</a:t>
                </a:r>
                <a:endParaRPr lang="en-GB" sz="3200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80" y="3564984"/>
                <a:ext cx="970017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564467" y="461291"/>
                <a:ext cx="17940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67" y="461291"/>
                <a:ext cx="1794081" cy="1077218"/>
              </a:xfrm>
              <a:prstGeom prst="rect">
                <a:avLst/>
              </a:prstGeom>
              <a:blipFill>
                <a:blip r:embed="rId8"/>
                <a:stretch>
                  <a:fillRect l="-8844" t="-6818" r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397900" y="1085917"/>
                <a:ext cx="22108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</a:rPr>
                  <a:t>38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</a:rPr>
                  <a:t> 35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00" y="1085917"/>
                <a:ext cx="2210862" cy="1077218"/>
              </a:xfrm>
              <a:prstGeom prst="rect">
                <a:avLst/>
              </a:prstGeom>
              <a:blipFill>
                <a:blip r:embed="rId9"/>
                <a:stretch>
                  <a:fillRect l="-7182" t="-6780" r="-6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1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 animBg="1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531419"/>
            <a:ext cx="5257800" cy="49397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question sheet. Some children will be writing on the sheet, most children will be writing the question number in your books and writing your answers in full.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Try to use mental calculations to work out your answers.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60720-3391-4928-95F7-7D2C54F1C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2" t="16117" r="50879" b="10623"/>
          <a:stretch/>
        </p:blipFill>
        <p:spPr>
          <a:xfrm>
            <a:off x="838200" y="1531419"/>
            <a:ext cx="4401178" cy="50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91ED19-346C-4504-A068-0F6E743F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5052" r="37317" b="45215"/>
          <a:stretch/>
        </p:blipFill>
        <p:spPr bwMode="auto">
          <a:xfrm>
            <a:off x="0" y="0"/>
            <a:ext cx="6822831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39ACA55-AB8A-421C-8A73-04336EA1E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052" r="37318" b="45215"/>
          <a:stretch/>
        </p:blipFill>
        <p:spPr bwMode="auto">
          <a:xfrm>
            <a:off x="5566786" y="0"/>
            <a:ext cx="6625213" cy="6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C49A5-803D-4991-825C-1E2F4A2656E1}"/>
              </a:ext>
            </a:extLst>
          </p:cNvPr>
          <p:cNvSpPr txBox="1"/>
          <p:nvPr/>
        </p:nvSpPr>
        <p:spPr>
          <a:xfrm>
            <a:off x="698249" y="1268823"/>
            <a:ext cx="917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 1.   Jack has 7 cookies now.  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  +  1 =  7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Amir has 3 cookies.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  –  1  =  3  </a:t>
            </a:r>
          </a:p>
        </p:txBody>
      </p:sp>
    </p:spTree>
    <p:extLst>
      <p:ext uri="{BB962C8B-B14F-4D97-AF65-F5344CB8AC3E}">
        <p14:creationId xmlns:p14="http://schemas.microsoft.com/office/powerpoint/2010/main" val="102204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3843-1E96-4AF1-89CC-71CDD01E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YR3 recap video: Subtraction With Regrouping Tutorial - YouTube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1487C-863C-4478-B4D4-474B805B5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3" t="17681" r="46195" b="21015"/>
          <a:stretch/>
        </p:blipFill>
        <p:spPr>
          <a:xfrm>
            <a:off x="3170583" y="1987825"/>
            <a:ext cx="4870173" cy="46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321-8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C91F9-6B4B-4CAB-9ACA-076B5CF8A279}"/>
              </a:ext>
            </a:extLst>
          </p:cNvPr>
          <p:cNvSpPr/>
          <p:nvPr/>
        </p:nvSpPr>
        <p:spPr>
          <a:xfrm>
            <a:off x="5317123" y="3832953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99829-2974-47AB-AA81-952EEC4BB33F}"/>
              </a:ext>
            </a:extLst>
          </p:cNvPr>
          <p:cNvSpPr/>
          <p:nvPr/>
        </p:nvSpPr>
        <p:spPr>
          <a:xfrm>
            <a:off x="7099700" y="279952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874C-8CFA-4EE9-96D3-54E1DF0EB5C0}"/>
              </a:ext>
            </a:extLst>
          </p:cNvPr>
          <p:cNvSpPr/>
          <p:nvPr/>
        </p:nvSpPr>
        <p:spPr>
          <a:xfrm>
            <a:off x="7479148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omic Sans MS" panose="030F0702030302020204" pitchFamily="66" charset="0"/>
              </a:rPr>
              <a:t>YR2 LO: 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add and subtract 1s.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add and subtract numbers mentally.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use number facts up to 20 fluently and use related facts up to 100.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use the inverse to check my answers.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321-8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C91F9-6B4B-4CAB-9ACA-076B5CF8A279}"/>
              </a:ext>
            </a:extLst>
          </p:cNvPr>
          <p:cNvSpPr/>
          <p:nvPr/>
        </p:nvSpPr>
        <p:spPr>
          <a:xfrm>
            <a:off x="5317123" y="3832953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99829-2974-47AB-AA81-952EEC4BB33F}"/>
              </a:ext>
            </a:extLst>
          </p:cNvPr>
          <p:cNvSpPr/>
          <p:nvPr/>
        </p:nvSpPr>
        <p:spPr>
          <a:xfrm>
            <a:off x="7099700" y="279952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874C-8CFA-4EE9-96D3-54E1DF0EB5C0}"/>
              </a:ext>
            </a:extLst>
          </p:cNvPr>
          <p:cNvSpPr/>
          <p:nvPr/>
        </p:nvSpPr>
        <p:spPr>
          <a:xfrm>
            <a:off x="7479148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223944-1FC4-4D63-95DF-6F74B4F38AEF}"/>
              </a:ext>
            </a:extLst>
          </p:cNvPr>
          <p:cNvCxnSpPr>
            <a:cxnSpLocks/>
          </p:cNvCxnSpPr>
          <p:nvPr/>
        </p:nvCxnSpPr>
        <p:spPr>
          <a:xfrm flipH="1">
            <a:off x="7479148" y="2799520"/>
            <a:ext cx="313130" cy="1284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80A6B1-CF5A-491F-A14B-362378CB390D}"/>
              </a:ext>
            </a:extLst>
          </p:cNvPr>
          <p:cNvSpPr/>
          <p:nvPr/>
        </p:nvSpPr>
        <p:spPr>
          <a:xfrm>
            <a:off x="8942744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F8FD76-284D-43CE-A056-635291F7C55D}"/>
              </a:ext>
            </a:extLst>
          </p:cNvPr>
          <p:cNvSpPr/>
          <p:nvPr/>
        </p:nvSpPr>
        <p:spPr>
          <a:xfrm>
            <a:off x="9270822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48161-A1B3-4734-8898-473D4EBCBC98}"/>
              </a:ext>
            </a:extLst>
          </p:cNvPr>
          <p:cNvSpPr/>
          <p:nvPr/>
        </p:nvSpPr>
        <p:spPr>
          <a:xfrm>
            <a:off x="9598900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0658A-9A2E-4FFF-BD79-A4F89A293DDC}"/>
              </a:ext>
            </a:extLst>
          </p:cNvPr>
          <p:cNvSpPr/>
          <p:nvPr/>
        </p:nvSpPr>
        <p:spPr>
          <a:xfrm>
            <a:off x="9926978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FB5B2-4525-4EDD-AC57-06EED1A6B251}"/>
              </a:ext>
            </a:extLst>
          </p:cNvPr>
          <p:cNvSpPr/>
          <p:nvPr/>
        </p:nvSpPr>
        <p:spPr>
          <a:xfrm>
            <a:off x="10255056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F5B19-B02E-4FB9-A8FE-12D96F2472F3}"/>
              </a:ext>
            </a:extLst>
          </p:cNvPr>
          <p:cNvSpPr/>
          <p:nvPr/>
        </p:nvSpPr>
        <p:spPr>
          <a:xfrm>
            <a:off x="8946046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72641-C7BE-4299-82C7-D7FC43F38DA7}"/>
              </a:ext>
            </a:extLst>
          </p:cNvPr>
          <p:cNvSpPr/>
          <p:nvPr/>
        </p:nvSpPr>
        <p:spPr>
          <a:xfrm>
            <a:off x="9274124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4401C-AA3D-4E73-A3C1-863EE64A38E4}"/>
              </a:ext>
            </a:extLst>
          </p:cNvPr>
          <p:cNvSpPr/>
          <p:nvPr/>
        </p:nvSpPr>
        <p:spPr>
          <a:xfrm>
            <a:off x="9602202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45C97-2A97-4F23-8ABC-4FAA0362C0F9}"/>
              </a:ext>
            </a:extLst>
          </p:cNvPr>
          <p:cNvSpPr/>
          <p:nvPr/>
        </p:nvSpPr>
        <p:spPr>
          <a:xfrm>
            <a:off x="9930280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58D034-1B47-4DED-9694-85619E1169AE}"/>
              </a:ext>
            </a:extLst>
          </p:cNvPr>
          <p:cNvSpPr/>
          <p:nvPr/>
        </p:nvSpPr>
        <p:spPr>
          <a:xfrm>
            <a:off x="10258358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748EDC-418E-4F83-B4F5-3C38351924BC}"/>
              </a:ext>
            </a:extLst>
          </p:cNvPr>
          <p:cNvCxnSpPr>
            <a:cxnSpLocks/>
          </p:cNvCxnSpPr>
          <p:nvPr/>
        </p:nvCxnSpPr>
        <p:spPr>
          <a:xfrm flipH="1">
            <a:off x="8984946" y="277606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EE4EAA-2A94-43F7-8ED7-7D7F39B48620}"/>
              </a:ext>
            </a:extLst>
          </p:cNvPr>
          <p:cNvCxnSpPr>
            <a:cxnSpLocks/>
          </p:cNvCxnSpPr>
          <p:nvPr/>
        </p:nvCxnSpPr>
        <p:spPr>
          <a:xfrm flipH="1">
            <a:off x="8981300" y="3711234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DE8A4F-E316-4C01-BA30-C52976A4EFC8}"/>
              </a:ext>
            </a:extLst>
          </p:cNvPr>
          <p:cNvCxnSpPr>
            <a:cxnSpLocks/>
          </p:cNvCxnSpPr>
          <p:nvPr/>
        </p:nvCxnSpPr>
        <p:spPr>
          <a:xfrm flipH="1">
            <a:off x="9305128" y="372734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386319-B866-4AF3-B26D-99E420136B15}"/>
              </a:ext>
            </a:extLst>
          </p:cNvPr>
          <p:cNvCxnSpPr>
            <a:cxnSpLocks/>
          </p:cNvCxnSpPr>
          <p:nvPr/>
        </p:nvCxnSpPr>
        <p:spPr>
          <a:xfrm flipH="1">
            <a:off x="9633206" y="3741686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39D9BD-8C3B-43B8-B9B4-03CEFE3312F2}"/>
              </a:ext>
            </a:extLst>
          </p:cNvPr>
          <p:cNvCxnSpPr>
            <a:cxnSpLocks/>
          </p:cNvCxnSpPr>
          <p:nvPr/>
        </p:nvCxnSpPr>
        <p:spPr>
          <a:xfrm flipH="1">
            <a:off x="9944131" y="3741686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C48120-FECA-46B4-B446-59ADCFA01DA0}"/>
              </a:ext>
            </a:extLst>
          </p:cNvPr>
          <p:cNvCxnSpPr>
            <a:cxnSpLocks/>
          </p:cNvCxnSpPr>
          <p:nvPr/>
        </p:nvCxnSpPr>
        <p:spPr>
          <a:xfrm flipH="1">
            <a:off x="10289362" y="3727348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F0805E-DCD0-4517-9C0F-6436E3F056B3}"/>
              </a:ext>
            </a:extLst>
          </p:cNvPr>
          <p:cNvCxnSpPr>
            <a:cxnSpLocks/>
          </p:cNvCxnSpPr>
          <p:nvPr/>
        </p:nvCxnSpPr>
        <p:spPr>
          <a:xfrm flipH="1">
            <a:off x="8968311" y="4120423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33A9E5-9805-4111-9339-1D2106907BC1}"/>
              </a:ext>
            </a:extLst>
          </p:cNvPr>
          <p:cNvCxnSpPr>
            <a:cxnSpLocks/>
          </p:cNvCxnSpPr>
          <p:nvPr/>
        </p:nvCxnSpPr>
        <p:spPr>
          <a:xfrm flipH="1">
            <a:off x="9285256" y="4120423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284-7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99829-2974-47AB-AA81-952EEC4BB33F}"/>
              </a:ext>
            </a:extLst>
          </p:cNvPr>
          <p:cNvSpPr/>
          <p:nvPr/>
        </p:nvSpPr>
        <p:spPr>
          <a:xfrm>
            <a:off x="7099700" y="279952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874C-8CFA-4EE9-96D3-54E1DF0EB5C0}"/>
              </a:ext>
            </a:extLst>
          </p:cNvPr>
          <p:cNvSpPr/>
          <p:nvPr/>
        </p:nvSpPr>
        <p:spPr>
          <a:xfrm>
            <a:off x="7455770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7D273-E255-4842-A850-E08832C1C916}"/>
              </a:ext>
            </a:extLst>
          </p:cNvPr>
          <p:cNvSpPr/>
          <p:nvPr/>
        </p:nvSpPr>
        <p:spPr>
          <a:xfrm>
            <a:off x="7791946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FFD33-8DF7-42D2-B03E-2587553514E4}"/>
              </a:ext>
            </a:extLst>
          </p:cNvPr>
          <p:cNvSpPr/>
          <p:nvPr/>
        </p:nvSpPr>
        <p:spPr>
          <a:xfrm>
            <a:off x="8127465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F8C928-2EC9-44B2-BB70-49E01A4C35AD}"/>
              </a:ext>
            </a:extLst>
          </p:cNvPr>
          <p:cNvSpPr/>
          <p:nvPr/>
        </p:nvSpPr>
        <p:spPr>
          <a:xfrm>
            <a:off x="8463641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21543-CB7B-4667-AFD8-83E91DC8BDA8}"/>
              </a:ext>
            </a:extLst>
          </p:cNvPr>
          <p:cNvSpPr/>
          <p:nvPr/>
        </p:nvSpPr>
        <p:spPr>
          <a:xfrm>
            <a:off x="7099700" y="423406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CDBC54-C8E0-40DB-8850-E5CAEA51C7AC}"/>
              </a:ext>
            </a:extLst>
          </p:cNvPr>
          <p:cNvSpPr/>
          <p:nvPr/>
        </p:nvSpPr>
        <p:spPr>
          <a:xfrm>
            <a:off x="7455770" y="4234068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24DAE-2BD1-4921-A804-F0F3DE588A51}"/>
              </a:ext>
            </a:extLst>
          </p:cNvPr>
          <p:cNvSpPr/>
          <p:nvPr/>
        </p:nvSpPr>
        <p:spPr>
          <a:xfrm>
            <a:off x="7791946" y="4234067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043CC-DFC8-4D8F-9106-70EB215D28B5}"/>
              </a:ext>
            </a:extLst>
          </p:cNvPr>
          <p:cNvSpPr/>
          <p:nvPr/>
        </p:nvSpPr>
        <p:spPr>
          <a:xfrm>
            <a:off x="9303830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CFF19-6709-43B8-B58C-6F6056CBB5F3}"/>
              </a:ext>
            </a:extLst>
          </p:cNvPr>
          <p:cNvSpPr/>
          <p:nvPr/>
        </p:nvSpPr>
        <p:spPr>
          <a:xfrm>
            <a:off x="9631908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49B95D-DBD4-4298-AB44-C3A89DCA0525}"/>
              </a:ext>
            </a:extLst>
          </p:cNvPr>
          <p:cNvSpPr/>
          <p:nvPr/>
        </p:nvSpPr>
        <p:spPr>
          <a:xfrm>
            <a:off x="9959986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284-7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99829-2974-47AB-AA81-952EEC4BB33F}"/>
              </a:ext>
            </a:extLst>
          </p:cNvPr>
          <p:cNvSpPr/>
          <p:nvPr/>
        </p:nvSpPr>
        <p:spPr>
          <a:xfrm>
            <a:off x="7099700" y="279952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874C-8CFA-4EE9-96D3-54E1DF0EB5C0}"/>
              </a:ext>
            </a:extLst>
          </p:cNvPr>
          <p:cNvSpPr/>
          <p:nvPr/>
        </p:nvSpPr>
        <p:spPr>
          <a:xfrm>
            <a:off x="7455770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7D273-E255-4842-A850-E08832C1C916}"/>
              </a:ext>
            </a:extLst>
          </p:cNvPr>
          <p:cNvSpPr/>
          <p:nvPr/>
        </p:nvSpPr>
        <p:spPr>
          <a:xfrm>
            <a:off x="7791946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DFFD33-8DF7-42D2-B03E-2587553514E4}"/>
              </a:ext>
            </a:extLst>
          </p:cNvPr>
          <p:cNvSpPr/>
          <p:nvPr/>
        </p:nvSpPr>
        <p:spPr>
          <a:xfrm>
            <a:off x="8127465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F8C928-2EC9-44B2-BB70-49E01A4C35AD}"/>
              </a:ext>
            </a:extLst>
          </p:cNvPr>
          <p:cNvSpPr/>
          <p:nvPr/>
        </p:nvSpPr>
        <p:spPr>
          <a:xfrm>
            <a:off x="8463641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21543-CB7B-4667-AFD8-83E91DC8BDA8}"/>
              </a:ext>
            </a:extLst>
          </p:cNvPr>
          <p:cNvSpPr/>
          <p:nvPr/>
        </p:nvSpPr>
        <p:spPr>
          <a:xfrm>
            <a:off x="7099700" y="423406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CDBC54-C8E0-40DB-8850-E5CAEA51C7AC}"/>
              </a:ext>
            </a:extLst>
          </p:cNvPr>
          <p:cNvSpPr/>
          <p:nvPr/>
        </p:nvSpPr>
        <p:spPr>
          <a:xfrm>
            <a:off x="7455770" y="4234068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24DAE-2BD1-4921-A804-F0F3DE588A51}"/>
              </a:ext>
            </a:extLst>
          </p:cNvPr>
          <p:cNvSpPr/>
          <p:nvPr/>
        </p:nvSpPr>
        <p:spPr>
          <a:xfrm>
            <a:off x="7791946" y="4234067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043CC-DFC8-4D8F-9106-70EB215D28B5}"/>
              </a:ext>
            </a:extLst>
          </p:cNvPr>
          <p:cNvSpPr/>
          <p:nvPr/>
        </p:nvSpPr>
        <p:spPr>
          <a:xfrm>
            <a:off x="9303830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CFF19-6709-43B8-B58C-6F6056CBB5F3}"/>
              </a:ext>
            </a:extLst>
          </p:cNvPr>
          <p:cNvSpPr/>
          <p:nvPr/>
        </p:nvSpPr>
        <p:spPr>
          <a:xfrm>
            <a:off x="9631908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49B95D-DBD4-4298-AB44-C3A89DCA0525}"/>
              </a:ext>
            </a:extLst>
          </p:cNvPr>
          <p:cNvSpPr/>
          <p:nvPr/>
        </p:nvSpPr>
        <p:spPr>
          <a:xfrm>
            <a:off x="9959986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73A219-BBC2-4903-8EE9-9078A449DEF2}"/>
              </a:ext>
            </a:extLst>
          </p:cNvPr>
          <p:cNvCxnSpPr>
            <a:cxnSpLocks/>
          </p:cNvCxnSpPr>
          <p:nvPr/>
        </p:nvCxnSpPr>
        <p:spPr>
          <a:xfrm flipH="1">
            <a:off x="7765576" y="4234067"/>
            <a:ext cx="313130" cy="1284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6DFFB2-463E-4B3B-9942-D58252E8F96E}"/>
              </a:ext>
            </a:extLst>
          </p:cNvPr>
          <p:cNvSpPr/>
          <p:nvPr/>
        </p:nvSpPr>
        <p:spPr>
          <a:xfrm>
            <a:off x="8942744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7B32A3-A83F-498A-8FA7-1BF54612B8D9}"/>
              </a:ext>
            </a:extLst>
          </p:cNvPr>
          <p:cNvSpPr/>
          <p:nvPr/>
        </p:nvSpPr>
        <p:spPr>
          <a:xfrm>
            <a:off x="9270822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1EAB3-6A91-42F1-AFB7-7F6263018793}"/>
              </a:ext>
            </a:extLst>
          </p:cNvPr>
          <p:cNvSpPr/>
          <p:nvPr/>
        </p:nvSpPr>
        <p:spPr>
          <a:xfrm>
            <a:off x="9598900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D8266-2599-48EF-A568-CA4D20D04686}"/>
              </a:ext>
            </a:extLst>
          </p:cNvPr>
          <p:cNvSpPr/>
          <p:nvPr/>
        </p:nvSpPr>
        <p:spPr>
          <a:xfrm>
            <a:off x="9926978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65968A-6D48-4273-81F9-159A266D7710}"/>
              </a:ext>
            </a:extLst>
          </p:cNvPr>
          <p:cNvSpPr/>
          <p:nvPr/>
        </p:nvSpPr>
        <p:spPr>
          <a:xfrm>
            <a:off x="10255056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C7AD0B-1E6D-4D48-A9FA-F16E4C993617}"/>
              </a:ext>
            </a:extLst>
          </p:cNvPr>
          <p:cNvSpPr/>
          <p:nvPr/>
        </p:nvSpPr>
        <p:spPr>
          <a:xfrm>
            <a:off x="8946046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7926FE-3831-4448-BE04-00AA9D4AAF05}"/>
              </a:ext>
            </a:extLst>
          </p:cNvPr>
          <p:cNvSpPr/>
          <p:nvPr/>
        </p:nvSpPr>
        <p:spPr>
          <a:xfrm>
            <a:off x="9274124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AA88E0-DF84-45A4-B8EB-4070323C094B}"/>
              </a:ext>
            </a:extLst>
          </p:cNvPr>
          <p:cNvSpPr/>
          <p:nvPr/>
        </p:nvSpPr>
        <p:spPr>
          <a:xfrm>
            <a:off x="9602202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4357B7-C6E3-4CFF-9112-EA8C7E4D1609}"/>
              </a:ext>
            </a:extLst>
          </p:cNvPr>
          <p:cNvSpPr/>
          <p:nvPr/>
        </p:nvSpPr>
        <p:spPr>
          <a:xfrm>
            <a:off x="9930280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621845-DF4B-4063-869F-05C1D30C5896}"/>
              </a:ext>
            </a:extLst>
          </p:cNvPr>
          <p:cNvSpPr/>
          <p:nvPr/>
        </p:nvSpPr>
        <p:spPr>
          <a:xfrm>
            <a:off x="10258358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68FE37-A146-442B-980E-A6F7FAD36AED}"/>
              </a:ext>
            </a:extLst>
          </p:cNvPr>
          <p:cNvCxnSpPr>
            <a:cxnSpLocks/>
          </p:cNvCxnSpPr>
          <p:nvPr/>
        </p:nvCxnSpPr>
        <p:spPr>
          <a:xfrm flipH="1">
            <a:off x="8984946" y="277606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279F20-52D1-4803-9DD8-44F34ED5566C}"/>
              </a:ext>
            </a:extLst>
          </p:cNvPr>
          <p:cNvCxnSpPr>
            <a:cxnSpLocks/>
          </p:cNvCxnSpPr>
          <p:nvPr/>
        </p:nvCxnSpPr>
        <p:spPr>
          <a:xfrm flipH="1">
            <a:off x="9350982" y="275115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891FD1-B92D-4D3B-B386-D60D5B604544}"/>
              </a:ext>
            </a:extLst>
          </p:cNvPr>
          <p:cNvCxnSpPr>
            <a:cxnSpLocks/>
          </p:cNvCxnSpPr>
          <p:nvPr/>
        </p:nvCxnSpPr>
        <p:spPr>
          <a:xfrm flipH="1">
            <a:off x="9644245" y="2782544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A99085-4F8D-45E7-B66F-32E9E6D5C7A7}"/>
              </a:ext>
            </a:extLst>
          </p:cNvPr>
          <p:cNvCxnSpPr>
            <a:cxnSpLocks/>
          </p:cNvCxnSpPr>
          <p:nvPr/>
        </p:nvCxnSpPr>
        <p:spPr>
          <a:xfrm flipH="1">
            <a:off x="10011806" y="275115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35416D-A074-4DB5-BFD1-114CB3DFD2CC}"/>
              </a:ext>
            </a:extLst>
          </p:cNvPr>
          <p:cNvCxnSpPr>
            <a:cxnSpLocks/>
          </p:cNvCxnSpPr>
          <p:nvPr/>
        </p:nvCxnSpPr>
        <p:spPr>
          <a:xfrm flipH="1">
            <a:off x="8984946" y="3756024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35D40E-5750-4860-944F-82E591DA167A}"/>
              </a:ext>
            </a:extLst>
          </p:cNvPr>
          <p:cNvCxnSpPr>
            <a:cxnSpLocks/>
          </p:cNvCxnSpPr>
          <p:nvPr/>
        </p:nvCxnSpPr>
        <p:spPr>
          <a:xfrm flipH="1">
            <a:off x="9324931" y="3741686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C9B4DD-6E62-40E4-BC31-02251581F42A}"/>
              </a:ext>
            </a:extLst>
          </p:cNvPr>
          <p:cNvCxnSpPr>
            <a:cxnSpLocks/>
          </p:cNvCxnSpPr>
          <p:nvPr/>
        </p:nvCxnSpPr>
        <p:spPr>
          <a:xfrm flipH="1">
            <a:off x="9653240" y="3741685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503-6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043CC-DFC8-4D8F-9106-70EB215D28B5}"/>
              </a:ext>
            </a:extLst>
          </p:cNvPr>
          <p:cNvSpPr/>
          <p:nvPr/>
        </p:nvSpPr>
        <p:spPr>
          <a:xfrm>
            <a:off x="9303830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CFF19-6709-43B8-B58C-6F6056CBB5F3}"/>
              </a:ext>
            </a:extLst>
          </p:cNvPr>
          <p:cNvSpPr/>
          <p:nvPr/>
        </p:nvSpPr>
        <p:spPr>
          <a:xfrm>
            <a:off x="9631908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BC9DE-8566-48FD-B884-BB221D0C7CDF}"/>
              </a:ext>
            </a:extLst>
          </p:cNvPr>
          <p:cNvSpPr/>
          <p:nvPr/>
        </p:nvSpPr>
        <p:spPr>
          <a:xfrm>
            <a:off x="5334289" y="37294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7B121-5521-4B58-A936-F275E2735529}"/>
              </a:ext>
            </a:extLst>
          </p:cNvPr>
          <p:cNvSpPr/>
          <p:nvPr/>
        </p:nvSpPr>
        <p:spPr>
          <a:xfrm>
            <a:off x="6143293" y="37294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3780B-5622-4234-BF25-F94DB2B29C78}"/>
              </a:ext>
            </a:extLst>
          </p:cNvPr>
          <p:cNvSpPr/>
          <p:nvPr/>
        </p:nvSpPr>
        <p:spPr>
          <a:xfrm>
            <a:off x="5334289" y="460453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B02-6181-4D68-B472-22C7D19F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practice: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5BBBB246-77A7-4B8F-83A4-80FEB47AB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4629" r="2191" b="8337"/>
          <a:stretch/>
        </p:blipFill>
        <p:spPr bwMode="auto">
          <a:xfrm>
            <a:off x="5178287" y="2295938"/>
            <a:ext cx="5555974" cy="3605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EB66B-F231-4171-A76F-49855A19C25B}"/>
              </a:ext>
            </a:extLst>
          </p:cNvPr>
          <p:cNvSpPr txBox="1">
            <a:spLocks/>
          </p:cNvSpPr>
          <p:nvPr/>
        </p:nvSpPr>
        <p:spPr>
          <a:xfrm>
            <a:off x="451483" y="2295938"/>
            <a:ext cx="4468386" cy="3081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503-6 =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complete the place value chart on your whiteboard.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D1EF5-8A40-46CD-AAE3-FBB5296A2334}"/>
              </a:ext>
            </a:extLst>
          </p:cNvPr>
          <p:cNvSpPr/>
          <p:nvPr/>
        </p:nvSpPr>
        <p:spPr>
          <a:xfrm>
            <a:off x="5317123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9C7-E66E-4370-8C39-56261B53EDAC}"/>
              </a:ext>
            </a:extLst>
          </p:cNvPr>
          <p:cNvSpPr/>
          <p:nvPr/>
        </p:nvSpPr>
        <p:spPr>
          <a:xfrm>
            <a:off x="6126127" y="28872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8D5B4-29A8-48A6-BEAF-28DD1E2BD080}"/>
              </a:ext>
            </a:extLst>
          </p:cNvPr>
          <p:cNvSpPr/>
          <p:nvPr/>
        </p:nvSpPr>
        <p:spPr>
          <a:xfrm>
            <a:off x="8968311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043CC-DFC8-4D8F-9106-70EB215D28B5}"/>
              </a:ext>
            </a:extLst>
          </p:cNvPr>
          <p:cNvSpPr/>
          <p:nvPr/>
        </p:nvSpPr>
        <p:spPr>
          <a:xfrm>
            <a:off x="9303830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CFF19-6709-43B8-B58C-6F6056CBB5F3}"/>
              </a:ext>
            </a:extLst>
          </p:cNvPr>
          <p:cNvSpPr/>
          <p:nvPr/>
        </p:nvSpPr>
        <p:spPr>
          <a:xfrm>
            <a:off x="9631908" y="277983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BC9DE-8566-48FD-B884-BB221D0C7CDF}"/>
              </a:ext>
            </a:extLst>
          </p:cNvPr>
          <p:cNvSpPr/>
          <p:nvPr/>
        </p:nvSpPr>
        <p:spPr>
          <a:xfrm>
            <a:off x="5334289" y="37294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7B121-5521-4B58-A936-F275E2735529}"/>
              </a:ext>
            </a:extLst>
          </p:cNvPr>
          <p:cNvSpPr/>
          <p:nvPr/>
        </p:nvSpPr>
        <p:spPr>
          <a:xfrm>
            <a:off x="6143293" y="372941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03780B-5622-4234-BF25-F94DB2B29C78}"/>
              </a:ext>
            </a:extLst>
          </p:cNvPr>
          <p:cNvSpPr/>
          <p:nvPr/>
        </p:nvSpPr>
        <p:spPr>
          <a:xfrm>
            <a:off x="5334289" y="4604535"/>
            <a:ext cx="616847" cy="70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B2D1E-C9F7-41B1-9F5F-2E77E2B48DAA}"/>
              </a:ext>
            </a:extLst>
          </p:cNvPr>
          <p:cNvCxnSpPr>
            <a:cxnSpLocks/>
          </p:cNvCxnSpPr>
          <p:nvPr/>
        </p:nvCxnSpPr>
        <p:spPr>
          <a:xfrm flipH="1">
            <a:off x="5357180" y="4604535"/>
            <a:ext cx="576790" cy="761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8BAFD33-D341-4632-B44C-9CFE507E22B0}"/>
              </a:ext>
            </a:extLst>
          </p:cNvPr>
          <p:cNvSpPr/>
          <p:nvPr/>
        </p:nvSpPr>
        <p:spPr>
          <a:xfrm>
            <a:off x="7099700" y="279952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EF1A22-9654-45CC-8A26-5C6A51838F2E}"/>
              </a:ext>
            </a:extLst>
          </p:cNvPr>
          <p:cNvSpPr/>
          <p:nvPr/>
        </p:nvSpPr>
        <p:spPr>
          <a:xfrm>
            <a:off x="7455770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42BE9-2301-4CA6-BC1C-3BEE9C9CA107}"/>
              </a:ext>
            </a:extLst>
          </p:cNvPr>
          <p:cNvSpPr/>
          <p:nvPr/>
        </p:nvSpPr>
        <p:spPr>
          <a:xfrm>
            <a:off x="7791946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50825-A279-402F-8CC9-A078A5DD72B4}"/>
              </a:ext>
            </a:extLst>
          </p:cNvPr>
          <p:cNvSpPr/>
          <p:nvPr/>
        </p:nvSpPr>
        <p:spPr>
          <a:xfrm>
            <a:off x="8127465" y="279952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48DEFB-953E-4BD6-8091-9598FA2EE3A7}"/>
              </a:ext>
            </a:extLst>
          </p:cNvPr>
          <p:cNvSpPr/>
          <p:nvPr/>
        </p:nvSpPr>
        <p:spPr>
          <a:xfrm>
            <a:off x="8463641" y="279951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5D7480-4812-484E-8B01-857CD78ABCF3}"/>
              </a:ext>
            </a:extLst>
          </p:cNvPr>
          <p:cNvSpPr/>
          <p:nvPr/>
        </p:nvSpPr>
        <p:spPr>
          <a:xfrm>
            <a:off x="7099700" y="4191441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160224-8D1F-4AA6-A20E-F6A378B279F7}"/>
              </a:ext>
            </a:extLst>
          </p:cNvPr>
          <p:cNvSpPr/>
          <p:nvPr/>
        </p:nvSpPr>
        <p:spPr>
          <a:xfrm>
            <a:off x="7455770" y="419144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07CCF4-EC4B-497B-B5E7-B73742D99CBA}"/>
              </a:ext>
            </a:extLst>
          </p:cNvPr>
          <p:cNvSpPr/>
          <p:nvPr/>
        </p:nvSpPr>
        <p:spPr>
          <a:xfrm>
            <a:off x="7791946" y="419143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BAB4A1-3BCB-439B-8029-CA47870ECA16}"/>
              </a:ext>
            </a:extLst>
          </p:cNvPr>
          <p:cNvSpPr/>
          <p:nvPr/>
        </p:nvSpPr>
        <p:spPr>
          <a:xfrm>
            <a:off x="8127465" y="4191440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F67E8-5596-4A49-9A1E-B806EAF4E4CB}"/>
              </a:ext>
            </a:extLst>
          </p:cNvPr>
          <p:cNvSpPr/>
          <p:nvPr/>
        </p:nvSpPr>
        <p:spPr>
          <a:xfrm>
            <a:off x="8463641" y="4191439"/>
            <a:ext cx="242060" cy="128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30699-3B7C-4E4B-90A3-6BF6A505AE03}"/>
              </a:ext>
            </a:extLst>
          </p:cNvPr>
          <p:cNvCxnSpPr>
            <a:cxnSpLocks/>
          </p:cNvCxnSpPr>
          <p:nvPr/>
        </p:nvCxnSpPr>
        <p:spPr>
          <a:xfrm flipH="1">
            <a:off x="8462984" y="4277360"/>
            <a:ext cx="266652" cy="1198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D9995B-04F4-4439-873F-F9FA994EB5F7}"/>
              </a:ext>
            </a:extLst>
          </p:cNvPr>
          <p:cNvSpPr/>
          <p:nvPr/>
        </p:nvSpPr>
        <p:spPr>
          <a:xfrm>
            <a:off x="8942744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787049-919B-43C1-A0CE-3A7B5B8ACDDD}"/>
              </a:ext>
            </a:extLst>
          </p:cNvPr>
          <p:cNvSpPr/>
          <p:nvPr/>
        </p:nvSpPr>
        <p:spPr>
          <a:xfrm>
            <a:off x="9270822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DD574-7A0B-474E-B692-3DF9A894D3DA}"/>
              </a:ext>
            </a:extLst>
          </p:cNvPr>
          <p:cNvSpPr/>
          <p:nvPr/>
        </p:nvSpPr>
        <p:spPr>
          <a:xfrm>
            <a:off x="9598900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9447E8-1713-49B5-AADB-1F6A91F1FA68}"/>
              </a:ext>
            </a:extLst>
          </p:cNvPr>
          <p:cNvSpPr/>
          <p:nvPr/>
        </p:nvSpPr>
        <p:spPr>
          <a:xfrm>
            <a:off x="9926978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46F0C-292F-4B2A-9F30-B4878824C087}"/>
              </a:ext>
            </a:extLst>
          </p:cNvPr>
          <p:cNvSpPr/>
          <p:nvPr/>
        </p:nvSpPr>
        <p:spPr>
          <a:xfrm>
            <a:off x="10255056" y="3756024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980CFA-DB4D-468B-9021-2B64E359311E}"/>
              </a:ext>
            </a:extLst>
          </p:cNvPr>
          <p:cNvSpPr/>
          <p:nvPr/>
        </p:nvSpPr>
        <p:spPr>
          <a:xfrm>
            <a:off x="8946046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3049EE-AAB2-4443-8722-98AC87478B85}"/>
              </a:ext>
            </a:extLst>
          </p:cNvPr>
          <p:cNvSpPr/>
          <p:nvPr/>
        </p:nvSpPr>
        <p:spPr>
          <a:xfrm>
            <a:off x="9274124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125435-5B76-4D5E-881A-82E49C3B5EC5}"/>
              </a:ext>
            </a:extLst>
          </p:cNvPr>
          <p:cNvSpPr/>
          <p:nvPr/>
        </p:nvSpPr>
        <p:spPr>
          <a:xfrm>
            <a:off x="9602202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5A70A7-5A63-4B1D-A313-7904D1B1C0EB}"/>
              </a:ext>
            </a:extLst>
          </p:cNvPr>
          <p:cNvSpPr/>
          <p:nvPr/>
        </p:nvSpPr>
        <p:spPr>
          <a:xfrm>
            <a:off x="9930280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37A46D-6772-43A5-879A-AE77D9FFA92A}"/>
              </a:ext>
            </a:extLst>
          </p:cNvPr>
          <p:cNvSpPr/>
          <p:nvPr/>
        </p:nvSpPr>
        <p:spPr>
          <a:xfrm>
            <a:off x="10258358" y="4134761"/>
            <a:ext cx="260488" cy="2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BB6BD2-FDE7-4ABB-8B22-B07011F08E29}"/>
              </a:ext>
            </a:extLst>
          </p:cNvPr>
          <p:cNvCxnSpPr>
            <a:cxnSpLocks/>
          </p:cNvCxnSpPr>
          <p:nvPr/>
        </p:nvCxnSpPr>
        <p:spPr>
          <a:xfrm flipH="1">
            <a:off x="8989412" y="2765496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8FAB07-BC8E-4A0D-9935-51F7520D4D1D}"/>
              </a:ext>
            </a:extLst>
          </p:cNvPr>
          <p:cNvCxnSpPr>
            <a:cxnSpLocks/>
          </p:cNvCxnSpPr>
          <p:nvPr/>
        </p:nvCxnSpPr>
        <p:spPr>
          <a:xfrm flipH="1">
            <a:off x="9304105" y="2765495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1D7DE-77B1-477A-B2D5-93A61C8258A0}"/>
              </a:ext>
            </a:extLst>
          </p:cNvPr>
          <p:cNvCxnSpPr>
            <a:cxnSpLocks/>
          </p:cNvCxnSpPr>
          <p:nvPr/>
        </p:nvCxnSpPr>
        <p:spPr>
          <a:xfrm flipH="1">
            <a:off x="9671666" y="2751159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90F000-BFD5-43BA-B81F-E7750F54FFFE}"/>
              </a:ext>
            </a:extLst>
          </p:cNvPr>
          <p:cNvCxnSpPr>
            <a:cxnSpLocks/>
          </p:cNvCxnSpPr>
          <p:nvPr/>
        </p:nvCxnSpPr>
        <p:spPr>
          <a:xfrm flipH="1">
            <a:off x="8984946" y="3756024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077321-711C-4E98-9791-935422EBFE68}"/>
              </a:ext>
            </a:extLst>
          </p:cNvPr>
          <p:cNvCxnSpPr>
            <a:cxnSpLocks/>
          </p:cNvCxnSpPr>
          <p:nvPr/>
        </p:nvCxnSpPr>
        <p:spPr>
          <a:xfrm flipH="1">
            <a:off x="9324931" y="3714785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A4849F6-D63A-4BBA-904B-4F9BA177C1C7}"/>
              </a:ext>
            </a:extLst>
          </p:cNvPr>
          <p:cNvCxnSpPr>
            <a:cxnSpLocks/>
          </p:cNvCxnSpPr>
          <p:nvPr/>
        </p:nvCxnSpPr>
        <p:spPr>
          <a:xfrm flipH="1">
            <a:off x="9602272" y="3714785"/>
            <a:ext cx="218286" cy="24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6" y="26189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92" y="1351752"/>
            <a:ext cx="5211418" cy="524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completed place value chart, practice exchanging to work out subtraction of 1-digit. Some questions will already have their place value chart completed, but some will have to complete the PVC first. You can use dienes alongside activity to show exchanging.</a:t>
            </a:r>
            <a:r>
              <a:rPr lang="en-US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6F37C-4F50-4C12-ABEE-AB0C3AE9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2" t="17246" r="26402" b="12381"/>
          <a:stretch/>
        </p:blipFill>
        <p:spPr>
          <a:xfrm>
            <a:off x="388828" y="1351752"/>
            <a:ext cx="5499506" cy="48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1138030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GB" sz="40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subtract a 1-digit number from a 3-digit number (crossing 10).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accurately make 3-digit numbers, showing the place value of each digit.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exchange place value to work out subtraction questions.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show my working out using a place value chart.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YR2 starter: 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2)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                               4)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48" y="1139566"/>
            <a:ext cx="2077898" cy="208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145" y="1139566"/>
            <a:ext cx="2077898" cy="2080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1" y="3555612"/>
            <a:ext cx="2801201" cy="2080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9024" y="3649211"/>
            <a:ext cx="2801201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487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571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485" y="480765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775" y="4971663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193" y="4796048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4630" y="1918027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3293" y="1344035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5726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3293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9046" y="502240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48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2)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                               4)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48" y="1139566"/>
            <a:ext cx="2077898" cy="208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145" y="1139566"/>
            <a:ext cx="2077898" cy="2080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1" y="3555612"/>
            <a:ext cx="2801201" cy="2080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9024" y="3649211"/>
            <a:ext cx="2801201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487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571" y="248921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5485" y="480765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775" y="4971663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193" y="4796048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4630" y="1918027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3293" y="1344035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95726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3293" y="3895646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9046" y="5022402"/>
            <a:ext cx="41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08522" y="130315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3293" y="250995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4220" y="370437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2358" y="379018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3688" y="1214545"/>
            <a:ext cx="4916385" cy="1077975"/>
            <a:chOff x="631825" y="1266601"/>
            <a:chExt cx="6984984" cy="1400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25" y="1266601"/>
              <a:ext cx="1577566" cy="1400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784" y="1266601"/>
              <a:ext cx="1577566" cy="1400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395" y="1266601"/>
              <a:ext cx="1577566" cy="14004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40" y="1266601"/>
              <a:ext cx="1577566" cy="14004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243" y="1266601"/>
              <a:ext cx="1577566" cy="140049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72896" y="2529288"/>
            <a:ext cx="2081494" cy="1077975"/>
            <a:chOff x="631033" y="2581344"/>
            <a:chExt cx="2957295" cy="1400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33" y="2581344"/>
              <a:ext cx="1577566" cy="1400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62" y="2581344"/>
              <a:ext cx="1577566" cy="1400492"/>
            </a:xfrm>
            <a:prstGeom prst="rect">
              <a:avLst/>
            </a:prstGeom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02416" y="457219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407776" y="4282639"/>
            <a:ext cx="6786880" cy="1385182"/>
            <a:chOff x="711200" y="4236720"/>
            <a:chExt cx="6786880" cy="1385182"/>
          </a:xfrm>
        </p:grpSpPr>
        <p:sp>
          <p:nvSpPr>
            <p:cNvPr id="16" name="Rectangle 15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110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0929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42472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1674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6212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76946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9590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7991" y="503712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88459" y="5037127"/>
              <a:ext cx="424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08439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10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9" name="Arc 28"/>
          <p:cNvSpPr/>
          <p:nvPr/>
        </p:nvSpPr>
        <p:spPr>
          <a:xfrm>
            <a:off x="5750416" y="4232358"/>
            <a:ext cx="1209523" cy="842704"/>
          </a:xfrm>
          <a:prstGeom prst="arc">
            <a:avLst>
              <a:gd name="adj1" fmla="val 10763185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42136" y="368755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36" y="3687553"/>
                <a:ext cx="788999" cy="584775"/>
              </a:xfrm>
              <a:prstGeom prst="rect">
                <a:avLst/>
              </a:prstGeom>
              <a:blipFill>
                <a:blip r:embed="rId5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9161" y="2698059"/>
                <a:ext cx="2396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Calibri" panose="020F0502020204030204" pitchFamily="34" charset="0"/>
                  </a:rPr>
                  <a:t> 7</a:t>
                </a:r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161" y="2698059"/>
                <a:ext cx="2396810" cy="769441"/>
              </a:xfrm>
              <a:prstGeom prst="rect">
                <a:avLst/>
              </a:prstGeom>
              <a:blipFill>
                <a:blip r:embed="rId6"/>
                <a:stretch>
                  <a:fillRect l="-10178" t="-16667" r="-94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41" y="2597491"/>
            <a:ext cx="1797304" cy="221640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4022" y="821508"/>
            <a:ext cx="3168015" cy="1351280"/>
            <a:chOff x="631825" y="1280160"/>
            <a:chExt cx="4681855" cy="2123440"/>
          </a:xfrm>
        </p:grpSpPr>
        <p:grpSp>
          <p:nvGrpSpPr>
            <p:cNvPr id="8" name="Group 7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2404022" y="2294708"/>
            <a:ext cx="3168015" cy="1351280"/>
            <a:chOff x="631825" y="1280160"/>
            <a:chExt cx="4681855" cy="2123440"/>
          </a:xfrm>
        </p:grpSpPr>
        <p:grpSp>
          <p:nvGrpSpPr>
            <p:cNvPr id="21" name="Group 20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2392279" y="3818709"/>
            <a:ext cx="3168015" cy="749993"/>
            <a:chOff x="1058545" y="1422400"/>
            <a:chExt cx="6382471" cy="140049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45" y="1422400"/>
              <a:ext cx="1577566" cy="140049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21" y="1422400"/>
              <a:ext cx="1577566" cy="140049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748" y="1422400"/>
              <a:ext cx="1577566" cy="14004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475946" y="3818709"/>
            <a:ext cx="1380429" cy="749993"/>
            <a:chOff x="4659922" y="1422400"/>
            <a:chExt cx="2781094" cy="140049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980346" y="487666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600377" y="4639024"/>
            <a:ext cx="6786880" cy="1385182"/>
            <a:chOff x="711200" y="4236720"/>
            <a:chExt cx="6786880" cy="1385182"/>
          </a:xfrm>
        </p:grpSpPr>
        <p:sp>
          <p:nvSpPr>
            <p:cNvPr id="44" name="Rectangle 43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1517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6212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4965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6434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29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7" name="Arc 56"/>
          <p:cNvSpPr/>
          <p:nvPr/>
        </p:nvSpPr>
        <p:spPr>
          <a:xfrm>
            <a:off x="6032615" y="4455027"/>
            <a:ext cx="1174292" cy="1203959"/>
          </a:xfrm>
          <a:prstGeom prst="arc">
            <a:avLst>
              <a:gd name="adj1" fmla="val 10880336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70866" y="392670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66" y="3926709"/>
                <a:ext cx="788999" cy="584775"/>
              </a:xfrm>
              <a:prstGeom prst="rect">
                <a:avLst/>
              </a:prstGeom>
              <a:blipFill>
                <a:blip r:embed="rId5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0628" y="2687769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28" y="2687769"/>
                <a:ext cx="2460930" cy="646331"/>
              </a:xfrm>
              <a:prstGeom prst="rect">
                <a:avLst/>
              </a:prstGeom>
              <a:blipFill>
                <a:blip r:embed="rId6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35" y="109172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1234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4238" y="477921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\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44269" y="4541568"/>
            <a:ext cx="6786880" cy="1385182"/>
            <a:chOff x="711200" y="4236720"/>
            <a:chExt cx="6786880" cy="1385182"/>
          </a:xfrm>
        </p:grpSpPr>
        <p:sp>
          <p:nvSpPr>
            <p:cNvPr id="8" name="Rectangle 7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106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810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31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363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32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882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33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1674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34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8473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35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3298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36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5942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37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7991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38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8459" y="5037127"/>
              <a:ext cx="608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39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0327" y="503712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</a:rPr>
                <a:t>40</a:t>
              </a:r>
              <a:endParaRPr lang="en-GB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Arc 20"/>
          <p:cNvSpPr/>
          <p:nvPr/>
        </p:nvSpPr>
        <p:spPr>
          <a:xfrm>
            <a:off x="5976507" y="4367731"/>
            <a:ext cx="1174292" cy="1203959"/>
          </a:xfrm>
          <a:prstGeom prst="arc">
            <a:avLst>
              <a:gd name="adj1" fmla="val 10924927"/>
              <a:gd name="adj2" fmla="val 0"/>
            </a:avLst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4918" y="384957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18" y="3849573"/>
                <a:ext cx="788999" cy="584775"/>
              </a:xfrm>
              <a:prstGeom prst="rect">
                <a:avLst/>
              </a:prstGeom>
              <a:blipFill>
                <a:blip r:embed="rId5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098034" y="906447"/>
            <a:ext cx="2225826" cy="1096294"/>
            <a:chOff x="631825" y="1280160"/>
            <a:chExt cx="4681855" cy="2123440"/>
          </a:xfrm>
        </p:grpSpPr>
        <p:grpSp>
          <p:nvGrpSpPr>
            <p:cNvPr id="24" name="Group 2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005616" y="1970610"/>
            <a:ext cx="1116074" cy="666479"/>
            <a:chOff x="4659922" y="1422400"/>
            <a:chExt cx="2781094" cy="14004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58878" y="3102445"/>
                <a:ext cx="24609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37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78" y="3102445"/>
                <a:ext cx="2460930" cy="646331"/>
              </a:xfrm>
              <a:prstGeom prst="rect">
                <a:avLst/>
              </a:prstGeom>
              <a:blipFill>
                <a:blip r:embed="rId8"/>
                <a:stretch>
                  <a:fillRect l="-7692" t="-15094" r="-67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098034" y="1923974"/>
            <a:ext cx="2225826" cy="1096294"/>
            <a:chOff x="631825" y="1280160"/>
            <a:chExt cx="4681855" cy="2123440"/>
          </a:xfrm>
        </p:grpSpPr>
        <p:grpSp>
          <p:nvGrpSpPr>
            <p:cNvPr id="41" name="Group 40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3098034" y="2939079"/>
            <a:ext cx="2225826" cy="1096294"/>
            <a:chOff x="631825" y="1280160"/>
            <a:chExt cx="4681855" cy="2123440"/>
          </a:xfrm>
        </p:grpSpPr>
        <p:grpSp>
          <p:nvGrpSpPr>
            <p:cNvPr id="54" name="Group 53"/>
            <p:cNvGrpSpPr/>
            <p:nvPr/>
          </p:nvGrpSpPr>
          <p:grpSpPr>
            <a:xfrm>
              <a:off x="631825" y="1280160"/>
              <a:ext cx="4681855" cy="1178560"/>
              <a:chOff x="1058545" y="1422400"/>
              <a:chExt cx="6382471" cy="1400492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31825" y="2225040"/>
              <a:ext cx="4681855" cy="1178560"/>
              <a:chOff x="1058545" y="1422400"/>
              <a:chExt cx="6382471" cy="1400492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545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8221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1748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922" y="1422400"/>
                <a:ext cx="1577566" cy="1400492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3450" y="1422400"/>
                <a:ext cx="1577566" cy="1400492"/>
              </a:xfrm>
              <a:prstGeom prst="rect">
                <a:avLst/>
              </a:prstGeom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3098034" y="3966796"/>
            <a:ext cx="2225826" cy="608469"/>
            <a:chOff x="1058545" y="1422400"/>
            <a:chExt cx="6382471" cy="1400492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45" y="1422400"/>
              <a:ext cx="1577566" cy="140049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221" y="1422400"/>
              <a:ext cx="1577566" cy="140049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748" y="1422400"/>
              <a:ext cx="1577566" cy="140049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922" y="1422400"/>
              <a:ext cx="1577566" cy="140049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450" y="1422400"/>
              <a:ext cx="1577566" cy="1400492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2705151" y="321673"/>
            <a:ext cx="6928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How many cakes has Ron baked in total?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7|12.9|1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3|1.8|5.5|0.5|0.3|0.6|0.2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7.2|2.5|6.7|0.7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1|2.5|6.1|1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8.5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5|4.2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|1.3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.1|3.6|8.8|0.9|0.4|0.3|0.4|0.4|0.3|0.7|0.4|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ED627-D468-4FC8-8F57-DD7413046B50}"/>
</file>

<file path=customXml/itemProps2.xml><?xml version="1.0" encoding="utf-8"?>
<ds:datastoreItem xmlns:ds="http://schemas.openxmlformats.org/officeDocument/2006/customXml" ds:itemID="{2984FA7C-B2BB-4863-B387-3B7BA8E6B429}"/>
</file>

<file path=customXml/itemProps3.xml><?xml version="1.0" encoding="utf-8"?>
<ds:datastoreItem xmlns:ds="http://schemas.openxmlformats.org/officeDocument/2006/customXml" ds:itemID="{A0126CB9-53A6-4722-86F9-8D93EA5690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Widescreen</PresentationFormat>
  <Paragraphs>232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add and subtract 1s.</vt:lpstr>
      <vt:lpstr>YR3 LO: To subtract a 1-digit number from a 3-digit number (crossing 10).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PowerPoint Presentation</vt:lpstr>
      <vt:lpstr>YR3 recap video: Subtraction With Regrouping Tutorial - YouTube</vt:lpstr>
      <vt:lpstr>Let’s practice:</vt:lpstr>
      <vt:lpstr>Let’s practice:</vt:lpstr>
      <vt:lpstr>Let’s practice:</vt:lpstr>
      <vt:lpstr>Let’s practice:</vt:lpstr>
      <vt:lpstr>Let’s practice:</vt:lpstr>
      <vt:lpstr>Let’s practice:</vt:lpstr>
      <vt:lpstr>Year 3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183</cp:revision>
  <dcterms:created xsi:type="dcterms:W3CDTF">2021-10-02T21:33:39Z</dcterms:created>
  <dcterms:modified xsi:type="dcterms:W3CDTF">2021-10-11T16:14:43Z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