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7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414" r:id="rId6"/>
    <p:sldId id="412" r:id="rId7"/>
    <p:sldId id="420" r:id="rId8"/>
    <p:sldId id="441" r:id="rId9"/>
    <p:sldId id="430" r:id="rId10"/>
    <p:sldId id="443" r:id="rId11"/>
    <p:sldId id="431" r:id="rId12"/>
    <p:sldId id="444" r:id="rId13"/>
    <p:sldId id="432" r:id="rId14"/>
    <p:sldId id="411" r:id="rId15"/>
    <p:sldId id="413" r:id="rId16"/>
    <p:sldId id="41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9698" autoAdjust="0"/>
  </p:normalViewPr>
  <p:slideViewPr>
    <p:cSldViewPr snapToGrid="0">
      <p:cViewPr varScale="1">
        <p:scale>
          <a:sx n="77" d="100"/>
          <a:sy n="77" d="100"/>
        </p:scale>
        <p:origin x="7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A9CC8-FE4B-4899-B630-4058F18F26F0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BBECE-5220-431A-8B66-0ED339C4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Chn to complete the prior learning sheet first. Then, with a laptop or </a:t>
            </a:r>
            <a:r>
              <a:rPr lang="en-US" dirty="0" err="1"/>
              <a:t>ipad</a:t>
            </a:r>
            <a:r>
              <a:rPr lang="en-US" dirty="0"/>
              <a:t> 1 between 2, who can get the most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4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in mixed ability pairs.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moving across in place value language rather than just add a 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64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Spot the mistake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94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00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7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3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FFFB-4D17-4353-BBFC-C65637047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28FC5-04F4-48B6-8A19-27601767D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F0210-D7DA-4269-BCCB-60E616CD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3598-4BA6-4C2F-9D5A-F0D6D5A6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6F39E-8EC7-4C95-B8C3-BB58CF48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7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87F2-ACD1-423D-9A19-9D89EEBF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3DEB8-2B1B-4777-B8B5-7A36C2DA8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FE544-2BA7-4C2D-8219-AF7EF2FF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A2962-EED9-48BD-AF90-F481584D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9AA3-61D0-4062-A672-F87ED7FA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90F11-FC9B-4ABC-9D4C-5A7B5F50F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04ED9-66FD-4BB0-9BF1-E81A2E6E8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2BB32-0983-4B0D-97F9-85D0F8CF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8C2A-908C-476A-9AE1-088C6709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3C12A-BC0D-4B8E-B5A9-281B5DF0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6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29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ABA6-7858-43D0-B10B-EBCBF085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3F5C-4598-41F0-93E6-BB8F7C10A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F105D-6BF9-4ABA-A963-CFB5A251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05DEF-D44B-4295-8373-2E01F871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60746-0D29-4EFA-828F-54B732CF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1BB9-0175-4060-ABB8-A1A900CD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04AA0-DECA-4701-A4E0-29FB4F2F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39DB0-8D0B-4DE7-98E9-8A670059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FE30-5406-42EF-B46C-E369459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EF19-1FEE-4121-B3B7-164BB82F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4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6287-BF11-4192-A8C2-F1D5E36E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83B0-CC9F-4972-93A5-0A6E3B21D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B2EDD-FC4F-46A8-A960-198183CDD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F1C03-836D-4084-A91D-6A438D5D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99960-6582-47A1-9F60-A6CF9E4B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4046B-9BD9-4A22-AD5F-C9DCF86E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1A10-04ED-4E49-9697-5C8DEB1A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7D13B-5D25-45C9-8BA6-ABB2AF74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19931-3BA4-4B2D-944B-587C64265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29D03-CFDE-4A3B-A216-316A90F3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6A163-73E2-4EFC-ABEB-C6492779B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4F1B7-07A6-4FEA-BFC7-DB2BD5AD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04DBD-1EEA-4988-A232-0ACBE93C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3D3D8-6D43-465E-A18D-9CEC8DC5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979A-9025-4B93-AD89-1A04B7D7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9AA43-B7D8-47DB-B983-BFAA099E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011B5-3C05-4F1C-B1D2-49BE3900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27D7F-6AFD-4AE6-A267-C3666545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D8486-A881-4005-8CAE-36351676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90A47-78C3-4F18-8348-9C97B150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5FC0C-3A27-487C-AA62-44334BB3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B597-EBF4-4A0A-8ED3-FFFE3054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D6465-3D62-4A0E-9176-0D3CFF26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27955-46E7-46C4-8B85-45B47D23F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E5EF2-AA6F-41D4-9C03-C430F708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D598B-0EC9-4626-9F38-D9DE33CE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FA23-44D8-492E-9BFA-32C535EE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6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FFA7-317F-40D5-BCBB-8CADF5F1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0CE84-E471-4B25-AFDC-E7C0B91DC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275C3-5262-4F49-A5F0-EB73CA981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D064F-B02B-48DA-9D93-D97BB70C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89D07-9E73-4083-B187-F5DA3FBB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EE5CB-8319-4846-92CC-F294ECB5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729A2-F15D-4CF0-97FC-EC2D6ACF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D5193-BD0C-4DF8-A564-78559CF85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5A6D-6896-4472-BEC2-04264A81E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E1C6-3F75-4EE5-A1CB-72597271007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267CD-3252-4E1C-A588-FB068EE75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9A69-9A9B-47B2-98FE-36F6617C5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ON_7RCodw1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CEEF-379E-417E-ABFA-081B37089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Add and Subtract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7F41-5DA9-460F-9642-BDE9E8735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Lesson 5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705D287-030D-46EA-9B83-2D8DA15F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44291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0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850137" y="4495458"/>
            <a:ext cx="5712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6"/>
                </a:solidFill>
                <a:latin typeface="Comic Sans MS" panose="030F0702030302020204" pitchFamily="66" charset="0"/>
              </a:rPr>
              <a:t>									 10</a:t>
            </a:r>
            <a:endParaRPr lang="en-GB" sz="6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584357" y="4495458"/>
            <a:ext cx="5712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6"/>
                </a:solidFill>
                <a:latin typeface="Comic Sans MS" panose="030F0702030302020204" pitchFamily="66" charset="0"/>
              </a:rPr>
              <a:t>2</a:t>
            </a:r>
            <a:endParaRPr lang="en-GB" sz="6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849745" y="4495458"/>
                <a:ext cx="57127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      +</m:t>
                    </m:r>
                  </m:oMath>
                </a14:m>
                <a:r>
                  <a:rPr lang="en-GB" sz="54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     8    </a:t>
                </a:r>
                <a14:m>
                  <m:oMath xmlns:m="http://schemas.openxmlformats.org/officeDocument/2006/math">
                    <m:r>
                      <a:rPr lang="en-GB" sz="54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6000" dirty="0">
                  <a:solidFill>
                    <a:schemeClr val="accent6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745" y="4495458"/>
                <a:ext cx="5712722" cy="923330"/>
              </a:xfrm>
              <a:prstGeom prst="rect">
                <a:avLst/>
              </a:prstGeom>
              <a:blipFill>
                <a:blip r:embed="rId4"/>
                <a:stretch>
                  <a:fillRect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850137" y="5224418"/>
            <a:ext cx="5712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6"/>
                </a:solidFill>
                <a:latin typeface="Comic Sans MS" panose="030F0702030302020204" pitchFamily="66" charset="0"/>
              </a:rPr>
              <a:t>						</a:t>
            </a:r>
            <a:r>
              <a:rPr lang="en-GB" sz="5400" dirty="0">
                <a:latin typeface="Comic Sans MS" panose="030F0702030302020204" pitchFamily="66" charset="0"/>
              </a:rPr>
              <a:t>			 100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584357" y="5224418"/>
            <a:ext cx="5712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20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849745" y="5224418"/>
                <a:ext cx="57127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GB" sz="5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   80  </a:t>
                </a:r>
                <a14:m>
                  <m:oMath xmlns:m="http://schemas.openxmlformats.org/officeDocument/2006/math">
                    <m:r>
                      <a:rPr lang="en-GB" sz="5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6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745" y="5224418"/>
                <a:ext cx="5712722" cy="923330"/>
              </a:xfrm>
              <a:prstGeom prst="rect">
                <a:avLst/>
              </a:prstGeom>
              <a:blipFill>
                <a:blip r:embed="rId5"/>
                <a:stretch>
                  <a:fillRect t="-1854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586308" y="3183393"/>
            <a:ext cx="1322600" cy="1227372"/>
            <a:chOff x="1062308" y="3183393"/>
            <a:chExt cx="1322600" cy="1227372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08" y="3183393"/>
              <a:ext cx="1322600" cy="61368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08" y="3797079"/>
              <a:ext cx="1322600" cy="61368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893920" y="3183393"/>
            <a:ext cx="5245434" cy="1227372"/>
            <a:chOff x="2369920" y="3183393"/>
            <a:chExt cx="5245434" cy="1227372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920" y="3183393"/>
              <a:ext cx="1322600" cy="613686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7532" y="3183393"/>
              <a:ext cx="1322600" cy="61368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144" y="3183393"/>
              <a:ext cx="1322600" cy="613686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754" y="3183393"/>
              <a:ext cx="1322600" cy="613686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920" y="3797079"/>
              <a:ext cx="1322600" cy="613686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7532" y="3797079"/>
              <a:ext cx="1322600" cy="613686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144" y="3797079"/>
              <a:ext cx="1322600" cy="613686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754" y="3797079"/>
              <a:ext cx="1322600" cy="61368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5615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05261 -0.33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04566 -0.33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5" grpId="0"/>
      <p:bldP spid="64" grpId="0"/>
      <p:bldP spid="67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72128" y="3333125"/>
            <a:ext cx="5282935" cy="786550"/>
            <a:chOff x="2648127" y="3333125"/>
            <a:chExt cx="5282935" cy="78655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127" y="3333125"/>
              <a:ext cx="806412" cy="78655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214" y="3333125"/>
              <a:ext cx="806412" cy="78655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301" y="3333125"/>
              <a:ext cx="806412" cy="78655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388" y="3333125"/>
              <a:ext cx="806412" cy="78655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475" y="3333125"/>
              <a:ext cx="806412" cy="78655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562" y="3333125"/>
              <a:ext cx="806412" cy="78655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650" y="3333125"/>
              <a:ext cx="806412" cy="78655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933866" y="3333125"/>
            <a:ext cx="2298586" cy="786550"/>
            <a:chOff x="409866" y="3333125"/>
            <a:chExt cx="2298586" cy="78655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53" y="3333125"/>
              <a:ext cx="806412" cy="78655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040" y="3333125"/>
              <a:ext cx="806412" cy="78655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66" y="3333125"/>
              <a:ext cx="806412" cy="78655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057401" y="2479221"/>
                <a:ext cx="73976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latin typeface="Comic Sans MS" panose="030F0702030302020204" pitchFamily="66" charset="0"/>
                  </a:rPr>
                  <a:t>3 tens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7 tens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10 tens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2479221"/>
                <a:ext cx="7397661" cy="769441"/>
              </a:xfrm>
              <a:prstGeom prst="rect">
                <a:avLst/>
              </a:prstGeom>
              <a:blipFill>
                <a:blip r:embed="rId4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7156476" y="2457450"/>
            <a:ext cx="746087" cy="876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057402" y="3275872"/>
                <a:ext cx="73976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latin typeface="Comic Sans MS" panose="030F0702030302020204" pitchFamily="66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70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100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2" y="3275872"/>
                <a:ext cx="7397661" cy="769441"/>
              </a:xfrm>
              <a:prstGeom prst="rect">
                <a:avLst/>
              </a:prstGeom>
              <a:blipFill>
                <a:blip r:embed="rId5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63" y="377061"/>
            <a:ext cx="1663279" cy="1164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3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2618 -0.3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154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22222E-6 2.96296E-6 L -0.10243 0.178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" grpId="0" animBg="1"/>
      <p:bldP spid="7" grpId="1" animBg="1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057400" y="3354073"/>
                <a:ext cx="73976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latin typeface="Comic Sans MS" panose="030F0702030302020204" pitchFamily="66" charset="0"/>
                  </a:rPr>
                  <a:t>4 tens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:r>
                  <a:rPr lang="en-GB" sz="44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tens</a:t>
                </a:r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10 tens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354073"/>
                <a:ext cx="7397661" cy="769441"/>
              </a:xfrm>
              <a:prstGeom prst="rect">
                <a:avLst/>
              </a:prstGeom>
              <a:blipFill>
                <a:blip r:embed="rId4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057401" y="2479221"/>
                <a:ext cx="73976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latin typeface="Comic Sans MS" panose="030F0702030302020204" pitchFamily="66" charset="0"/>
                  </a:rPr>
                  <a:t>3 tens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7 tens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10 tens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2479221"/>
                <a:ext cx="7397661" cy="769441"/>
              </a:xfrm>
              <a:prstGeom prst="rect">
                <a:avLst/>
              </a:prstGeom>
              <a:blipFill>
                <a:blip r:embed="rId5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057401" y="3354073"/>
                <a:ext cx="73976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latin typeface="Comic Sans MS" panose="030F0702030302020204" pitchFamily="66" charset="0"/>
                  </a:rPr>
                  <a:t>4 tens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7 tens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10 tens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3354073"/>
                <a:ext cx="7397661" cy="769441"/>
              </a:xfrm>
              <a:prstGeom prst="rect">
                <a:avLst/>
              </a:prstGeom>
              <a:blipFill>
                <a:blip r:embed="rId6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3" y="4256616"/>
            <a:ext cx="1917700" cy="13423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057401" y="4256617"/>
                <a:ext cx="73976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11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4256617"/>
                <a:ext cx="7397661" cy="769441"/>
              </a:xfrm>
              <a:prstGeom prst="rect">
                <a:avLst/>
              </a:prstGeom>
              <a:blipFill>
                <a:blip r:embed="rId8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ross 22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9050223" y="3382511"/>
            <a:ext cx="809675" cy="797056"/>
          </a:xfrm>
          <a:prstGeom prst="plus">
            <a:avLst>
              <a:gd name="adj" fmla="val 3891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6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8" grpId="1"/>
      <p:bldP spid="20" grpId="0"/>
      <p:bldP spid="20" grpId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490144" y="579967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3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776926" y="579967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4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063710" y="579967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7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656443" y="1349407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0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077482" y="579967"/>
                <a:ext cx="7344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482" y="579967"/>
                <a:ext cx="73449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364264" y="579967"/>
                <a:ext cx="7344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264" y="579967"/>
                <a:ext cx="73449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331349" y="1349408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3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625311" y="1349408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4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919273" y="1349408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7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3119253" y="1349408"/>
                <a:ext cx="7344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253" y="1349408"/>
                <a:ext cx="73449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413215" y="1349408"/>
                <a:ext cx="7344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215" y="1349408"/>
                <a:ext cx="73449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43225" y="1349408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0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243197" y="1349408"/>
            <a:ext cx="62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0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38" y="579966"/>
            <a:ext cx="1917700" cy="134239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33" y="3828988"/>
            <a:ext cx="806412" cy="78655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59" y="3828988"/>
            <a:ext cx="806412" cy="7865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25" y="3828988"/>
            <a:ext cx="806412" cy="7865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02" y="3828988"/>
            <a:ext cx="806412" cy="7865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28" y="3828988"/>
            <a:ext cx="806412" cy="7865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94" y="3828988"/>
            <a:ext cx="806412" cy="7865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3828988"/>
            <a:ext cx="806412" cy="786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58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4.72222E-6 0.0331 -0.04774 0.05995 -0.10572 0.05995 C -0.17413 0.05995 -0.19895 0.03009 -0.2092 0.01203 L -0.21996 -0.01204 C -0.23072 -0.0301 -0.25694 -0.05996 -0.3342 -0.05996 C -0.38368 -0.05996 -0.43975 -0.0331 -0.43975 2.59259E-6 C -0.43975 0.0331 -0.38368 0.05995 -0.3342 0.05995 C -0.25694 0.05995 -0.23072 0.03009 -0.21996 0.01203 L -0.2092 -0.01204 C -0.19895 -0.0301 -0.17413 -0.05996 -0.10572 -0.05996 C -0.04774 -0.05996 -4.72222E-6 -0.0331 -4.72222E-6 2.59259E-6 Z " pathEditMode="relative" rAng="0" ptsTypes="AAAAAAAAAAA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2.22222E-6 L 0.13195 0.16828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840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2.22222E-6 L -0.10226 0.1847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923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573 0.00139 L -0.00764 0.16828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5 0.16828 L -2.5E-6 9.97466E-1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0.18472 L -3.33333E-6 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16828 L 3.88889E-6 3.3333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4" grpId="2"/>
      <p:bldP spid="35" grpId="0"/>
      <p:bldP spid="36" grpId="0"/>
      <p:bldP spid="36" grpId="1"/>
      <p:bldP spid="36" grpId="2"/>
      <p:bldP spid="37" grpId="0"/>
      <p:bldP spid="37" grpId="1"/>
      <p:bldP spid="37" grpId="2"/>
      <p:bldP spid="43" grpId="0"/>
      <p:bldP spid="44" grpId="0"/>
      <p:bldP spid="49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43331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Year 2 activity 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496" y="1431558"/>
            <a:ext cx="5546034" cy="5307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Completely independently, complete the Developing sheet for bonds to 100. Ask a friend to read the questions to you if you are stuck.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Try to work as independently as possible so that your teacher can see how much you know.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6300D-285C-490A-8302-E482A0EF4F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36" t="13920" r="32583" b="5324"/>
          <a:stretch/>
        </p:blipFill>
        <p:spPr>
          <a:xfrm>
            <a:off x="919789" y="1690688"/>
            <a:ext cx="3883324" cy="48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3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43331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Year 2 activity MA and 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189" y="1431558"/>
            <a:ext cx="6138341" cy="5307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Completely the classroom secrets sheet with a partner. Some of the questions include problem solving. Remember – if a question says to explain why, you need to write your answer in your book in a full sentence.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EXT – RPS questions.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1AFDCD-F9AF-4340-9E75-B3F08E2572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22" t="14505" r="36538" b="17217"/>
          <a:stretch/>
        </p:blipFill>
        <p:spPr>
          <a:xfrm>
            <a:off x="673240" y="1810342"/>
            <a:ext cx="3406391" cy="46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1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43331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Year 3 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189" y="1431558"/>
            <a:ext cx="6138341" cy="5307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Complete the sheet by exchanging. Remember to cross out a 10 when you are exchanging and replace it with ten 1s in the right column.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For Q4 and Q5, draw the whole number that you start with first.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745F5-8F30-4DE9-B988-949B9E464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17" t="22614" r="35190" b="6812"/>
          <a:stretch/>
        </p:blipFill>
        <p:spPr>
          <a:xfrm>
            <a:off x="675861" y="1431558"/>
            <a:ext cx="3607905" cy="484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6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348B-9945-4AE9-A25A-92A0CE0B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Comic Sans MS" panose="030F0702030302020204" pitchFamily="66" charset="0"/>
              </a:rPr>
              <a:t>YR2 LO: </a:t>
            </a:r>
            <a:r>
              <a:rPr lang="en-US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work out questions using number bonds to 100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555F4-A707-4721-8178-8625E93A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of number bonds to 10.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can use number facts up to 10 fluently and use related facts up to 100.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to problem solve.</a:t>
            </a:r>
          </a:p>
          <a:p>
            <a:pPr>
              <a:buFontTx/>
              <a:buChar char="-"/>
            </a:pP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6DED-C6D1-4243-ADED-3F912DD6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YR3 LO: </a:t>
            </a:r>
            <a:r>
              <a:rPr lang="en-US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subtract a 1-digit number from 2-digits (crossing 10). 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3C76-035C-41A1-B310-C8194D21D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accurately make 2-digit numbers, showing their place value.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exchange place value to work out subtraction questions.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different methods to work out my answer.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3600" b="0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89AF-DD6F-42B3-8E42-B9B867EF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YR2 Starter : </a:t>
            </a:r>
            <a:r>
              <a:rPr lang="en-US" sz="2400" dirty="0">
                <a:latin typeface="Comic Sans MS" panose="030F0702030302020204" pitchFamily="66" charset="0"/>
                <a:hlinkClick r:id="rId3"/>
              </a:rPr>
              <a:t>Hit the Button - Quick fire </a:t>
            </a:r>
            <a:r>
              <a:rPr lang="en-US" sz="2400" dirty="0" err="1">
                <a:latin typeface="Comic Sans MS" panose="030F0702030302020204" pitchFamily="66" charset="0"/>
                <a:hlinkClick r:id="rId3"/>
              </a:rPr>
              <a:t>maths</a:t>
            </a:r>
            <a:r>
              <a:rPr lang="en-US" sz="2400" dirty="0">
                <a:latin typeface="Comic Sans MS" panose="030F0702030302020204" pitchFamily="66" charset="0"/>
                <a:hlinkClick r:id="rId3"/>
              </a:rPr>
              <a:t> practise for 6-11 year </a:t>
            </a:r>
            <a:r>
              <a:rPr lang="en-US" sz="2400" dirty="0" err="1">
                <a:latin typeface="Comic Sans MS" panose="030F0702030302020204" pitchFamily="66" charset="0"/>
                <a:hlinkClick r:id="rId3"/>
              </a:rPr>
              <a:t>olds</a:t>
            </a:r>
            <a:r>
              <a:rPr lang="en-US" sz="2400" dirty="0">
                <a:latin typeface="Comic Sans MS" panose="030F0702030302020204" pitchFamily="66" charset="0"/>
                <a:hlinkClick r:id="rId3"/>
              </a:rPr>
              <a:t> (topmarks.co.uk)</a:t>
            </a:r>
            <a:r>
              <a:rPr lang="en-US" sz="2400" dirty="0"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47F4B6-F70D-41A8-A9B0-686991923F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07" r="11699"/>
          <a:stretch/>
        </p:blipFill>
        <p:spPr>
          <a:xfrm>
            <a:off x="4728566" y="1690688"/>
            <a:ext cx="7086600" cy="50018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99B931-F965-4912-AEAE-EC49620383B9}"/>
              </a:ext>
            </a:extLst>
          </p:cNvPr>
          <p:cNvSpPr/>
          <p:nvPr/>
        </p:nvSpPr>
        <p:spPr>
          <a:xfrm>
            <a:off x="4837895" y="3175552"/>
            <a:ext cx="2932044" cy="506896"/>
          </a:xfrm>
          <a:prstGeom prst="rect">
            <a:avLst/>
          </a:prstGeom>
          <a:solidFill>
            <a:schemeClr val="accent2">
              <a:alpha val="61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D60C2-6E10-42F4-8786-9EB0E19CC5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69" t="15217" r="27935" b="8696"/>
          <a:stretch/>
        </p:blipFill>
        <p:spPr>
          <a:xfrm>
            <a:off x="303945" y="1615108"/>
            <a:ext cx="4226109" cy="39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9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3843-1E96-4AF1-89CC-71CDD01E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Subtraction With Regrouping Tutorial - YouTube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1487C-863C-4478-B4D4-474B805B5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73" t="17681" r="46195" b="21015"/>
          <a:stretch/>
        </p:blipFill>
        <p:spPr>
          <a:xfrm>
            <a:off x="3170583" y="1987825"/>
            <a:ext cx="4870173" cy="466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7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86" y="26189"/>
            <a:ext cx="10515600" cy="1325563"/>
          </a:xfrm>
        </p:spPr>
        <p:txBody>
          <a:bodyPr/>
          <a:lstStyle/>
          <a:p>
            <a:r>
              <a:rPr lang="en-US" b="1" u="sng" dirty="0">
                <a:latin typeface="Comic Sans MS" panose="030F0702030302020204" pitchFamily="66" charset="0"/>
              </a:rPr>
              <a:t>Year 3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791" y="1351752"/>
            <a:ext cx="7064319" cy="5242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</a:rPr>
              <a:t>Using dienes and number lines, we are going to work through these questions practically. For every question, I want you to show me three different ways of working it out.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</a:rPr>
              <a:t>Physically using dienes</a:t>
            </a:r>
          </a:p>
          <a:p>
            <a:pPr marL="514350" indent="-514350">
              <a:buAutoNum type="arabicPeriod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</a:rPr>
              <a:t>Using a number line</a:t>
            </a:r>
          </a:p>
          <a:p>
            <a:pPr marL="514350" indent="-514350">
              <a:buAutoNum type="arabicPeriod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</a:rPr>
              <a:t>On a place value chart</a:t>
            </a:r>
          </a:p>
          <a:p>
            <a:pPr marL="514350" indent="-514350">
              <a:buAutoNum type="arabicPeriod"/>
            </a:pPr>
            <a:endParaRPr lang="en-US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</a:rPr>
              <a:t>Then, take a picture using an </a:t>
            </a:r>
            <a:r>
              <a:rPr lang="en-US" dirty="0" err="1">
                <a:latin typeface="Comic Sans MS" panose="030F0702030302020204" pitchFamily="66" charset="0"/>
                <a:ea typeface="Calibri" panose="020F0502020204030204" pitchFamily="34" charset="0"/>
              </a:rPr>
              <a:t>ipad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D4B8B89-5D7E-470B-9EF0-EBB558831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86" y="1503158"/>
            <a:ext cx="2847975" cy="52425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Work through the questions using the resources. Be sure to show your working out and take a picture.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23 – 7 =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12 – 4 =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58 – 9 =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32 – 8 =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60 – 2 =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94 – 6 =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32 – 5 =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80 – 3 =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25 – 6 =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30 – 4 =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20 – 1 =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4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638574" y="1237064"/>
                <a:ext cx="5712722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</a:t>
                </a: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		</a:t>
                </a:r>
              </a:p>
              <a:p>
                <a:pPr marL="514350" indent="-514350">
                  <a:buAutoNum type="arabicParenR" startAt="2"/>
                </a:pPr>
                <a:r>
                  <a:rPr lang="en-GB" sz="3200" dirty="0">
                    <a:latin typeface="Comic Sans MS" panose="030F0702030302020204" pitchFamily="66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40</a:t>
                </a:r>
              </a:p>
              <a:p>
                <a:pPr marL="514350" indent="-514350">
                  <a:buAutoNum type="arabicParenR" startAt="2"/>
                </a:pPr>
                <a:endPara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3) 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8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4)  </a:t>
                </a:r>
                <a:r>
                  <a: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40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80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574" y="1237064"/>
                <a:ext cx="5712722" cy="4031873"/>
              </a:xfrm>
              <a:prstGeom prst="rect">
                <a:avLst/>
              </a:prstGeom>
              <a:blipFill>
                <a:blip r:embed="rId3"/>
                <a:stretch>
                  <a:fillRect l="-3522" t="-4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319550" y="1276575"/>
            <a:ext cx="349135" cy="5252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417127" y="2220737"/>
            <a:ext cx="554182" cy="5252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4119831" y="3236068"/>
            <a:ext cx="349135" cy="5252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319549" y="4213739"/>
            <a:ext cx="590204" cy="5252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3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638574" y="1237064"/>
                <a:ext cx="5712722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</a:t>
                </a: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		</a:t>
                </a:r>
              </a:p>
              <a:p>
                <a:pPr marL="514350" indent="-514350">
                  <a:buAutoNum type="arabicParenR" startAt="2"/>
                </a:pPr>
                <a:r>
                  <a:rPr lang="en-GB" sz="3200" dirty="0">
                    <a:latin typeface="Comic Sans MS" panose="030F0702030302020204" pitchFamily="66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40</a:t>
                </a:r>
              </a:p>
              <a:p>
                <a:pPr marL="514350" indent="-514350">
                  <a:buAutoNum type="arabicParenR" startAt="2"/>
                </a:pPr>
                <a:endPara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3) 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8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4)  </a:t>
                </a:r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40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80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574" y="1237064"/>
                <a:ext cx="5712722" cy="4031873"/>
              </a:xfrm>
              <a:prstGeom prst="rect">
                <a:avLst/>
              </a:prstGeom>
              <a:blipFill>
                <a:blip r:embed="rId3"/>
                <a:stretch>
                  <a:fillRect l="-3522" t="-4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831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031112" y="4495458"/>
                <a:ext cx="57127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dirty="0">
                    <a:solidFill>
                      <a:schemeClr val="bg1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GB" sz="5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  </a:t>
                </a:r>
                <a:r>
                  <a:rPr lang="en-GB" sz="5400" dirty="0">
                    <a:latin typeface="Comic Sans MS" panose="030F0702030302020204" pitchFamily="66" charset="0"/>
                  </a:rPr>
                  <a:t>10</a:t>
                </a:r>
                <a:endParaRPr lang="en-GB" sz="6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112" y="4495458"/>
                <a:ext cx="5712722" cy="923330"/>
              </a:xfrm>
              <a:prstGeom prst="rect">
                <a:avLst/>
              </a:prstGeom>
              <a:blipFill>
                <a:blip r:embed="rId3"/>
                <a:stretch>
                  <a:fillRect t="-19079" b="-38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765332" y="4495458"/>
            <a:ext cx="5712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2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3030720" y="4495458"/>
                <a:ext cx="57127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>
                        <a:latin typeface="Cambria Math" panose="02040503050406030204" pitchFamily="18" charset="0"/>
                      </a:rPr>
                      <m:t>         +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   8    </a:t>
                </a:r>
                <a14:m>
                  <m:oMath xmlns:m="http://schemas.openxmlformats.org/officeDocument/2006/math">
                    <m:r>
                      <a:rPr lang="en-GB" sz="5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60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720" y="4495458"/>
                <a:ext cx="5712722" cy="923330"/>
              </a:xfrm>
              <a:prstGeom prst="rect">
                <a:avLst/>
              </a:prstGeom>
              <a:blipFill>
                <a:blip r:embed="rId4"/>
                <a:stretch>
                  <a:fillRect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474908" y="2043200"/>
            <a:ext cx="1259539" cy="3818587"/>
            <a:chOff x="950907" y="2043199"/>
            <a:chExt cx="1259539" cy="3818587"/>
          </a:xfrm>
        </p:grpSpPr>
        <p:grpSp>
          <p:nvGrpSpPr>
            <p:cNvPr id="10" name="Group 9"/>
            <p:cNvGrpSpPr/>
            <p:nvPr/>
          </p:nvGrpSpPr>
          <p:grpSpPr>
            <a:xfrm>
              <a:off x="952268" y="2043199"/>
              <a:ext cx="1258178" cy="2020772"/>
              <a:chOff x="1251066" y="207039"/>
              <a:chExt cx="1796935" cy="288607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950907" y="3841014"/>
              <a:ext cx="1258178" cy="2020772"/>
              <a:chOff x="1251066" y="207039"/>
              <a:chExt cx="1796935" cy="2886075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48" name="Rectangle 47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452609" y="2043200"/>
            <a:ext cx="4202577" cy="3818587"/>
            <a:chOff x="1928608" y="2043199"/>
            <a:chExt cx="4202577" cy="3818587"/>
          </a:xfrm>
        </p:grpSpPr>
        <p:grpSp>
          <p:nvGrpSpPr>
            <p:cNvPr id="32" name="Group 31"/>
            <p:cNvGrpSpPr/>
            <p:nvPr/>
          </p:nvGrpSpPr>
          <p:grpSpPr>
            <a:xfrm>
              <a:off x="1929969" y="2043199"/>
              <a:ext cx="1258178" cy="2020772"/>
              <a:chOff x="1251066" y="207039"/>
              <a:chExt cx="1796935" cy="288607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909236" y="2043199"/>
              <a:ext cx="1258178" cy="2020772"/>
              <a:chOff x="1251066" y="207039"/>
              <a:chExt cx="1796935" cy="2886075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42" name="Rectangle 41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886937" y="2043199"/>
              <a:ext cx="1258178" cy="2020772"/>
              <a:chOff x="1251066" y="207039"/>
              <a:chExt cx="1796935" cy="2886075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928608" y="3841014"/>
              <a:ext cx="1258178" cy="2020772"/>
              <a:chOff x="1251066" y="207039"/>
              <a:chExt cx="1796935" cy="2886075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907875" y="3841014"/>
              <a:ext cx="1258178" cy="2020772"/>
              <a:chOff x="1251066" y="207039"/>
              <a:chExt cx="1796935" cy="288607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885576" y="3841014"/>
              <a:ext cx="1258178" cy="2020772"/>
              <a:chOff x="1251066" y="207039"/>
              <a:chExt cx="1796935" cy="2886075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57" name="Rectangle 56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4873007" y="2043199"/>
              <a:ext cx="1258178" cy="2020772"/>
              <a:chOff x="1251066" y="207039"/>
              <a:chExt cx="1796935" cy="2886075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60" name="Rectangle 59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4871646" y="3841014"/>
              <a:ext cx="1258178" cy="2020772"/>
              <a:chOff x="1251066" y="207039"/>
              <a:chExt cx="1796935" cy="2886075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08"/>
              <a:stretch/>
            </p:blipFill>
            <p:spPr>
              <a:xfrm>
                <a:off x="1251066" y="207039"/>
                <a:ext cx="1615959" cy="2886075"/>
              </a:xfrm>
              <a:prstGeom prst="rect">
                <a:avLst/>
              </a:prstGeom>
            </p:spPr>
          </p:pic>
          <p:sp>
            <p:nvSpPr>
              <p:cNvPr id="63" name="Rectangle 62"/>
              <p:cNvSpPr/>
              <p:nvPr/>
            </p:nvSpPr>
            <p:spPr>
              <a:xfrm rot="21202658">
                <a:off x="2852739" y="352426"/>
                <a:ext cx="195262" cy="433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54" y="3053586"/>
            <a:ext cx="1663279" cy="1164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09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02326 -0.19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8334 -0.1928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965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48732 -0.2481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5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.1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9|8.3|1.9|2.2|3|1.6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5|10.2|6.6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8|5.1|12|9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4.6|23.7|2.5|9.8|7.2|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6D7AEA-E87E-46CB-804B-32673DF3556A}"/>
</file>

<file path=customXml/itemProps2.xml><?xml version="1.0" encoding="utf-8"?>
<ds:datastoreItem xmlns:ds="http://schemas.openxmlformats.org/officeDocument/2006/customXml" ds:itemID="{524D99CB-FDEF-4C99-A0BB-15DCDD10AB8B}"/>
</file>

<file path=customXml/itemProps3.xml><?xml version="1.0" encoding="utf-8"?>
<ds:datastoreItem xmlns:ds="http://schemas.openxmlformats.org/officeDocument/2006/customXml" ds:itemID="{699B4662-1B7A-4B5C-A1B6-779CC3541B5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Widescreen</PresentationFormat>
  <Paragraphs>99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Comic Sans MS</vt:lpstr>
      <vt:lpstr>Office Theme</vt:lpstr>
      <vt:lpstr>Add and Subtract</vt:lpstr>
      <vt:lpstr>YR2 LO: To work out questions using number bonds to 100</vt:lpstr>
      <vt:lpstr>YR3 LO: To subtract a 1-digit number from 2-digits (crossing 10). </vt:lpstr>
      <vt:lpstr>YR2 Starter : Hit the Button - Quick fire maths practise for 6-11 year olds (topmarks.co.uk)  </vt:lpstr>
      <vt:lpstr>Subtraction With Regrouping Tutorial - YouTube</vt:lpstr>
      <vt:lpstr>Year 3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 activity LA</vt:lpstr>
      <vt:lpstr>Year 2 activity MA and HA</vt:lpstr>
      <vt:lpstr>Year 3 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and Subtract</dc:title>
  <dc:creator>A Chhibber</dc:creator>
  <cp:lastModifiedBy>A Chhibber</cp:lastModifiedBy>
  <cp:revision>137</cp:revision>
  <dcterms:created xsi:type="dcterms:W3CDTF">2021-10-02T21:33:39Z</dcterms:created>
  <dcterms:modified xsi:type="dcterms:W3CDTF">2021-10-10T14:55:24Z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