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435" r:id="rId6"/>
    <p:sldId id="443" r:id="rId7"/>
    <p:sldId id="365" r:id="rId8"/>
    <p:sldId id="370" r:id="rId9"/>
    <p:sldId id="371" r:id="rId10"/>
    <p:sldId id="360" r:id="rId11"/>
    <p:sldId id="414" r:id="rId12"/>
    <p:sldId id="368" r:id="rId13"/>
    <p:sldId id="373" r:id="rId14"/>
    <p:sldId id="367" r:id="rId15"/>
    <p:sldId id="374" r:id="rId16"/>
    <p:sldId id="314" r:id="rId17"/>
    <p:sldId id="376" r:id="rId18"/>
    <p:sldId id="375" r:id="rId19"/>
    <p:sldId id="381" r:id="rId20"/>
    <p:sldId id="411" r:id="rId21"/>
    <p:sldId id="440" r:id="rId22"/>
    <p:sldId id="412" r:id="rId23"/>
    <p:sldId id="43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out as a group practically using dienes.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8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place-value-basketba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4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37517-DB28-408C-A49F-EB67EDA87987}"/>
              </a:ext>
            </a:extLst>
          </p:cNvPr>
          <p:cNvSpPr txBox="1"/>
          <p:nvPr/>
        </p:nvSpPr>
        <p:spPr>
          <a:xfrm>
            <a:off x="8739676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0664B-7B76-45A6-A86C-D46D1680892F}"/>
              </a:ext>
            </a:extLst>
          </p:cNvPr>
          <p:cNvSpPr txBox="1"/>
          <p:nvPr/>
        </p:nvSpPr>
        <p:spPr>
          <a:xfrm>
            <a:off x="3660124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83579-7C13-4C5A-A6C8-A60E54197031}"/>
              </a:ext>
            </a:extLst>
          </p:cNvPr>
          <p:cNvSpPr txBox="1"/>
          <p:nvPr/>
        </p:nvSpPr>
        <p:spPr>
          <a:xfrm>
            <a:off x="5939755" y="208544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– 60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81436A6-4950-4CC5-AC99-8648DFA67E52}"/>
              </a:ext>
            </a:extLst>
          </p:cNvPr>
          <p:cNvGraphicFramePr>
            <a:graphicFrameLocks noGrp="1"/>
          </p:cNvGraphicFramePr>
          <p:nvPr/>
        </p:nvGraphicFramePr>
        <p:xfrm>
          <a:off x="3049279" y="3200252"/>
          <a:ext cx="5942027" cy="250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763708847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1946042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7291851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2340281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5946593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6351778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981694854"/>
                    </a:ext>
                  </a:extLst>
                </a:gridCol>
              </a:tblGrid>
              <a:tr h="250457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385918"/>
                  </a:ext>
                </a:extLst>
              </a:tr>
            </a:tbl>
          </a:graphicData>
        </a:graphic>
      </p:graphicFrame>
      <p:sp>
        <p:nvSpPr>
          <p:cNvPr id="14" name="Arc 13">
            <a:extLst>
              <a:ext uri="{FF2B5EF4-FFF2-40B4-BE49-F238E27FC236}">
                <a16:creationId xmlns:a16="http://schemas.microsoft.com/office/drawing/2014/main" id="{FE7C6CE5-0D01-4DC7-BCFF-AD6F2DE57C1E}"/>
              </a:ext>
            </a:extLst>
          </p:cNvPr>
          <p:cNvSpPr/>
          <p:nvPr/>
        </p:nvSpPr>
        <p:spPr>
          <a:xfrm flipH="1">
            <a:off x="3288085" y="2551819"/>
            <a:ext cx="6293659" cy="3054361"/>
          </a:xfrm>
          <a:prstGeom prst="arc">
            <a:avLst>
              <a:gd name="adj1" fmla="val 11932209"/>
              <a:gd name="adj2" fmla="val 20442203"/>
            </a:avLst>
          </a:prstGeom>
          <a:ln w="285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37517-DB28-408C-A49F-EB67EDA87987}"/>
              </a:ext>
            </a:extLst>
          </p:cNvPr>
          <p:cNvSpPr txBox="1"/>
          <p:nvPr/>
        </p:nvSpPr>
        <p:spPr>
          <a:xfrm>
            <a:off x="8739676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0664B-7B76-45A6-A86C-D46D1680892F}"/>
              </a:ext>
            </a:extLst>
          </p:cNvPr>
          <p:cNvSpPr txBox="1"/>
          <p:nvPr/>
        </p:nvSpPr>
        <p:spPr>
          <a:xfrm>
            <a:off x="3660124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83579-7C13-4C5A-A6C8-A60E54197031}"/>
              </a:ext>
            </a:extLst>
          </p:cNvPr>
          <p:cNvSpPr txBox="1"/>
          <p:nvPr/>
        </p:nvSpPr>
        <p:spPr>
          <a:xfrm>
            <a:off x="5939755" y="208544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– 60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81436A6-4950-4CC5-AC99-8648DFA67E52}"/>
              </a:ext>
            </a:extLst>
          </p:cNvPr>
          <p:cNvGraphicFramePr>
            <a:graphicFrameLocks noGrp="1"/>
          </p:cNvGraphicFramePr>
          <p:nvPr/>
        </p:nvGraphicFramePr>
        <p:xfrm>
          <a:off x="3049279" y="3200252"/>
          <a:ext cx="5942027" cy="250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763708847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1946042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7291851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2340281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5946593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6351778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981694854"/>
                    </a:ext>
                  </a:extLst>
                </a:gridCol>
              </a:tblGrid>
              <a:tr h="250457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385918"/>
                  </a:ext>
                </a:extLst>
              </a:tr>
            </a:tbl>
          </a:graphicData>
        </a:graphic>
      </p:graphicFrame>
      <p:sp>
        <p:nvSpPr>
          <p:cNvPr id="14" name="Arc 13">
            <a:extLst>
              <a:ext uri="{FF2B5EF4-FFF2-40B4-BE49-F238E27FC236}">
                <a16:creationId xmlns:a16="http://schemas.microsoft.com/office/drawing/2014/main" id="{FE7C6CE5-0D01-4DC7-BCFF-AD6F2DE57C1E}"/>
              </a:ext>
            </a:extLst>
          </p:cNvPr>
          <p:cNvSpPr/>
          <p:nvPr/>
        </p:nvSpPr>
        <p:spPr>
          <a:xfrm flipH="1">
            <a:off x="3288085" y="2551819"/>
            <a:ext cx="6293659" cy="3054361"/>
          </a:xfrm>
          <a:prstGeom prst="arc">
            <a:avLst>
              <a:gd name="adj1" fmla="val 11932209"/>
              <a:gd name="adj2" fmla="val 20442203"/>
            </a:avLst>
          </a:prstGeom>
          <a:ln w="285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72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models below: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4CB5D7-F385-45F4-9B1C-1C360B3FA091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3714067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208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913052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F85B85-8243-4BF6-A945-888B9C19F553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2074788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2060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0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models below: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4CB5D7-F385-45F4-9B1C-1C360B3FA091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3714067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208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913052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F85B85-8243-4BF6-A945-888B9C19F553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2074788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2060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7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43913C-5F31-4FBA-8C3A-0FDD80B375B2}"/>
              </a:ext>
            </a:extLst>
          </p:cNvPr>
          <p:cNvGrpSpPr/>
          <p:nvPr/>
        </p:nvGrpSpPr>
        <p:grpSpPr>
          <a:xfrm>
            <a:off x="4909826" y="1715428"/>
            <a:ext cx="2372348" cy="3117698"/>
            <a:chOff x="2834569" y="3955762"/>
            <a:chExt cx="1620345" cy="21294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92DD-48E4-4998-870B-D108E3E31190}"/>
                </a:ext>
              </a:extLst>
            </p:cNvPr>
            <p:cNvSpPr/>
            <p:nvPr/>
          </p:nvSpPr>
          <p:spPr>
            <a:xfrm>
              <a:off x="3100553" y="3955762"/>
              <a:ext cx="1086997" cy="21294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D0F4F716-DD74-4A90-8934-BCC95B316504}"/>
                </a:ext>
              </a:extLst>
            </p:cNvPr>
            <p:cNvSpPr/>
            <p:nvPr/>
          </p:nvSpPr>
          <p:spPr>
            <a:xfrm rot="5400000">
              <a:off x="2112981" y="4887179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C471D124-709C-45FC-ABDA-ADDC5E2D45ED}"/>
                </a:ext>
              </a:extLst>
            </p:cNvPr>
            <p:cNvSpPr/>
            <p:nvPr/>
          </p:nvSpPr>
          <p:spPr>
            <a:xfrm rot="16200000" flipH="1">
              <a:off x="3466730" y="4887180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5CB113-3E2D-4983-96C6-1C62D053A0AC}"/>
                </a:ext>
              </a:extLst>
            </p:cNvPr>
            <p:cNvSpPr/>
            <p:nvPr/>
          </p:nvSpPr>
          <p:spPr>
            <a:xfrm>
              <a:off x="3143598" y="4680260"/>
              <a:ext cx="998187" cy="685747"/>
            </a:xfrm>
            <a:prstGeom prst="rect">
              <a:avLst/>
            </a:prstGeom>
            <a:solidFill>
              <a:srgbClr val="73FB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=</a:t>
              </a:r>
              <a:endParaRPr lang="en-US" sz="9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B76D71-8A5D-4A54-BF80-8DB784BB0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8563" y="4130624"/>
              <a:ext cx="240790" cy="2407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56F527-80F9-4D2B-81CF-CFDFAA9F4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068309"/>
              <a:ext cx="149512" cy="14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0E58E-EF68-4A44-8684-F3DE1B1A9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066891"/>
              <a:ext cx="149512" cy="1495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3170E0-1B13-4A01-A0B5-9442D7FFA2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282787"/>
              <a:ext cx="149512" cy="1495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4DC51A-51A0-4064-94CD-5EBFA1589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281369"/>
              <a:ext cx="149512" cy="14951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291374-3CE7-4591-A0F6-684DDC154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8766" y="5692905"/>
              <a:ext cx="102119" cy="102119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5CA730-C4ED-4F22-B945-290E4DA61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8123" y="5692905"/>
              <a:ext cx="102119" cy="10211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2785FF-813B-417A-B132-24BDE57F0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480" y="5692905"/>
              <a:ext cx="102119" cy="1021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A98A79-1DE8-43DA-B17F-B64AFE100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837" y="5692905"/>
              <a:ext cx="102119" cy="10211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34AAAA-C0C5-4116-95B6-2A6C03846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193" y="5692905"/>
              <a:ext cx="102119" cy="102119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10FCE6D-F558-4953-99E7-A2AA1CBCDE4E}"/>
              </a:ext>
            </a:extLst>
          </p:cNvPr>
          <p:cNvSpPr/>
          <p:nvPr/>
        </p:nvSpPr>
        <p:spPr>
          <a:xfrm>
            <a:off x="4257834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DB171-0B11-4516-B800-11D74437B46B}"/>
              </a:ext>
            </a:extLst>
          </p:cNvPr>
          <p:cNvSpPr/>
          <p:nvPr/>
        </p:nvSpPr>
        <p:spPr>
          <a:xfrm>
            <a:off x="2740967" y="205472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D47211-C9E9-4DAB-9827-7BE0DA4115A6}"/>
              </a:ext>
            </a:extLst>
          </p:cNvPr>
          <p:cNvSpPr/>
          <p:nvPr/>
        </p:nvSpPr>
        <p:spPr>
          <a:xfrm>
            <a:off x="4257834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25453-1660-466A-A8D8-96B6AF2B40DC}"/>
              </a:ext>
            </a:extLst>
          </p:cNvPr>
          <p:cNvSpPr/>
          <p:nvPr/>
        </p:nvSpPr>
        <p:spPr>
          <a:xfrm>
            <a:off x="2740967" y="270484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 + 40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C0D3BBC-FAEF-4CFB-ADBE-A8E6C263B1EB}"/>
              </a:ext>
            </a:extLst>
          </p:cNvPr>
          <p:cNvSpPr/>
          <p:nvPr/>
        </p:nvSpPr>
        <p:spPr>
          <a:xfrm>
            <a:off x="4257834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A83DF9-7CA9-4D7D-BBC3-69A832C5219F}"/>
              </a:ext>
            </a:extLst>
          </p:cNvPr>
          <p:cNvSpPr/>
          <p:nvPr/>
        </p:nvSpPr>
        <p:spPr>
          <a:xfrm>
            <a:off x="2740967" y="3378227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7BBC456-2906-4BC5-9DBB-5F511A995E03}"/>
              </a:ext>
            </a:extLst>
          </p:cNvPr>
          <p:cNvSpPr/>
          <p:nvPr/>
        </p:nvSpPr>
        <p:spPr>
          <a:xfrm>
            <a:off x="4257834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2A4DDB-C171-4151-B897-86AAEE086CB5}"/>
              </a:ext>
            </a:extLst>
          </p:cNvPr>
          <p:cNvSpPr/>
          <p:nvPr/>
        </p:nvSpPr>
        <p:spPr>
          <a:xfrm>
            <a:off x="2740967" y="405161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20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E73154A-8E1A-4D9B-B53E-C669337792B7}"/>
              </a:ext>
            </a:extLst>
          </p:cNvPr>
          <p:cNvSpPr/>
          <p:nvPr/>
        </p:nvSpPr>
        <p:spPr>
          <a:xfrm>
            <a:off x="7347199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B48905A-8810-41C6-967E-49012CC36016}"/>
              </a:ext>
            </a:extLst>
          </p:cNvPr>
          <p:cNvSpPr/>
          <p:nvPr/>
        </p:nvSpPr>
        <p:spPr>
          <a:xfrm>
            <a:off x="7347199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F574C6E-B7C5-43CD-AFF5-65643CF9816C}"/>
              </a:ext>
            </a:extLst>
          </p:cNvPr>
          <p:cNvSpPr/>
          <p:nvPr/>
        </p:nvSpPr>
        <p:spPr>
          <a:xfrm>
            <a:off x="7347199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897640C-DCF3-4563-A2EF-5571C1733298}"/>
              </a:ext>
            </a:extLst>
          </p:cNvPr>
          <p:cNvSpPr/>
          <p:nvPr/>
        </p:nvSpPr>
        <p:spPr>
          <a:xfrm>
            <a:off x="7347199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154501-BCC7-414B-9626-246371E54F70}"/>
              </a:ext>
            </a:extLst>
          </p:cNvPr>
          <p:cNvSpPr/>
          <p:nvPr/>
        </p:nvSpPr>
        <p:spPr>
          <a:xfrm>
            <a:off x="8016309" y="205472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EAC2AC-CC67-4ED8-BBA3-4B7E5678F65D}"/>
              </a:ext>
            </a:extLst>
          </p:cNvPr>
          <p:cNvSpPr/>
          <p:nvPr/>
        </p:nvSpPr>
        <p:spPr>
          <a:xfrm>
            <a:off x="8027442" y="270484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1023FF-D4FD-42AB-A06D-5ADD94990E6C}"/>
              </a:ext>
            </a:extLst>
          </p:cNvPr>
          <p:cNvSpPr/>
          <p:nvPr/>
        </p:nvSpPr>
        <p:spPr>
          <a:xfrm>
            <a:off x="8027442" y="3378227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570E87-2390-4C64-8E75-0298B241320B}"/>
              </a:ext>
            </a:extLst>
          </p:cNvPr>
          <p:cNvSpPr/>
          <p:nvPr/>
        </p:nvSpPr>
        <p:spPr>
          <a:xfrm>
            <a:off x="8016309" y="405161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2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43913C-5F31-4FBA-8C3A-0FDD80B375B2}"/>
              </a:ext>
            </a:extLst>
          </p:cNvPr>
          <p:cNvGrpSpPr/>
          <p:nvPr/>
        </p:nvGrpSpPr>
        <p:grpSpPr>
          <a:xfrm>
            <a:off x="4909826" y="1715428"/>
            <a:ext cx="2372348" cy="3117698"/>
            <a:chOff x="2834569" y="3955762"/>
            <a:chExt cx="1620345" cy="21294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92DD-48E4-4998-870B-D108E3E31190}"/>
                </a:ext>
              </a:extLst>
            </p:cNvPr>
            <p:cNvSpPr/>
            <p:nvPr/>
          </p:nvSpPr>
          <p:spPr>
            <a:xfrm>
              <a:off x="3100553" y="3955762"/>
              <a:ext cx="1086997" cy="21294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D0F4F716-DD74-4A90-8934-BCC95B316504}"/>
                </a:ext>
              </a:extLst>
            </p:cNvPr>
            <p:cNvSpPr/>
            <p:nvPr/>
          </p:nvSpPr>
          <p:spPr>
            <a:xfrm rot="5400000">
              <a:off x="2112981" y="4887179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C471D124-709C-45FC-ABDA-ADDC5E2D45ED}"/>
                </a:ext>
              </a:extLst>
            </p:cNvPr>
            <p:cNvSpPr/>
            <p:nvPr/>
          </p:nvSpPr>
          <p:spPr>
            <a:xfrm rot="16200000" flipH="1">
              <a:off x="3466730" y="4887180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5CB113-3E2D-4983-96C6-1C62D053A0AC}"/>
                </a:ext>
              </a:extLst>
            </p:cNvPr>
            <p:cNvSpPr/>
            <p:nvPr/>
          </p:nvSpPr>
          <p:spPr>
            <a:xfrm>
              <a:off x="3143598" y="4680260"/>
              <a:ext cx="998187" cy="685747"/>
            </a:xfrm>
            <a:prstGeom prst="rect">
              <a:avLst/>
            </a:prstGeom>
            <a:solidFill>
              <a:srgbClr val="73FB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=</a:t>
              </a:r>
              <a:endParaRPr lang="en-US" sz="9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B76D71-8A5D-4A54-BF80-8DB784BB0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8563" y="4130624"/>
              <a:ext cx="240790" cy="2407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56F527-80F9-4D2B-81CF-CFDFAA9F4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068309"/>
              <a:ext cx="149512" cy="14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0E58E-EF68-4A44-8684-F3DE1B1A9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066891"/>
              <a:ext cx="149512" cy="1495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3170E0-1B13-4A01-A0B5-9442D7FFA2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282787"/>
              <a:ext cx="149512" cy="1495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4DC51A-51A0-4064-94CD-5EBFA1589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281369"/>
              <a:ext cx="149512" cy="14951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291374-3CE7-4591-A0F6-684DDC154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8766" y="5692905"/>
              <a:ext cx="102119" cy="102119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5CA730-C4ED-4F22-B945-290E4DA61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8123" y="5692905"/>
              <a:ext cx="102119" cy="10211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2785FF-813B-417A-B132-24BDE57F0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480" y="5692905"/>
              <a:ext cx="102119" cy="1021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A98A79-1DE8-43DA-B17F-B64AFE100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837" y="5692905"/>
              <a:ext cx="102119" cy="10211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34AAAA-C0C5-4116-95B6-2A6C03846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193" y="5692905"/>
              <a:ext cx="102119" cy="102119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10FCE6D-F558-4953-99E7-A2AA1CBCDE4E}"/>
              </a:ext>
            </a:extLst>
          </p:cNvPr>
          <p:cNvSpPr/>
          <p:nvPr/>
        </p:nvSpPr>
        <p:spPr>
          <a:xfrm>
            <a:off x="4257834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DB171-0B11-4516-B800-11D74437B46B}"/>
              </a:ext>
            </a:extLst>
          </p:cNvPr>
          <p:cNvSpPr/>
          <p:nvPr/>
        </p:nvSpPr>
        <p:spPr>
          <a:xfrm>
            <a:off x="2740967" y="205472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D47211-C9E9-4DAB-9827-7BE0DA4115A6}"/>
              </a:ext>
            </a:extLst>
          </p:cNvPr>
          <p:cNvSpPr/>
          <p:nvPr/>
        </p:nvSpPr>
        <p:spPr>
          <a:xfrm>
            <a:off x="4257834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25453-1660-466A-A8D8-96B6AF2B40DC}"/>
              </a:ext>
            </a:extLst>
          </p:cNvPr>
          <p:cNvSpPr/>
          <p:nvPr/>
        </p:nvSpPr>
        <p:spPr>
          <a:xfrm>
            <a:off x="2740967" y="270484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 + 40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C0D3BBC-FAEF-4CFB-ADBE-A8E6C263B1EB}"/>
              </a:ext>
            </a:extLst>
          </p:cNvPr>
          <p:cNvSpPr/>
          <p:nvPr/>
        </p:nvSpPr>
        <p:spPr>
          <a:xfrm>
            <a:off x="4257834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A83DF9-7CA9-4D7D-BBC3-69A832C5219F}"/>
              </a:ext>
            </a:extLst>
          </p:cNvPr>
          <p:cNvSpPr/>
          <p:nvPr/>
        </p:nvSpPr>
        <p:spPr>
          <a:xfrm>
            <a:off x="2740967" y="3378227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7BBC456-2906-4BC5-9DBB-5F511A995E03}"/>
              </a:ext>
            </a:extLst>
          </p:cNvPr>
          <p:cNvSpPr/>
          <p:nvPr/>
        </p:nvSpPr>
        <p:spPr>
          <a:xfrm>
            <a:off x="4257834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2A4DDB-C171-4151-B897-86AAEE086CB5}"/>
              </a:ext>
            </a:extLst>
          </p:cNvPr>
          <p:cNvSpPr/>
          <p:nvPr/>
        </p:nvSpPr>
        <p:spPr>
          <a:xfrm>
            <a:off x="2740967" y="405161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20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E73154A-8E1A-4D9B-B53E-C669337792B7}"/>
              </a:ext>
            </a:extLst>
          </p:cNvPr>
          <p:cNvSpPr/>
          <p:nvPr/>
        </p:nvSpPr>
        <p:spPr>
          <a:xfrm>
            <a:off x="7347199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B48905A-8810-41C6-967E-49012CC36016}"/>
              </a:ext>
            </a:extLst>
          </p:cNvPr>
          <p:cNvSpPr/>
          <p:nvPr/>
        </p:nvSpPr>
        <p:spPr>
          <a:xfrm>
            <a:off x="7347199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F574C6E-B7C5-43CD-AFF5-65643CF9816C}"/>
              </a:ext>
            </a:extLst>
          </p:cNvPr>
          <p:cNvSpPr/>
          <p:nvPr/>
        </p:nvSpPr>
        <p:spPr>
          <a:xfrm>
            <a:off x="7347199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897640C-DCF3-4563-A2EF-5571C1733298}"/>
              </a:ext>
            </a:extLst>
          </p:cNvPr>
          <p:cNvSpPr/>
          <p:nvPr/>
        </p:nvSpPr>
        <p:spPr>
          <a:xfrm>
            <a:off x="7347199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154501-BCC7-414B-9626-246371E54F70}"/>
              </a:ext>
            </a:extLst>
          </p:cNvPr>
          <p:cNvSpPr/>
          <p:nvPr/>
        </p:nvSpPr>
        <p:spPr>
          <a:xfrm>
            <a:off x="8016309" y="205472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EAC2AC-CC67-4ED8-BBA3-4B7E5678F65D}"/>
              </a:ext>
            </a:extLst>
          </p:cNvPr>
          <p:cNvSpPr/>
          <p:nvPr/>
        </p:nvSpPr>
        <p:spPr>
          <a:xfrm>
            <a:off x="8027442" y="270484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1023FF-D4FD-42AB-A06D-5ADD94990E6C}"/>
              </a:ext>
            </a:extLst>
          </p:cNvPr>
          <p:cNvSpPr/>
          <p:nvPr/>
        </p:nvSpPr>
        <p:spPr>
          <a:xfrm>
            <a:off x="8027442" y="3378227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570E87-2390-4C64-8E75-0298B241320B}"/>
              </a:ext>
            </a:extLst>
          </p:cNvPr>
          <p:cNvSpPr/>
          <p:nvPr/>
        </p:nvSpPr>
        <p:spPr>
          <a:xfrm>
            <a:off x="8016309" y="405161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03951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97AB6-1C33-4EA7-A26D-C1C63515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73" y="1810488"/>
            <a:ext cx="1518866" cy="164812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7BBA1A-7E98-4BD1-81B7-7786083BC1EA}"/>
              </a:ext>
            </a:extLst>
          </p:cNvPr>
          <p:cNvSpPr/>
          <p:nvPr/>
        </p:nvSpPr>
        <p:spPr>
          <a:xfrm>
            <a:off x="5515319" y="1434663"/>
            <a:ext cx="3146994" cy="1262847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that 9 – 7 = 2, so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70 = 20.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is correct because . . 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97AB6-1C33-4EA7-A26D-C1C63515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73" y="1810488"/>
            <a:ext cx="1518866" cy="164812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7BBA1A-7E98-4BD1-81B7-7786083BC1EA}"/>
              </a:ext>
            </a:extLst>
          </p:cNvPr>
          <p:cNvSpPr/>
          <p:nvPr/>
        </p:nvSpPr>
        <p:spPr>
          <a:xfrm>
            <a:off x="5515319" y="1434663"/>
            <a:ext cx="3146994" cy="1262847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that 9 – 7 = 2, so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70 = 20.</a:t>
            </a:r>
          </a:p>
        </p:txBody>
      </p:sp>
    </p:spTree>
    <p:extLst>
      <p:ext uri="{BB962C8B-B14F-4D97-AF65-F5344CB8AC3E}">
        <p14:creationId xmlns:p14="http://schemas.microsoft.com/office/powerpoint/2010/main" val="63595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Solomon is correct because 90 – 70 is the same as 9 tens – 7 tens. 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 – 7 = 2, so 90 – 70 = 20.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97AB6-1C33-4EA7-A26D-C1C63515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73" y="1810488"/>
            <a:ext cx="1518866" cy="164812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7BBA1A-7E98-4BD1-81B7-7786083BC1EA}"/>
              </a:ext>
            </a:extLst>
          </p:cNvPr>
          <p:cNvSpPr/>
          <p:nvPr/>
        </p:nvSpPr>
        <p:spPr>
          <a:xfrm>
            <a:off x="5515319" y="1434663"/>
            <a:ext cx="3146994" cy="1262847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that 9 – 7 = 2, so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70 = 20.</a:t>
            </a:r>
          </a:p>
        </p:txBody>
      </p:sp>
    </p:spTree>
    <p:extLst>
      <p:ext uri="{BB962C8B-B14F-4D97-AF65-F5344CB8AC3E}">
        <p14:creationId xmlns:p14="http://schemas.microsoft.com/office/powerpoint/2010/main" val="414866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Using only 3 numbers, complete the related fact calculations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C70DFD-8800-4934-AE17-FA67945C2690}"/>
              </a:ext>
            </a:extLst>
          </p:cNvPr>
          <p:cNvGraphicFramePr>
            <a:graphicFrameLocks noGrp="1"/>
          </p:cNvGraphicFramePr>
          <p:nvPr/>
        </p:nvGraphicFramePr>
        <p:xfrm>
          <a:off x="3935264" y="1881157"/>
          <a:ext cx="4321472" cy="2866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184">
                  <a:extLst>
                    <a:ext uri="{9D8B030D-6E8A-4147-A177-3AD203B41FA5}">
                      <a16:colId xmlns:a16="http://schemas.microsoft.com/office/drawing/2014/main" val="3305647779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48102883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418724225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74966163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8054334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71711654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650298656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78252655"/>
                    </a:ext>
                  </a:extLst>
                </a:gridCol>
              </a:tblGrid>
              <a:tr h="564069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0621266"/>
                  </a:ext>
                </a:extLst>
              </a:tr>
              <a:tr h="19601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0826723"/>
                  </a:ext>
                </a:extLst>
              </a:tr>
              <a:tr h="564069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2168144"/>
                  </a:ext>
                </a:extLst>
              </a:tr>
              <a:tr h="19601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650058"/>
                  </a:ext>
                </a:extLst>
              </a:tr>
              <a:tr h="564069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1479527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728491"/>
                  </a:ext>
                </a:extLst>
              </a:tr>
              <a:tr h="564069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1739015"/>
                  </a:ext>
                </a:extLst>
              </a:tr>
              <a:tr h="547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90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6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YR2 LO: 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recall and use familiar number facts.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recall and use addition and subtraction facts to 20 fluently.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derive and use related facts up to 100.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answer problems. 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1431558"/>
            <a:ext cx="5546034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Pick the sheet that matches your understanding (D or E). Complete one varied fluency sheet and one problem solving sheet. If you complete your problem-solving sheet, try to work out the next sheet up (E or GD).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2AEE9-0496-44A8-9247-D0589F8CF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2" t="17681" r="27609" b="47681"/>
          <a:stretch/>
        </p:blipFill>
        <p:spPr>
          <a:xfrm>
            <a:off x="308113" y="1550505"/>
            <a:ext cx="5546034" cy="2375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FAF87-C6F4-4DEB-8BBB-A44F354CA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39" t="20875" r="27772" b="41449"/>
          <a:stretch/>
        </p:blipFill>
        <p:spPr>
          <a:xfrm>
            <a:off x="308113" y="4015569"/>
            <a:ext cx="5546034" cy="2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CB34-C233-4F2F-9F51-230D60B2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Can we work out these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71EF0-EE43-429A-9DD0-19BA12EC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34817" cy="2497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   3 4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+ 4 8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_____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173117-4629-4F26-83FD-D68CF6F55DAC}"/>
              </a:ext>
            </a:extLst>
          </p:cNvPr>
          <p:cNvSpPr txBox="1">
            <a:spLocks/>
          </p:cNvSpPr>
          <p:nvPr/>
        </p:nvSpPr>
        <p:spPr>
          <a:xfrm>
            <a:off x="3872947" y="1825624"/>
            <a:ext cx="1934817" cy="249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   2 5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+ 6 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_____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D19FDB-A7C2-44F2-BF25-D7AAF615FF4C}"/>
              </a:ext>
            </a:extLst>
          </p:cNvPr>
          <p:cNvSpPr txBox="1">
            <a:spLocks/>
          </p:cNvSpPr>
          <p:nvPr/>
        </p:nvSpPr>
        <p:spPr>
          <a:xfrm>
            <a:off x="6907694" y="1825623"/>
            <a:ext cx="1934817" cy="249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   1 2 8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+ 3 2 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835518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534" y="1654564"/>
            <a:ext cx="4780576" cy="4939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Complete the crossing 10 sheet at your own pace. Use dienes to help you if you are unsure and remember to show where you have carried or exchanged.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43601-D4EE-4A14-9789-1C93BBDE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0" t="21392" r="26813" b="15605"/>
          <a:stretch/>
        </p:blipFill>
        <p:spPr>
          <a:xfrm>
            <a:off x="360976" y="1547445"/>
            <a:ext cx="5888334" cy="43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591ED19-346C-4504-A068-0F6E743F9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5052" r="37317" b="45215"/>
          <a:stretch/>
        </p:blipFill>
        <p:spPr bwMode="auto">
          <a:xfrm>
            <a:off x="0" y="0"/>
            <a:ext cx="6822831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039ACA55-AB8A-421C-8A73-04336EA1E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5052" r="37318" b="45215"/>
          <a:stretch/>
        </p:blipFill>
        <p:spPr bwMode="auto">
          <a:xfrm>
            <a:off x="5566786" y="0"/>
            <a:ext cx="6625213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C49A5-803D-4991-825C-1E2F4A2656E1}"/>
              </a:ext>
            </a:extLst>
          </p:cNvPr>
          <p:cNvSpPr txBox="1"/>
          <p:nvPr/>
        </p:nvSpPr>
        <p:spPr>
          <a:xfrm>
            <a:off x="698249" y="1268823"/>
            <a:ext cx="91713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Q 1.      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3  4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+ 2  7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____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0  7</a:t>
            </a:r>
          </a:p>
        </p:txBody>
      </p:sp>
    </p:spTree>
    <p:extLst>
      <p:ext uri="{BB962C8B-B14F-4D97-AF65-F5344CB8AC3E}">
        <p14:creationId xmlns:p14="http://schemas.microsoft.com/office/powerpoint/2010/main" val="102204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T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 add and 2-digit and 1-digit number by crossing 10. (recap)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number bonds to 10 to work out addition and subtraction questions.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carry a number across place value.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working out using column method.</a:t>
            </a:r>
            <a:r>
              <a:rPr lang="en-US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89AF-DD6F-42B3-8E42-B9B867E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Starter : </a:t>
            </a:r>
            <a:r>
              <a:rPr lang="en-US" sz="3200" dirty="0">
                <a:latin typeface="Comic Sans MS" panose="030F0702030302020204" pitchFamily="66" charset="0"/>
                <a:hlinkClick r:id="rId3"/>
              </a:rPr>
              <a:t>Place Value Basketball - Dienes Game for 5 to 8 Year </a:t>
            </a:r>
            <a:r>
              <a:rPr lang="en-US" sz="3200" dirty="0" err="1">
                <a:latin typeface="Comic Sans MS" panose="030F0702030302020204" pitchFamily="66" charset="0"/>
                <a:hlinkClick r:id="rId3"/>
              </a:rPr>
              <a:t>Olds</a:t>
            </a:r>
            <a:r>
              <a:rPr lang="en-US" sz="3200" dirty="0">
                <a:latin typeface="Comic Sans MS" panose="030F0702030302020204" pitchFamily="66" charset="0"/>
                <a:hlinkClick r:id="rId3"/>
              </a:rPr>
              <a:t> (topmarks.co.uk)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1000-C69C-4916-A232-A741B4CE6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202" y="1731840"/>
            <a:ext cx="8464062" cy="47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B079-3C60-4690-8440-757DF819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72B4-45A6-42BF-866E-0089EE97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calculations that have the same answer.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45C47-6451-4216-A7FA-EC2C8B26D79E}"/>
              </a:ext>
            </a:extLst>
          </p:cNvPr>
          <p:cNvSpPr/>
          <p:nvPr/>
        </p:nvSpPr>
        <p:spPr>
          <a:xfrm>
            <a:off x="2570815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D816C-BFA9-4F7A-8D56-4D9E5A8780C5}"/>
              </a:ext>
            </a:extLst>
          </p:cNvPr>
          <p:cNvSpPr/>
          <p:nvPr/>
        </p:nvSpPr>
        <p:spPr>
          <a:xfrm>
            <a:off x="5192888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93AA29-369C-4010-96C3-349CFC7835C7}"/>
              </a:ext>
            </a:extLst>
          </p:cNvPr>
          <p:cNvSpPr/>
          <p:nvPr/>
        </p:nvSpPr>
        <p:spPr>
          <a:xfrm>
            <a:off x="7770624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7B459-FAD5-476F-9163-07366C6A74D4}"/>
              </a:ext>
            </a:extLst>
          </p:cNvPr>
          <p:cNvSpPr/>
          <p:nvPr/>
        </p:nvSpPr>
        <p:spPr>
          <a:xfrm>
            <a:off x="258624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+ 4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4A518-ED55-4E9A-A794-A2285C12E785}"/>
              </a:ext>
            </a:extLst>
          </p:cNvPr>
          <p:cNvSpPr/>
          <p:nvPr/>
        </p:nvSpPr>
        <p:spPr>
          <a:xfrm>
            <a:off x="258624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1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2F012-471E-4A12-84BA-B264C5248FBF}"/>
              </a:ext>
            </a:extLst>
          </p:cNvPr>
          <p:cNvSpPr/>
          <p:nvPr/>
        </p:nvSpPr>
        <p:spPr>
          <a:xfrm>
            <a:off x="258624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D0ABE1-9A6A-4E7E-86CE-387D12CC6C4A}"/>
              </a:ext>
            </a:extLst>
          </p:cNvPr>
          <p:cNvSpPr/>
          <p:nvPr/>
        </p:nvSpPr>
        <p:spPr>
          <a:xfrm>
            <a:off x="519288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07059-1B72-44F6-A9C5-F31291B7CEED}"/>
              </a:ext>
            </a:extLst>
          </p:cNvPr>
          <p:cNvSpPr/>
          <p:nvPr/>
        </p:nvSpPr>
        <p:spPr>
          <a:xfrm>
            <a:off x="519288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CEC19-BE82-44A2-A69E-4D8F7C665A60}"/>
              </a:ext>
            </a:extLst>
          </p:cNvPr>
          <p:cNvSpPr/>
          <p:nvPr/>
        </p:nvSpPr>
        <p:spPr>
          <a:xfrm>
            <a:off x="519288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+ 3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2F3BA-8660-48F4-86F7-7C2F6C547081}"/>
              </a:ext>
            </a:extLst>
          </p:cNvPr>
          <p:cNvSpPr/>
          <p:nvPr/>
        </p:nvSpPr>
        <p:spPr>
          <a:xfrm>
            <a:off x="7770624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+ 3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E682F9-A7B0-45A8-B435-C7F0E207EE97}"/>
              </a:ext>
            </a:extLst>
          </p:cNvPr>
          <p:cNvSpPr/>
          <p:nvPr/>
        </p:nvSpPr>
        <p:spPr>
          <a:xfrm>
            <a:off x="7770624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8599DB-18DE-44A3-97DC-6817E9268F32}"/>
              </a:ext>
            </a:extLst>
          </p:cNvPr>
          <p:cNvSpPr/>
          <p:nvPr/>
        </p:nvSpPr>
        <p:spPr>
          <a:xfrm>
            <a:off x="7770624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+ 7</a:t>
            </a:r>
          </a:p>
        </p:txBody>
      </p:sp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C8053890-BB00-4A07-BB1F-AA8A7E45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28" name="TextBox 8">
            <a:extLst>
              <a:ext uri="{FF2B5EF4-FFF2-40B4-BE49-F238E27FC236}">
                <a16:creationId xmlns:a16="http://schemas.microsoft.com/office/drawing/2014/main" id="{043E7C5E-9312-4F6D-8DDF-DCD8372C2328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10109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calculations that have the same answer.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45C47-6451-4216-A7FA-EC2C8B26D79E}"/>
              </a:ext>
            </a:extLst>
          </p:cNvPr>
          <p:cNvSpPr/>
          <p:nvPr/>
        </p:nvSpPr>
        <p:spPr>
          <a:xfrm>
            <a:off x="2570815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D816C-BFA9-4F7A-8D56-4D9E5A8780C5}"/>
              </a:ext>
            </a:extLst>
          </p:cNvPr>
          <p:cNvSpPr/>
          <p:nvPr/>
        </p:nvSpPr>
        <p:spPr>
          <a:xfrm>
            <a:off x="5192888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93AA29-369C-4010-96C3-349CFC7835C7}"/>
              </a:ext>
            </a:extLst>
          </p:cNvPr>
          <p:cNvSpPr/>
          <p:nvPr/>
        </p:nvSpPr>
        <p:spPr>
          <a:xfrm>
            <a:off x="7770624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7B459-FAD5-476F-9163-07366C6A74D4}"/>
              </a:ext>
            </a:extLst>
          </p:cNvPr>
          <p:cNvSpPr/>
          <p:nvPr/>
        </p:nvSpPr>
        <p:spPr>
          <a:xfrm>
            <a:off x="258624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+ 4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4A518-ED55-4E9A-A794-A2285C12E785}"/>
              </a:ext>
            </a:extLst>
          </p:cNvPr>
          <p:cNvSpPr/>
          <p:nvPr/>
        </p:nvSpPr>
        <p:spPr>
          <a:xfrm>
            <a:off x="258624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1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2F012-471E-4A12-84BA-B264C5248FBF}"/>
              </a:ext>
            </a:extLst>
          </p:cNvPr>
          <p:cNvSpPr/>
          <p:nvPr/>
        </p:nvSpPr>
        <p:spPr>
          <a:xfrm>
            <a:off x="258624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D0ABE1-9A6A-4E7E-86CE-387D12CC6C4A}"/>
              </a:ext>
            </a:extLst>
          </p:cNvPr>
          <p:cNvSpPr/>
          <p:nvPr/>
        </p:nvSpPr>
        <p:spPr>
          <a:xfrm>
            <a:off x="519288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07059-1B72-44F6-A9C5-F31291B7CEED}"/>
              </a:ext>
            </a:extLst>
          </p:cNvPr>
          <p:cNvSpPr/>
          <p:nvPr/>
        </p:nvSpPr>
        <p:spPr>
          <a:xfrm>
            <a:off x="519288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CEC19-BE82-44A2-A69E-4D8F7C665A60}"/>
              </a:ext>
            </a:extLst>
          </p:cNvPr>
          <p:cNvSpPr/>
          <p:nvPr/>
        </p:nvSpPr>
        <p:spPr>
          <a:xfrm>
            <a:off x="519288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+ 3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2F3BA-8660-48F4-86F7-7C2F6C547081}"/>
              </a:ext>
            </a:extLst>
          </p:cNvPr>
          <p:cNvSpPr/>
          <p:nvPr/>
        </p:nvSpPr>
        <p:spPr>
          <a:xfrm>
            <a:off x="7770624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+ 3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E682F9-A7B0-45A8-B435-C7F0E207EE97}"/>
              </a:ext>
            </a:extLst>
          </p:cNvPr>
          <p:cNvSpPr/>
          <p:nvPr/>
        </p:nvSpPr>
        <p:spPr>
          <a:xfrm>
            <a:off x="7770624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49A52F-B87E-4A17-A2E2-D59F289A7CB0}"/>
              </a:ext>
            </a:extLst>
          </p:cNvPr>
          <p:cNvCxnSpPr>
            <a:endCxn id="14" idx="1"/>
          </p:cNvCxnSpPr>
          <p:nvPr/>
        </p:nvCxnSpPr>
        <p:spPr>
          <a:xfrm>
            <a:off x="4392470" y="1958534"/>
            <a:ext cx="800418" cy="11176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A8599DB-18DE-44A3-97DC-6817E9268F32}"/>
              </a:ext>
            </a:extLst>
          </p:cNvPr>
          <p:cNvSpPr/>
          <p:nvPr/>
        </p:nvSpPr>
        <p:spPr>
          <a:xfrm>
            <a:off x="7770624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CF8947-08A8-4571-83CB-4D070E4E0109}"/>
              </a:ext>
            </a:extLst>
          </p:cNvPr>
          <p:cNvCxnSpPr>
            <a:endCxn id="9" idx="1"/>
          </p:cNvCxnSpPr>
          <p:nvPr/>
        </p:nvCxnSpPr>
        <p:spPr>
          <a:xfrm flipV="1">
            <a:off x="4399206" y="1958535"/>
            <a:ext cx="793683" cy="11287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3C84B7-4C9D-4E52-9805-048FF643C6F7}"/>
              </a:ext>
            </a:extLst>
          </p:cNvPr>
          <p:cNvCxnSpPr>
            <a:endCxn id="17" idx="1"/>
          </p:cNvCxnSpPr>
          <p:nvPr/>
        </p:nvCxnSpPr>
        <p:spPr>
          <a:xfrm>
            <a:off x="6999110" y="1952990"/>
            <a:ext cx="771514" cy="11232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3BA3CE-E0C6-4132-99BA-03673F6A05C0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>
            <a:off x="4392470" y="4166140"/>
            <a:ext cx="800418" cy="11453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668623-F98E-4A85-B4B5-2FD4495543FE}"/>
              </a:ext>
            </a:extLst>
          </p:cNvPr>
          <p:cNvCxnSpPr>
            <a:stCxn id="16" idx="3"/>
            <a:endCxn id="21" idx="1"/>
          </p:cNvCxnSpPr>
          <p:nvPr/>
        </p:nvCxnSpPr>
        <p:spPr>
          <a:xfrm>
            <a:off x="6999110" y="5311530"/>
            <a:ext cx="7715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20FB8D-2C69-4F96-BFE4-374CB0A923B0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4392470" y="4166140"/>
            <a:ext cx="800418" cy="11453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9D0C9C-7FAB-4D14-9197-0AAA236F69E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6999110" y="4166140"/>
            <a:ext cx="7715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7DF976-E385-4D05-82F7-8D7FD27F47FC}"/>
              </a:ext>
            </a:extLst>
          </p:cNvPr>
          <p:cNvCxnSpPr>
            <a:stCxn id="14" idx="3"/>
            <a:endCxn id="10" idx="1"/>
          </p:cNvCxnSpPr>
          <p:nvPr/>
        </p:nvCxnSpPr>
        <p:spPr>
          <a:xfrm flipV="1">
            <a:off x="6999110" y="1958536"/>
            <a:ext cx="771514" cy="1117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38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calculations represented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39176-D746-4AA6-851F-5209626655BE}"/>
              </a:ext>
            </a:extLst>
          </p:cNvPr>
          <p:cNvSpPr txBox="1">
            <a:spLocks noChangeAspect="1"/>
          </p:cNvSpPr>
          <p:nvPr/>
        </p:nvSpPr>
        <p:spPr>
          <a:xfrm>
            <a:off x="356846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99245-50EE-4350-BF3B-BC5CB7143CC5}"/>
              </a:ext>
            </a:extLst>
          </p:cNvPr>
          <p:cNvSpPr txBox="1">
            <a:spLocks noChangeAspect="1"/>
          </p:cNvSpPr>
          <p:nvPr/>
        </p:nvSpPr>
        <p:spPr>
          <a:xfrm>
            <a:off x="3510264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B781D-F332-40A6-9951-CC210F261202}"/>
              </a:ext>
            </a:extLst>
          </p:cNvPr>
          <p:cNvSpPr txBox="1">
            <a:spLocks noChangeAspect="1"/>
          </p:cNvSpPr>
          <p:nvPr/>
        </p:nvSpPr>
        <p:spPr>
          <a:xfrm>
            <a:off x="4971198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6D82A-C18F-48E9-B007-B5B12B5D3839}"/>
              </a:ext>
            </a:extLst>
          </p:cNvPr>
          <p:cNvSpPr txBox="1">
            <a:spLocks noChangeAspect="1"/>
          </p:cNvSpPr>
          <p:nvPr/>
        </p:nvSpPr>
        <p:spPr>
          <a:xfrm>
            <a:off x="570166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FCA23-BF0A-4B43-838A-F9E6311F9E8E}"/>
              </a:ext>
            </a:extLst>
          </p:cNvPr>
          <p:cNvSpPr txBox="1">
            <a:spLocks noChangeAspect="1"/>
          </p:cNvSpPr>
          <p:nvPr/>
        </p:nvSpPr>
        <p:spPr>
          <a:xfrm>
            <a:off x="6432132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B0811-4DD2-4190-A943-871FFF3591BC}"/>
              </a:ext>
            </a:extLst>
          </p:cNvPr>
          <p:cNvSpPr txBox="1">
            <a:spLocks noChangeAspect="1"/>
          </p:cNvSpPr>
          <p:nvPr/>
        </p:nvSpPr>
        <p:spPr>
          <a:xfrm>
            <a:off x="7893066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A1251-5D80-4E55-A6A8-BC3351892887}"/>
              </a:ext>
            </a:extLst>
          </p:cNvPr>
          <p:cNvSpPr txBox="1">
            <a:spLocks noChangeAspect="1"/>
          </p:cNvSpPr>
          <p:nvPr/>
        </p:nvSpPr>
        <p:spPr>
          <a:xfrm>
            <a:off x="862353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CE20A-C026-4A80-AC8A-610838666253}"/>
              </a:ext>
            </a:extLst>
          </p:cNvPr>
          <p:cNvSpPr txBox="1">
            <a:spLocks noChangeAspect="1"/>
          </p:cNvSpPr>
          <p:nvPr/>
        </p:nvSpPr>
        <p:spPr>
          <a:xfrm>
            <a:off x="429481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662BF-32E0-4E6B-B52B-ADF146680BA1}"/>
              </a:ext>
            </a:extLst>
          </p:cNvPr>
          <p:cNvSpPr txBox="1">
            <a:spLocks noChangeAspect="1"/>
          </p:cNvSpPr>
          <p:nvPr/>
        </p:nvSpPr>
        <p:spPr>
          <a:xfrm>
            <a:off x="5021167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C95E9-BD5A-46FD-BD0C-329AB04CE833}"/>
              </a:ext>
            </a:extLst>
          </p:cNvPr>
          <p:cNvSpPr txBox="1">
            <a:spLocks noChangeAspect="1"/>
          </p:cNvSpPr>
          <p:nvPr/>
        </p:nvSpPr>
        <p:spPr>
          <a:xfrm>
            <a:off x="574751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BAA73-BEF5-4B37-BE6E-18DCBACBA312}"/>
              </a:ext>
            </a:extLst>
          </p:cNvPr>
          <p:cNvSpPr txBox="1">
            <a:spLocks noChangeAspect="1"/>
          </p:cNvSpPr>
          <p:nvPr/>
        </p:nvSpPr>
        <p:spPr>
          <a:xfrm>
            <a:off x="647387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8B4302-9D44-4102-A9FC-D7B6F72D1F93}"/>
              </a:ext>
            </a:extLst>
          </p:cNvPr>
          <p:cNvSpPr txBox="1">
            <a:spLocks noChangeAspect="1"/>
          </p:cNvSpPr>
          <p:nvPr/>
        </p:nvSpPr>
        <p:spPr>
          <a:xfrm>
            <a:off x="720022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17FCC-C805-4A5D-B39E-7C6E00A07505}"/>
              </a:ext>
            </a:extLst>
          </p:cNvPr>
          <p:cNvSpPr txBox="1">
            <a:spLocks noChangeAspect="1"/>
          </p:cNvSpPr>
          <p:nvPr/>
        </p:nvSpPr>
        <p:spPr>
          <a:xfrm>
            <a:off x="865292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CEBA6B-2200-4763-A379-6F9E396A6F3A}"/>
              </a:ext>
            </a:extLst>
          </p:cNvPr>
          <p:cNvGraphicFramePr>
            <a:graphicFrameLocks noGrp="1"/>
          </p:cNvGraphicFramePr>
          <p:nvPr/>
        </p:nvGraphicFramePr>
        <p:xfrm>
          <a:off x="4629073" y="2683666"/>
          <a:ext cx="3188810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74B029-FF7D-43B2-81BB-EF54B5658A29}"/>
              </a:ext>
            </a:extLst>
          </p:cNvPr>
          <p:cNvGraphicFramePr>
            <a:graphicFrameLocks noGrp="1"/>
          </p:cNvGraphicFramePr>
          <p:nvPr/>
        </p:nvGraphicFramePr>
        <p:xfrm>
          <a:off x="3672430" y="4624381"/>
          <a:ext cx="5102096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2496418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5197486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96775015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 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5B5EC7-05DB-42E4-9D47-4451820EDAAE}"/>
              </a:ext>
            </a:extLst>
          </p:cNvPr>
          <p:cNvCxnSpPr/>
          <p:nvPr/>
        </p:nvCxnSpPr>
        <p:spPr>
          <a:xfrm flipH="1">
            <a:off x="6473872" y="1771298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2A3D48-2CBF-4042-A300-2735E115923D}"/>
              </a:ext>
            </a:extLst>
          </p:cNvPr>
          <p:cNvCxnSpPr/>
          <p:nvPr/>
        </p:nvCxnSpPr>
        <p:spPr>
          <a:xfrm flipH="1">
            <a:off x="8702672" y="369791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964411-62EB-49C8-836C-07F44DBDD090}"/>
              </a:ext>
            </a:extLst>
          </p:cNvPr>
          <p:cNvCxnSpPr/>
          <p:nvPr/>
        </p:nvCxnSpPr>
        <p:spPr>
          <a:xfrm flipH="1">
            <a:off x="7926576" y="1777549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928A07-C5DA-43A7-9278-DBCDBA32F632}"/>
              </a:ext>
            </a:extLst>
          </p:cNvPr>
          <p:cNvSpPr txBox="1">
            <a:spLocks noChangeAspect="1"/>
          </p:cNvSpPr>
          <p:nvPr/>
        </p:nvSpPr>
        <p:spPr>
          <a:xfrm>
            <a:off x="792657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D80C84-B29D-4DA5-B26E-58BA5C9CA092}"/>
              </a:ext>
            </a:extLst>
          </p:cNvPr>
          <p:cNvSpPr txBox="1">
            <a:spLocks noChangeAspect="1"/>
          </p:cNvSpPr>
          <p:nvPr/>
        </p:nvSpPr>
        <p:spPr>
          <a:xfrm>
            <a:off x="284211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29F260-72DC-4BF8-841E-27C57767195F}"/>
              </a:ext>
            </a:extLst>
          </p:cNvPr>
          <p:cNvCxnSpPr/>
          <p:nvPr/>
        </p:nvCxnSpPr>
        <p:spPr>
          <a:xfrm flipH="1">
            <a:off x="6476192" y="3675751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D400EE-9E2F-4E26-9DFF-384C99D661A1}"/>
              </a:ext>
            </a:extLst>
          </p:cNvPr>
          <p:cNvCxnSpPr/>
          <p:nvPr/>
        </p:nvCxnSpPr>
        <p:spPr>
          <a:xfrm flipH="1">
            <a:off x="7249966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D5A6F5-6676-403E-8C32-CCBA4117F0B4}"/>
              </a:ext>
            </a:extLst>
          </p:cNvPr>
          <p:cNvCxnSpPr/>
          <p:nvPr/>
        </p:nvCxnSpPr>
        <p:spPr>
          <a:xfrm flipH="1">
            <a:off x="7958731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FCCD65-7084-4EF2-8B4B-812EDBA0C826}"/>
              </a:ext>
            </a:extLst>
          </p:cNvPr>
          <p:cNvSpPr txBox="1">
            <a:spLocks noChangeAspect="1"/>
          </p:cNvSpPr>
          <p:nvPr/>
        </p:nvSpPr>
        <p:spPr>
          <a:xfrm>
            <a:off x="4240731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3AB40-0EFE-4F60-BCCD-C5CC6C8C2EA5}"/>
              </a:ext>
            </a:extLst>
          </p:cNvPr>
          <p:cNvSpPr txBox="1">
            <a:spLocks noChangeAspect="1"/>
          </p:cNvSpPr>
          <p:nvPr/>
        </p:nvSpPr>
        <p:spPr>
          <a:xfrm>
            <a:off x="2779797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2AF373-6F2C-425C-B8FB-06F570391C9B}"/>
              </a:ext>
            </a:extLst>
          </p:cNvPr>
          <p:cNvSpPr txBox="1">
            <a:spLocks noChangeAspect="1"/>
          </p:cNvSpPr>
          <p:nvPr/>
        </p:nvSpPr>
        <p:spPr>
          <a:xfrm>
            <a:off x="7162599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546C00-D04C-4A65-B6D3-3B075ACEEBE8}"/>
              </a:ext>
            </a:extLst>
          </p:cNvPr>
          <p:cNvCxnSpPr/>
          <p:nvPr/>
        </p:nvCxnSpPr>
        <p:spPr>
          <a:xfrm flipH="1">
            <a:off x="8702672" y="1762067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C6DE7-1AA9-449E-AEFA-174143EAA889}"/>
              </a:ext>
            </a:extLst>
          </p:cNvPr>
          <p:cNvCxnSpPr/>
          <p:nvPr/>
        </p:nvCxnSpPr>
        <p:spPr>
          <a:xfrm flipH="1">
            <a:off x="7189190" y="1781040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38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calculations represented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39176-D746-4AA6-851F-5209626655BE}"/>
              </a:ext>
            </a:extLst>
          </p:cNvPr>
          <p:cNvSpPr txBox="1">
            <a:spLocks noChangeAspect="1"/>
          </p:cNvSpPr>
          <p:nvPr/>
        </p:nvSpPr>
        <p:spPr>
          <a:xfrm>
            <a:off x="356846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99245-50EE-4350-BF3B-BC5CB7143CC5}"/>
              </a:ext>
            </a:extLst>
          </p:cNvPr>
          <p:cNvSpPr txBox="1">
            <a:spLocks noChangeAspect="1"/>
          </p:cNvSpPr>
          <p:nvPr/>
        </p:nvSpPr>
        <p:spPr>
          <a:xfrm>
            <a:off x="3510264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B781D-F332-40A6-9951-CC210F261202}"/>
              </a:ext>
            </a:extLst>
          </p:cNvPr>
          <p:cNvSpPr txBox="1">
            <a:spLocks noChangeAspect="1"/>
          </p:cNvSpPr>
          <p:nvPr/>
        </p:nvSpPr>
        <p:spPr>
          <a:xfrm>
            <a:off x="4971198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6D82A-C18F-48E9-B007-B5B12B5D3839}"/>
              </a:ext>
            </a:extLst>
          </p:cNvPr>
          <p:cNvSpPr txBox="1">
            <a:spLocks noChangeAspect="1"/>
          </p:cNvSpPr>
          <p:nvPr/>
        </p:nvSpPr>
        <p:spPr>
          <a:xfrm>
            <a:off x="570166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FCA23-BF0A-4B43-838A-F9E6311F9E8E}"/>
              </a:ext>
            </a:extLst>
          </p:cNvPr>
          <p:cNvSpPr txBox="1">
            <a:spLocks noChangeAspect="1"/>
          </p:cNvSpPr>
          <p:nvPr/>
        </p:nvSpPr>
        <p:spPr>
          <a:xfrm>
            <a:off x="6432132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B0811-4DD2-4190-A943-871FFF3591BC}"/>
              </a:ext>
            </a:extLst>
          </p:cNvPr>
          <p:cNvSpPr txBox="1">
            <a:spLocks noChangeAspect="1"/>
          </p:cNvSpPr>
          <p:nvPr/>
        </p:nvSpPr>
        <p:spPr>
          <a:xfrm>
            <a:off x="7893066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A1251-5D80-4E55-A6A8-BC3351892887}"/>
              </a:ext>
            </a:extLst>
          </p:cNvPr>
          <p:cNvSpPr txBox="1">
            <a:spLocks noChangeAspect="1"/>
          </p:cNvSpPr>
          <p:nvPr/>
        </p:nvSpPr>
        <p:spPr>
          <a:xfrm>
            <a:off x="862353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CE20A-C026-4A80-AC8A-610838666253}"/>
              </a:ext>
            </a:extLst>
          </p:cNvPr>
          <p:cNvSpPr txBox="1">
            <a:spLocks noChangeAspect="1"/>
          </p:cNvSpPr>
          <p:nvPr/>
        </p:nvSpPr>
        <p:spPr>
          <a:xfrm>
            <a:off x="429481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662BF-32E0-4E6B-B52B-ADF146680BA1}"/>
              </a:ext>
            </a:extLst>
          </p:cNvPr>
          <p:cNvSpPr txBox="1">
            <a:spLocks noChangeAspect="1"/>
          </p:cNvSpPr>
          <p:nvPr/>
        </p:nvSpPr>
        <p:spPr>
          <a:xfrm>
            <a:off x="5021167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C95E9-BD5A-46FD-BD0C-329AB04CE833}"/>
              </a:ext>
            </a:extLst>
          </p:cNvPr>
          <p:cNvSpPr txBox="1">
            <a:spLocks noChangeAspect="1"/>
          </p:cNvSpPr>
          <p:nvPr/>
        </p:nvSpPr>
        <p:spPr>
          <a:xfrm>
            <a:off x="574751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BAA73-BEF5-4B37-BE6E-18DCBACBA312}"/>
              </a:ext>
            </a:extLst>
          </p:cNvPr>
          <p:cNvSpPr txBox="1">
            <a:spLocks noChangeAspect="1"/>
          </p:cNvSpPr>
          <p:nvPr/>
        </p:nvSpPr>
        <p:spPr>
          <a:xfrm>
            <a:off x="647387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8B4302-9D44-4102-A9FC-D7B6F72D1F93}"/>
              </a:ext>
            </a:extLst>
          </p:cNvPr>
          <p:cNvSpPr txBox="1">
            <a:spLocks noChangeAspect="1"/>
          </p:cNvSpPr>
          <p:nvPr/>
        </p:nvSpPr>
        <p:spPr>
          <a:xfrm>
            <a:off x="720022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17FCC-C805-4A5D-B39E-7C6E00A07505}"/>
              </a:ext>
            </a:extLst>
          </p:cNvPr>
          <p:cNvSpPr txBox="1">
            <a:spLocks noChangeAspect="1"/>
          </p:cNvSpPr>
          <p:nvPr/>
        </p:nvSpPr>
        <p:spPr>
          <a:xfrm>
            <a:off x="865292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CEBA6B-2200-4763-A379-6F9E396A6F3A}"/>
              </a:ext>
            </a:extLst>
          </p:cNvPr>
          <p:cNvGraphicFramePr>
            <a:graphicFrameLocks noGrp="1"/>
          </p:cNvGraphicFramePr>
          <p:nvPr/>
        </p:nvGraphicFramePr>
        <p:xfrm>
          <a:off x="4629073" y="2683666"/>
          <a:ext cx="3188810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74B029-FF7D-43B2-81BB-EF54B5658A29}"/>
              </a:ext>
            </a:extLst>
          </p:cNvPr>
          <p:cNvGraphicFramePr>
            <a:graphicFrameLocks noGrp="1"/>
          </p:cNvGraphicFramePr>
          <p:nvPr/>
        </p:nvGraphicFramePr>
        <p:xfrm>
          <a:off x="3672430" y="4624381"/>
          <a:ext cx="5102096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2496418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5197486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96775015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 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5B5EC7-05DB-42E4-9D47-4451820EDAAE}"/>
              </a:ext>
            </a:extLst>
          </p:cNvPr>
          <p:cNvCxnSpPr/>
          <p:nvPr/>
        </p:nvCxnSpPr>
        <p:spPr>
          <a:xfrm flipH="1">
            <a:off x="6473872" y="1771298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2A3D48-2CBF-4042-A300-2735E115923D}"/>
              </a:ext>
            </a:extLst>
          </p:cNvPr>
          <p:cNvCxnSpPr/>
          <p:nvPr/>
        </p:nvCxnSpPr>
        <p:spPr>
          <a:xfrm flipH="1">
            <a:off x="8702672" y="369791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964411-62EB-49C8-836C-07F44DBDD090}"/>
              </a:ext>
            </a:extLst>
          </p:cNvPr>
          <p:cNvCxnSpPr/>
          <p:nvPr/>
        </p:nvCxnSpPr>
        <p:spPr>
          <a:xfrm flipH="1">
            <a:off x="7926576" y="1777549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928A07-C5DA-43A7-9278-DBCDBA32F632}"/>
              </a:ext>
            </a:extLst>
          </p:cNvPr>
          <p:cNvSpPr txBox="1">
            <a:spLocks noChangeAspect="1"/>
          </p:cNvSpPr>
          <p:nvPr/>
        </p:nvSpPr>
        <p:spPr>
          <a:xfrm>
            <a:off x="792657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D80C84-B29D-4DA5-B26E-58BA5C9CA092}"/>
              </a:ext>
            </a:extLst>
          </p:cNvPr>
          <p:cNvSpPr txBox="1">
            <a:spLocks noChangeAspect="1"/>
          </p:cNvSpPr>
          <p:nvPr/>
        </p:nvSpPr>
        <p:spPr>
          <a:xfrm>
            <a:off x="284211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29F260-72DC-4BF8-841E-27C57767195F}"/>
              </a:ext>
            </a:extLst>
          </p:cNvPr>
          <p:cNvCxnSpPr/>
          <p:nvPr/>
        </p:nvCxnSpPr>
        <p:spPr>
          <a:xfrm flipH="1">
            <a:off x="6476192" y="3675751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D400EE-9E2F-4E26-9DFF-384C99D661A1}"/>
              </a:ext>
            </a:extLst>
          </p:cNvPr>
          <p:cNvCxnSpPr/>
          <p:nvPr/>
        </p:nvCxnSpPr>
        <p:spPr>
          <a:xfrm flipH="1">
            <a:off x="7249966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D5A6F5-6676-403E-8C32-CCBA4117F0B4}"/>
              </a:ext>
            </a:extLst>
          </p:cNvPr>
          <p:cNvCxnSpPr/>
          <p:nvPr/>
        </p:nvCxnSpPr>
        <p:spPr>
          <a:xfrm flipH="1">
            <a:off x="7958731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FCCD65-7084-4EF2-8B4B-812EDBA0C826}"/>
              </a:ext>
            </a:extLst>
          </p:cNvPr>
          <p:cNvSpPr txBox="1">
            <a:spLocks noChangeAspect="1"/>
          </p:cNvSpPr>
          <p:nvPr/>
        </p:nvSpPr>
        <p:spPr>
          <a:xfrm>
            <a:off x="4240731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3AB40-0EFE-4F60-BCCD-C5CC6C8C2EA5}"/>
              </a:ext>
            </a:extLst>
          </p:cNvPr>
          <p:cNvSpPr txBox="1">
            <a:spLocks noChangeAspect="1"/>
          </p:cNvSpPr>
          <p:nvPr/>
        </p:nvSpPr>
        <p:spPr>
          <a:xfrm>
            <a:off x="2779797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2AF373-6F2C-425C-B8FB-06F570391C9B}"/>
              </a:ext>
            </a:extLst>
          </p:cNvPr>
          <p:cNvSpPr txBox="1">
            <a:spLocks noChangeAspect="1"/>
          </p:cNvSpPr>
          <p:nvPr/>
        </p:nvSpPr>
        <p:spPr>
          <a:xfrm>
            <a:off x="7162599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546C00-D04C-4A65-B6D3-3B075ACEEBE8}"/>
              </a:ext>
            </a:extLst>
          </p:cNvPr>
          <p:cNvCxnSpPr/>
          <p:nvPr/>
        </p:nvCxnSpPr>
        <p:spPr>
          <a:xfrm flipH="1">
            <a:off x="8702672" y="1762067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C6DE7-1AA9-449E-AEFA-174143EAA889}"/>
              </a:ext>
            </a:extLst>
          </p:cNvPr>
          <p:cNvCxnSpPr/>
          <p:nvPr/>
        </p:nvCxnSpPr>
        <p:spPr>
          <a:xfrm flipH="1">
            <a:off x="7189190" y="1781040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8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0DED5C-C282-40A4-8ADC-2461F66BF83E}"/>
</file>

<file path=customXml/itemProps2.xml><?xml version="1.0" encoding="utf-8"?>
<ds:datastoreItem xmlns:ds="http://schemas.openxmlformats.org/officeDocument/2006/customXml" ds:itemID="{27999DFF-6283-475C-A6F3-08021F68A753}"/>
</file>

<file path=customXml/itemProps3.xml><?xml version="1.0" encoding="utf-8"?>
<ds:datastoreItem xmlns:ds="http://schemas.openxmlformats.org/officeDocument/2006/customXml" ds:itemID="{D915871A-ACE1-4E1C-B392-FE42FA00A52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Widescreen</PresentationFormat>
  <Paragraphs>290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Comic Sans MS</vt:lpstr>
      <vt:lpstr>Office Theme</vt:lpstr>
      <vt:lpstr>Add and Subtract</vt:lpstr>
      <vt:lpstr>YR2 LO: To recall and use familiar number facts. </vt:lpstr>
      <vt:lpstr>YR3 LO: To add and 2-digit and 1-digit number by crossing 10. (recap)</vt:lpstr>
      <vt:lpstr>Starter : Place Value Basketball - Dienes Game for 5 to 8 Year Olds (topmarks.co.uk)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</vt:lpstr>
      <vt:lpstr>Can we work out these answers:</vt:lpstr>
      <vt:lpstr>Year 3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100</cp:revision>
  <dcterms:created xsi:type="dcterms:W3CDTF">2021-10-02T21:33:39Z</dcterms:created>
  <dcterms:modified xsi:type="dcterms:W3CDTF">2021-10-03T11:12:57Z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