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app.xml" ContentType="application/vnd.openxmlformats-officedocument.extended-properties+xml"/>
  <Override PartName="/ppt/tags/tag5.xml" ContentType="application/vnd.openxmlformats-officedocument.presentationml.tags+xml"/>
  <Override PartName="/ppt/tags/tag15.xml" ContentType="application/vnd.openxmlformats-officedocument.presentationml.tags+xml"/>
  <Override PartName="/ppt/tags/tag21.xml" ContentType="application/vnd.openxmlformats-officedocument.presentationml.tags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435" r:id="rId6"/>
    <p:sldId id="420" r:id="rId7"/>
    <p:sldId id="421" r:id="rId8"/>
    <p:sldId id="394" r:id="rId9"/>
    <p:sldId id="434" r:id="rId10"/>
    <p:sldId id="423" r:id="rId11"/>
    <p:sldId id="424" r:id="rId12"/>
    <p:sldId id="426" r:id="rId13"/>
    <p:sldId id="429" r:id="rId14"/>
    <p:sldId id="433" r:id="rId15"/>
    <p:sldId id="432" r:id="rId16"/>
    <p:sldId id="411" r:id="rId17"/>
    <p:sldId id="306" r:id="rId18"/>
    <p:sldId id="437" r:id="rId19"/>
    <p:sldId id="299" r:id="rId20"/>
    <p:sldId id="300" r:id="rId21"/>
    <p:sldId id="304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412" r:id="rId31"/>
    <p:sldId id="43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89698" autoAdjust="0"/>
  </p:normalViewPr>
  <p:slideViewPr>
    <p:cSldViewPr snapToGrid="0">
      <p:cViewPr varScale="1">
        <p:scale>
          <a:sx n="77" d="100"/>
          <a:sy n="77" d="100"/>
        </p:scale>
        <p:origin x="74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A9CC8-FE4B-4899-B630-4058F18F26F0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BBECE-5220-431A-8B66-0ED339C4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36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74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 chn about starting with the biggest number in their head if they are unsure and counting 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40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00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41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48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BFFFB-4D17-4353-BBFC-C65637047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928FC5-04F4-48B6-8A19-27601767D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F0210-D7DA-4269-BCCB-60E616CD8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73598-4BA6-4C2F-9D5A-F0D6D5A65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6F39E-8EC7-4C95-B8C3-BB58CF487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71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C87F2-ACD1-423D-9A19-9D89EEBF9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43DEB8-2B1B-4777-B8B5-7A36C2DA8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FE544-2BA7-4C2D-8219-AF7EF2FFA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A2962-EED9-48BD-AF90-F481584D8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89AA3-61D0-4062-A672-F87ED7FA7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5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890F11-FC9B-4ABC-9D4C-5A7B5F50FB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104ED9-66FD-4BB0-9BF1-E81A2E6E8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2BB32-0983-4B0D-97F9-85D0F8CF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E8C2A-908C-476A-9AE1-088C6709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3C12A-BC0D-4B8E-B5A9-281B5DF07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64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3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ABA6-7858-43D0-B10B-EBCBF085D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E3F5C-4598-41F0-93E6-BB8F7C10A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F105D-6BF9-4ABA-A963-CFB5A251B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05DEF-D44B-4295-8373-2E01F871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60746-0D29-4EFA-828F-54B732CF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5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81BB9-0175-4060-ABB8-A1A900CD0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04AA0-DECA-4701-A4E0-29FB4F2F0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39DB0-8D0B-4DE7-98E9-8A6700590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BFE30-5406-42EF-B46C-E36945950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1EF19-1FEE-4121-B3B7-164BB82FD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4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F6287-BF11-4192-A8C2-F1D5E36E0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183B0-CC9F-4972-93A5-0A6E3B21D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9B2EDD-FC4F-46A8-A960-198183CDD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F1C03-836D-4084-A91D-6A438D5DF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99960-6582-47A1-9F60-A6CF9E4B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84046B-9BD9-4A22-AD5F-C9DCF86E6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2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71A10-04ED-4E49-9697-5C8DEB1AF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7D13B-5D25-45C9-8BA6-ABB2AF745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19931-3BA4-4B2D-944B-587C64265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929D03-CFDE-4A3B-A216-316A90F3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6A163-73E2-4EFC-ABEB-C6492779B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4F1B7-07A6-4FEA-BFC7-DB2BD5ADC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04DBD-1EEA-4988-A232-0ACBE93C3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A3D3D8-6D43-465E-A18D-9CEC8DC56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9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2979A-9025-4B93-AD89-1A04B7D72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29AA43-B7D8-47DB-B983-BFAA099E3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A011B5-3C05-4F1C-B1D2-49BE39000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27D7F-6AFD-4AE6-A267-C36665451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9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BD8486-A881-4005-8CAE-36351676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A90A47-78C3-4F18-8348-9C97B150A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5FC0C-3A27-487C-AA62-44334BB30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EB597-EBF4-4A0A-8ED3-FFFE3054A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D6465-3D62-4A0E-9176-0D3CFF26E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427955-46E7-46C4-8B85-45B47D23F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E5EF2-AA6F-41D4-9C03-C430F708D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D598B-0EC9-4626-9F38-D9DE33CE9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7FA23-44D8-492E-9BFA-32C535EE5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6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2FFA7-317F-40D5-BCBB-8CADF5F1E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70CE84-E471-4B25-AFDC-E7C0B91DCF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275C3-5262-4F49-A5F0-EB73CA981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D064F-B02B-48DA-9D93-D97BB70C7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89D07-9E73-4083-B187-F5DA3FBB8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EE5CB-8319-4846-92CC-F294ECB5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2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7729A2-F15D-4CF0-97FC-EC2D6ACF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D5193-BD0C-4DF8-A564-78559CF85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85A6D-6896-4472-BEC2-04264A81E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267CD-3252-4E1C-A588-FB068EE75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59A69-9A9B-47B2-98FE-36F6617C5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9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25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4.pn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15.pn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kids.classroomsecrets.co.uk/resource/year-2-compare-number-sentences-gam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image" Target="../media/image53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6" Type="http://schemas.openxmlformats.org/officeDocument/2006/relationships/image" Target="../media/image60.png"/><Relationship Id="rId5" Type="http://schemas.openxmlformats.org/officeDocument/2006/relationships/image" Target="../media/image56.pn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6" Type="http://schemas.openxmlformats.org/officeDocument/2006/relationships/image" Target="../media/image65.png"/><Relationship Id="rId5" Type="http://schemas.openxmlformats.org/officeDocument/2006/relationships/image" Target="../media/image61.png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6" Type="http://schemas.openxmlformats.org/officeDocument/2006/relationships/image" Target="../media/image74.png"/><Relationship Id="rId5" Type="http://schemas.openxmlformats.org/officeDocument/2006/relationships/image" Target="../media/image75.png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7.emf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6" Type="http://schemas.openxmlformats.org/officeDocument/2006/relationships/image" Target="../media/image82.png"/><Relationship Id="rId5" Type="http://schemas.openxmlformats.org/officeDocument/2006/relationships/image" Target="../media/image78.emf"/><Relationship Id="rId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77.emf"/><Relationship Id="rId7" Type="http://schemas.openxmlformats.org/officeDocument/2006/relationships/image" Target="../media/image8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6" Type="http://schemas.openxmlformats.org/officeDocument/2006/relationships/image" Target="../media/image86.png"/><Relationship Id="rId5" Type="http://schemas.openxmlformats.org/officeDocument/2006/relationships/image" Target="../media/image78.emf"/><Relationship Id="rId4" Type="http://schemas.openxmlformats.org/officeDocument/2006/relationships/image" Target="../media/image8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maths-games/hit-the-butt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FCEEF-379E-417E-ABFA-081B37089F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Add and Subtract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7F41-5DA9-460F-9642-BDE9E87357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Lesson 2</a:t>
            </a: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9705D287-030D-46EA-9B83-2D8DA15F7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0"/>
            <a:ext cx="44291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209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2492005" y="3017920"/>
            <a:ext cx="720000" cy="9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3199164" y="3017920"/>
            <a:ext cx="720000" cy="9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3920837" y="3017920"/>
            <a:ext cx="720000" cy="9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4627996" y="3017920"/>
            <a:ext cx="720000" cy="9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5349669" y="3017920"/>
            <a:ext cx="720000" cy="9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6071342" y="3017920"/>
            <a:ext cx="720000" cy="900000"/>
          </a:xfrm>
          <a:prstGeom prst="rect">
            <a:avLst/>
          </a:prstGeom>
          <a:solidFill>
            <a:srgbClr val="FFF26B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6778501" y="3017920"/>
            <a:ext cx="720000" cy="900000"/>
          </a:xfrm>
          <a:prstGeom prst="rect">
            <a:avLst/>
          </a:prstGeom>
          <a:solidFill>
            <a:srgbClr val="FFF26B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7500176" y="3017920"/>
            <a:ext cx="720000" cy="900000"/>
          </a:xfrm>
          <a:prstGeom prst="rect">
            <a:avLst/>
          </a:prstGeom>
          <a:solidFill>
            <a:srgbClr val="FFF26B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/>
          <p:cNvSpPr/>
          <p:nvPr/>
        </p:nvSpPr>
        <p:spPr>
          <a:xfrm>
            <a:off x="2484131" y="864640"/>
            <a:ext cx="720000" cy="900000"/>
          </a:xfrm>
          <a:prstGeom prst="rect">
            <a:avLst/>
          </a:prstGeom>
          <a:solidFill>
            <a:srgbClr val="99B7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3205804" y="864640"/>
            <a:ext cx="720000" cy="900000"/>
          </a:xfrm>
          <a:prstGeom prst="rect">
            <a:avLst/>
          </a:prstGeom>
          <a:solidFill>
            <a:srgbClr val="99B7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3912963" y="864640"/>
            <a:ext cx="720000" cy="900000"/>
          </a:xfrm>
          <a:prstGeom prst="rect">
            <a:avLst/>
          </a:prstGeom>
          <a:solidFill>
            <a:srgbClr val="99B7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4634636" y="864640"/>
            <a:ext cx="720000" cy="900000"/>
          </a:xfrm>
          <a:prstGeom prst="rect">
            <a:avLst/>
          </a:prstGeom>
          <a:solidFill>
            <a:srgbClr val="99B7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5356309" y="864640"/>
            <a:ext cx="720000" cy="900000"/>
          </a:xfrm>
          <a:prstGeom prst="rect">
            <a:avLst/>
          </a:prstGeom>
          <a:solidFill>
            <a:srgbClr val="F5E4D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/>
          <p:cNvSpPr/>
          <p:nvPr/>
        </p:nvSpPr>
        <p:spPr>
          <a:xfrm>
            <a:off x="6077982" y="864640"/>
            <a:ext cx="720000" cy="900000"/>
          </a:xfrm>
          <a:prstGeom prst="rect">
            <a:avLst/>
          </a:prstGeom>
          <a:solidFill>
            <a:srgbClr val="F5E4D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/>
          <p:cNvSpPr/>
          <p:nvPr/>
        </p:nvSpPr>
        <p:spPr>
          <a:xfrm>
            <a:off x="6785141" y="864640"/>
            <a:ext cx="720000" cy="900000"/>
          </a:xfrm>
          <a:prstGeom prst="rect">
            <a:avLst/>
          </a:prstGeom>
          <a:solidFill>
            <a:srgbClr val="F5E4D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/>
          <p:cNvSpPr/>
          <p:nvPr/>
        </p:nvSpPr>
        <p:spPr>
          <a:xfrm>
            <a:off x="7506816" y="864640"/>
            <a:ext cx="720000" cy="900000"/>
          </a:xfrm>
          <a:prstGeom prst="rect">
            <a:avLst/>
          </a:prstGeom>
          <a:solidFill>
            <a:srgbClr val="F5E4D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2484131" y="2030337"/>
                <a:ext cx="571272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400" dirty="0">
                    <a:latin typeface="Comic Sans MS" panose="030F0702030302020204" pitchFamily="66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4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4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4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131" y="2030337"/>
                <a:ext cx="5712722" cy="769441"/>
              </a:xfrm>
              <a:prstGeom prst="rect">
                <a:avLst/>
              </a:prstGeom>
              <a:blipFill>
                <a:blip r:embed="rId3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3422513" y="2120231"/>
            <a:ext cx="532014" cy="639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ounded Rectangle 37"/>
          <p:cNvSpPr/>
          <p:nvPr/>
        </p:nvSpPr>
        <p:spPr>
          <a:xfrm>
            <a:off x="4481001" y="2120231"/>
            <a:ext cx="532014" cy="639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38"/>
          <p:cNvSpPr/>
          <p:nvPr/>
        </p:nvSpPr>
        <p:spPr>
          <a:xfrm>
            <a:off x="5585337" y="2120231"/>
            <a:ext cx="532014" cy="639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ounded Rectangle 39"/>
          <p:cNvSpPr/>
          <p:nvPr/>
        </p:nvSpPr>
        <p:spPr>
          <a:xfrm>
            <a:off x="6726952" y="2120231"/>
            <a:ext cx="532014" cy="639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811" y="4275210"/>
            <a:ext cx="796273" cy="79627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519134" y="4445854"/>
            <a:ext cx="266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484131" y="606829"/>
            <a:ext cx="0" cy="383902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220176" y="606829"/>
            <a:ext cx="0" cy="383902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929704" y="2030336"/>
                <a:ext cx="73449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704" y="2030336"/>
                <a:ext cx="734496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6756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build="allAtOnce"/>
      <p:bldP spid="2" grpId="0" animBg="1"/>
      <p:bldP spid="2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2" grpId="0"/>
      <p:bldP spid="42" grpId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2183" y="445031"/>
            <a:ext cx="570096" cy="57009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88845" y="504686"/>
            <a:ext cx="2090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37" name="Rectangle 36"/>
          <p:cNvSpPr/>
          <p:nvPr/>
        </p:nvSpPr>
        <p:spPr>
          <a:xfrm rot="16200000">
            <a:off x="2060248" y="4371477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 rot="16200000">
            <a:off x="2060248" y="3666425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 rot="16200000">
            <a:off x="2060248" y="2256321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 rot="16200000">
            <a:off x="2060248" y="2961373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 rot="16200000">
            <a:off x="2060248" y="1551269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 rot="16200000" flipV="1">
            <a:off x="2212970" y="4514123"/>
            <a:ext cx="417887" cy="417887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 rot="16200000" flipV="1">
            <a:off x="2212970" y="3806360"/>
            <a:ext cx="417887" cy="417887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 rot="16200000" flipV="1">
            <a:off x="2212970" y="3098597"/>
            <a:ext cx="417887" cy="417887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 rot="16200000" flipV="1">
            <a:off x="2212970" y="2390835"/>
            <a:ext cx="417887" cy="417887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 rot="16200000" flipV="1">
            <a:off x="2212970" y="1683073"/>
            <a:ext cx="417887" cy="417887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/>
          <p:cNvSpPr/>
          <p:nvPr/>
        </p:nvSpPr>
        <p:spPr>
          <a:xfrm rot="16200000">
            <a:off x="2765300" y="4371477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/>
          <p:cNvSpPr/>
          <p:nvPr/>
        </p:nvSpPr>
        <p:spPr>
          <a:xfrm rot="16200000">
            <a:off x="2765300" y="3666425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 rot="16200000">
            <a:off x="2765300" y="2256321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 rot="16200000">
            <a:off x="2765300" y="2961373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 rot="16200000">
            <a:off x="2765300" y="1551269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/>
          <p:cNvSpPr/>
          <p:nvPr/>
        </p:nvSpPr>
        <p:spPr>
          <a:xfrm rot="16200000" flipV="1">
            <a:off x="2908883" y="4514123"/>
            <a:ext cx="417887" cy="417887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/>
          <p:cNvSpPr/>
          <p:nvPr/>
        </p:nvSpPr>
        <p:spPr>
          <a:xfrm rot="16200000" flipV="1">
            <a:off x="2908883" y="3806360"/>
            <a:ext cx="417887" cy="417887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/>
          <p:cNvSpPr/>
          <p:nvPr/>
        </p:nvSpPr>
        <p:spPr>
          <a:xfrm rot="16200000">
            <a:off x="7998246" y="4371477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/>
          <p:cNvSpPr/>
          <p:nvPr/>
        </p:nvSpPr>
        <p:spPr>
          <a:xfrm rot="16200000">
            <a:off x="7998246" y="3666425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/>
          <p:cNvSpPr/>
          <p:nvPr/>
        </p:nvSpPr>
        <p:spPr>
          <a:xfrm rot="16200000">
            <a:off x="7998246" y="2256321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/>
          <p:cNvSpPr/>
          <p:nvPr/>
        </p:nvSpPr>
        <p:spPr>
          <a:xfrm rot="16200000">
            <a:off x="7998246" y="2961373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/>
          <p:cNvSpPr/>
          <p:nvPr/>
        </p:nvSpPr>
        <p:spPr>
          <a:xfrm rot="16200000">
            <a:off x="7998246" y="1551269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/>
          <p:cNvSpPr/>
          <p:nvPr/>
        </p:nvSpPr>
        <p:spPr>
          <a:xfrm rot="16200000" flipV="1">
            <a:off x="8150968" y="4514123"/>
            <a:ext cx="417887" cy="417887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/>
          <p:cNvSpPr/>
          <p:nvPr/>
        </p:nvSpPr>
        <p:spPr>
          <a:xfrm rot="16200000" flipV="1">
            <a:off x="8150968" y="3806360"/>
            <a:ext cx="417887" cy="417887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/>
          <p:cNvSpPr/>
          <p:nvPr/>
        </p:nvSpPr>
        <p:spPr>
          <a:xfrm rot="16200000" flipV="1">
            <a:off x="8150968" y="3098597"/>
            <a:ext cx="417887" cy="417887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/>
          <p:cNvSpPr/>
          <p:nvPr/>
        </p:nvSpPr>
        <p:spPr>
          <a:xfrm rot="16200000" flipV="1">
            <a:off x="8150968" y="2390835"/>
            <a:ext cx="417887" cy="417887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/>
          <p:cNvSpPr/>
          <p:nvPr/>
        </p:nvSpPr>
        <p:spPr>
          <a:xfrm rot="16200000" flipV="1">
            <a:off x="8150968" y="1683073"/>
            <a:ext cx="417887" cy="417887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/>
          <p:cNvSpPr/>
          <p:nvPr/>
        </p:nvSpPr>
        <p:spPr>
          <a:xfrm rot="16200000">
            <a:off x="8703298" y="4371477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/>
          <p:cNvSpPr/>
          <p:nvPr/>
        </p:nvSpPr>
        <p:spPr>
          <a:xfrm rot="16200000">
            <a:off x="8703298" y="3666425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/>
          <p:cNvSpPr/>
          <p:nvPr/>
        </p:nvSpPr>
        <p:spPr>
          <a:xfrm rot="16200000">
            <a:off x="8703298" y="2256321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/>
          <p:cNvSpPr/>
          <p:nvPr/>
        </p:nvSpPr>
        <p:spPr>
          <a:xfrm rot="16200000">
            <a:off x="8703298" y="2961373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/>
          <p:cNvSpPr/>
          <p:nvPr/>
        </p:nvSpPr>
        <p:spPr>
          <a:xfrm rot="16200000">
            <a:off x="8703298" y="1551269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/>
          <p:cNvSpPr/>
          <p:nvPr/>
        </p:nvSpPr>
        <p:spPr>
          <a:xfrm rot="16200000" flipV="1">
            <a:off x="8846881" y="4514123"/>
            <a:ext cx="417887" cy="417887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3650932" y="2890283"/>
                <a:ext cx="202746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>
                    <a:latin typeface="Comic Sans MS" panose="030F0702030302020204" pitchFamily="66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4800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800" dirty="0">
                    <a:latin typeface="Comic Sans MS" panose="030F0702030302020204" pitchFamily="66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932" y="2890283"/>
                <a:ext cx="2027465" cy="830997"/>
              </a:xfrm>
              <a:prstGeom prst="rect">
                <a:avLst/>
              </a:prstGeom>
              <a:blipFill>
                <a:blip r:embed="rId4"/>
                <a:stretch>
                  <a:fillRect l="-13855"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6112102" y="2898401"/>
                <a:ext cx="202746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>
                    <a:latin typeface="Comic Sans MS" panose="030F0702030302020204" pitchFamily="66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4800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800" dirty="0">
                    <a:latin typeface="Comic Sans MS" panose="030F0702030302020204" pitchFamily="66" charset="0"/>
                  </a:rPr>
                  <a:t> 1</a:t>
                </a: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102" y="2898401"/>
                <a:ext cx="2027465" cy="830997"/>
              </a:xfrm>
              <a:prstGeom prst="rect">
                <a:avLst/>
              </a:prstGeom>
              <a:blipFill>
                <a:blip r:embed="rId5"/>
                <a:stretch>
                  <a:fillRect l="-13855" t="-16788" b="-37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5409605" y="3002556"/>
            <a:ext cx="622684" cy="62268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3643733" y="2881466"/>
                <a:ext cx="202746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>
                    <a:solidFill>
                      <a:schemeClr val="bg1">
                        <a:lumMod val="85000"/>
                      </a:schemeClr>
                    </a:solidFill>
                    <a:latin typeface="Comic Sans MS" panose="030F0702030302020204" pitchFamily="66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4800" dirty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800" dirty="0">
                    <a:solidFill>
                      <a:schemeClr val="bg1">
                        <a:lumMod val="85000"/>
                      </a:schemeClr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4800" dirty="0">
                    <a:latin typeface="Comic Sans MS" panose="030F0702030302020204" pitchFamily="66" charset="0"/>
                  </a:rPr>
                  <a:t>2</a:t>
                </a: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733" y="2881466"/>
                <a:ext cx="2027465" cy="830997"/>
              </a:xfrm>
              <a:prstGeom prst="rect">
                <a:avLst/>
              </a:prstGeom>
              <a:blipFill>
                <a:blip r:embed="rId6"/>
                <a:stretch>
                  <a:fillRect l="-13855"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6104903" y="2889584"/>
                <a:ext cx="202746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>
                    <a:solidFill>
                      <a:schemeClr val="bg1">
                        <a:lumMod val="85000"/>
                      </a:schemeClr>
                    </a:solidFill>
                    <a:latin typeface="Comic Sans MS" panose="030F0702030302020204" pitchFamily="66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4800" dirty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800" dirty="0">
                    <a:solidFill>
                      <a:schemeClr val="bg1">
                        <a:lumMod val="85000"/>
                      </a:schemeClr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4800" dirty="0">
                    <a:latin typeface="Comic Sans MS" panose="030F0702030302020204" pitchFamily="66" charset="0"/>
                  </a:rPr>
                  <a:t>1</a:t>
                </a: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903" y="2889584"/>
                <a:ext cx="2027465" cy="830997"/>
              </a:xfrm>
              <a:prstGeom prst="rect">
                <a:avLst/>
              </a:prstGeom>
              <a:blipFill>
                <a:blip r:embed="rId7"/>
                <a:stretch>
                  <a:fillRect l="-13514"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357428" y="2881466"/>
                <a:ext cx="78579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dirty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428" y="2881466"/>
                <a:ext cx="785793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5108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49" grpId="0" animBg="1"/>
      <p:bldP spid="50" grpId="0" animBg="1"/>
      <p:bldP spid="55" grpId="0" animBg="1"/>
      <p:bldP spid="56" grpId="0" animBg="1"/>
      <p:bldP spid="57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76" grpId="0"/>
      <p:bldP spid="76" grpId="1"/>
      <p:bldP spid="102" grpId="0"/>
      <p:bldP spid="102" grpId="1"/>
      <p:bldP spid="9" grpId="0" animBg="1"/>
      <p:bldP spid="103" grpId="0"/>
      <p:bldP spid="104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43" y="3882431"/>
            <a:ext cx="1988150" cy="20447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0121" y="3349671"/>
            <a:ext cx="733142" cy="73314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12564" y="3485410"/>
            <a:ext cx="2598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4301798" y="2324461"/>
                <a:ext cx="388238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1</a:t>
                </a:r>
                <a:r>
                  <a:rPr lang="en-GB" sz="40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0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000" dirty="0">
                    <a:latin typeface="Comic Sans MS" panose="030F0702030302020204" pitchFamily="66" charset="0"/>
                  </a:rPr>
                  <a:t> </a:t>
                </a:r>
                <a:r>
                  <a:rPr lang="en-GB" sz="40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lang="en-GB" sz="4000" dirty="0">
                    <a:latin typeface="Comic Sans MS" panose="030F0702030302020204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GB" sz="4000" i="1" dirty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4000" dirty="0">
                    <a:latin typeface="Comic Sans MS" panose="030F0702030302020204" pitchFamily="66" charset="0"/>
                  </a:rPr>
                  <a:t>  </a:t>
                </a:r>
                <a:r>
                  <a:rPr lang="en-GB" sz="40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lang="en-GB" sz="40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0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000" dirty="0">
                    <a:latin typeface="Comic Sans MS" panose="030F0702030302020204" pitchFamily="66" charset="0"/>
                  </a:rPr>
                  <a:t> </a:t>
                </a:r>
                <a:r>
                  <a:rPr lang="en-GB" sz="40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2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798" y="2324461"/>
                <a:ext cx="3882389" cy="707886"/>
              </a:xfrm>
              <a:prstGeom prst="rect">
                <a:avLst/>
              </a:prstGeom>
              <a:blipFill>
                <a:blip r:embed="rId5"/>
                <a:stretch>
                  <a:fillRect l="-5651" t="-15517" r="-785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361" y="521877"/>
            <a:ext cx="883858" cy="68203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037" y="1110309"/>
            <a:ext cx="883858" cy="68203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849" y="1077436"/>
            <a:ext cx="883858" cy="682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805686" y="673796"/>
                <a:ext cx="78579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dirty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686" y="673796"/>
                <a:ext cx="785793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24864" y="1091947"/>
            <a:ext cx="1080382" cy="68203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2812" y="1120527"/>
            <a:ext cx="1080382" cy="68203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1078" y="533735"/>
            <a:ext cx="1080382" cy="68203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69026" y="562315"/>
            <a:ext cx="1080382" cy="682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5924637" y="4671914"/>
                <a:ext cx="397884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lang="en-GB" sz="40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0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000" dirty="0">
                    <a:latin typeface="Comic Sans MS" panose="030F0702030302020204" pitchFamily="66" charset="0"/>
                  </a:rPr>
                  <a:t> </a:t>
                </a:r>
                <a:r>
                  <a:rPr lang="en-GB" sz="40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lang="en-GB" sz="4000" dirty="0">
                    <a:latin typeface="Comic Sans MS" panose="030F0702030302020204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GB" sz="4000" i="1" dirty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4000" dirty="0">
                    <a:latin typeface="Comic Sans MS" panose="030F0702030302020204" pitchFamily="66" charset="0"/>
                  </a:rPr>
                  <a:t>  </a:t>
                </a:r>
                <a:r>
                  <a:rPr lang="en-GB" sz="40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lang="en-GB" sz="40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0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000" dirty="0">
                    <a:latin typeface="Comic Sans MS" panose="030F0702030302020204" pitchFamily="66" charset="0"/>
                  </a:rPr>
                  <a:t> </a:t>
                </a:r>
                <a:r>
                  <a:rPr lang="en-GB" sz="40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3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637" y="4671914"/>
                <a:ext cx="3978847" cy="707886"/>
              </a:xfrm>
              <a:prstGeom prst="rect">
                <a:avLst/>
              </a:prstGeom>
              <a:blipFill>
                <a:blip r:embed="rId8"/>
                <a:stretch>
                  <a:fillRect l="-5513" t="-15385" r="-306" b="-35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 rot="10800000">
                <a:off x="3399010" y="4552577"/>
                <a:ext cx="78579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dirty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3399010" y="4552577"/>
                <a:ext cx="785793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9" name="Picture 9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126" y="3901439"/>
            <a:ext cx="2007966" cy="2065156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90" y="5145056"/>
            <a:ext cx="335705" cy="357322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65" y="5077153"/>
            <a:ext cx="335705" cy="357322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69977" y="5137766"/>
            <a:ext cx="269803" cy="257719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70" y="5050892"/>
            <a:ext cx="335705" cy="357322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05682" y="5111505"/>
            <a:ext cx="269803" cy="257719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392" y="5185131"/>
            <a:ext cx="335705" cy="357322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61732" y="5255815"/>
            <a:ext cx="269803" cy="257719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22700" y="5279355"/>
            <a:ext cx="269803" cy="25771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487447" y="3080613"/>
            <a:ext cx="47179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209909" y="3080613"/>
            <a:ext cx="47179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501044" y="3078678"/>
            <a:ext cx="47179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264454" y="3078678"/>
            <a:ext cx="47179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4335289" y="439256"/>
            <a:ext cx="1628215" cy="1406553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3" name="Rounded Rectangle 62"/>
          <p:cNvSpPr/>
          <p:nvPr/>
        </p:nvSpPr>
        <p:spPr>
          <a:xfrm>
            <a:off x="6455472" y="439256"/>
            <a:ext cx="1628215" cy="1406553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" name="Rounded Rectangle 1"/>
          <p:cNvSpPr/>
          <p:nvPr/>
        </p:nvSpPr>
        <p:spPr>
          <a:xfrm>
            <a:off x="4268765" y="2377929"/>
            <a:ext cx="471793" cy="5660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9" name="Rounded Rectangle 38"/>
          <p:cNvSpPr/>
          <p:nvPr/>
        </p:nvSpPr>
        <p:spPr>
          <a:xfrm>
            <a:off x="5223557" y="2377929"/>
            <a:ext cx="471793" cy="5660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1" name="Rounded Rectangle 40"/>
          <p:cNvSpPr/>
          <p:nvPr/>
        </p:nvSpPr>
        <p:spPr>
          <a:xfrm>
            <a:off x="6507250" y="2377929"/>
            <a:ext cx="471793" cy="5660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2" name="Rounded Rectangle 41"/>
          <p:cNvSpPr/>
          <p:nvPr/>
        </p:nvSpPr>
        <p:spPr>
          <a:xfrm>
            <a:off x="7489696" y="2377929"/>
            <a:ext cx="471793" cy="5660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5" name="Rounded Rectangle 54"/>
          <p:cNvSpPr/>
          <p:nvPr/>
        </p:nvSpPr>
        <p:spPr>
          <a:xfrm>
            <a:off x="5932549" y="4727871"/>
            <a:ext cx="471793" cy="5660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6" name="Rounded Rectangle 55"/>
          <p:cNvSpPr/>
          <p:nvPr/>
        </p:nvSpPr>
        <p:spPr>
          <a:xfrm>
            <a:off x="6928285" y="4727871"/>
            <a:ext cx="471793" cy="5660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7" name="Rounded Rectangle 56"/>
          <p:cNvSpPr/>
          <p:nvPr/>
        </p:nvSpPr>
        <p:spPr>
          <a:xfrm>
            <a:off x="8211979" y="4727871"/>
            <a:ext cx="471793" cy="5660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7" name="Rounded Rectangle 76"/>
          <p:cNvSpPr/>
          <p:nvPr/>
        </p:nvSpPr>
        <p:spPr>
          <a:xfrm>
            <a:off x="9208073" y="4727871"/>
            <a:ext cx="471793" cy="5660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8" name="Oval 67"/>
          <p:cNvSpPr/>
          <p:nvPr/>
        </p:nvSpPr>
        <p:spPr>
          <a:xfrm>
            <a:off x="7554951" y="4784810"/>
            <a:ext cx="497865" cy="4986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cxnSp>
        <p:nvCxnSpPr>
          <p:cNvPr id="69" name="Straight Connector 68"/>
          <p:cNvCxnSpPr/>
          <p:nvPr/>
        </p:nvCxnSpPr>
        <p:spPr>
          <a:xfrm>
            <a:off x="8173195" y="5395484"/>
            <a:ext cx="47179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936605" y="5395484"/>
            <a:ext cx="47179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1784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0" grpId="0"/>
      <p:bldP spid="3" grpId="0"/>
      <p:bldP spid="53" grpId="0"/>
      <p:bldP spid="98" grpId="0"/>
      <p:bldP spid="2" grpId="0" animBg="1"/>
      <p:bldP spid="2" grpId="1" animBg="1"/>
      <p:bldP spid="39" grpId="0" animBg="1"/>
      <p:bldP spid="39" grpId="1" animBg="1"/>
      <p:bldP spid="41" grpId="0" animBg="1"/>
      <p:bldP spid="41" grpId="1" animBg="1"/>
      <p:bldP spid="42" grpId="0" animBg="1"/>
      <p:bldP spid="42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7" grpId="0" animBg="1"/>
      <p:bldP spid="77" grpId="1" animBg="1"/>
      <p:bldP spid="68" grpId="0" animBg="1"/>
      <p:bldP spid="6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2976983" y="4631623"/>
            <a:ext cx="2027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6857378" y="4631622"/>
            <a:ext cx="2027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82" y="259198"/>
            <a:ext cx="1085802" cy="1534133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1814" y="617880"/>
            <a:ext cx="1118343" cy="816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718" y="1269571"/>
            <a:ext cx="986373" cy="13936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8507" y="1345897"/>
            <a:ext cx="932351" cy="13173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8508" y="1884503"/>
            <a:ext cx="932351" cy="13173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8508" y="2961715"/>
            <a:ext cx="932351" cy="13173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8508" y="2423109"/>
            <a:ext cx="932351" cy="13173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08"/>
          <a:stretch/>
        </p:blipFill>
        <p:spPr>
          <a:xfrm flipH="1">
            <a:off x="3358506" y="3933826"/>
            <a:ext cx="932351" cy="8838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84" y="1786981"/>
            <a:ext cx="986373" cy="13936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84" y="2345394"/>
            <a:ext cx="986373" cy="13936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84" y="2903807"/>
            <a:ext cx="986373" cy="13936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84" y="3462220"/>
            <a:ext cx="986373" cy="13936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3505201" y="4631621"/>
                <a:ext cx="12383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GB" sz="4800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800" dirty="0">
                    <a:latin typeface="Comic Sans MS" panose="030F0702030302020204" pitchFamily="66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1" y="4631621"/>
                <a:ext cx="1238387" cy="830997"/>
              </a:xfrm>
              <a:prstGeom prst="rect">
                <a:avLst/>
              </a:prstGeom>
              <a:blipFill>
                <a:blip r:embed="rId7"/>
                <a:stretch>
                  <a:fillRect t="-16912" r="-22167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7381876" y="4631620"/>
                <a:ext cx="124210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GB" sz="4800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800" dirty="0">
                    <a:latin typeface="Comic Sans MS" panose="030F0702030302020204" pitchFamily="66" charset="0"/>
                  </a:rPr>
                  <a:t> 1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876" y="4631620"/>
                <a:ext cx="1242107" cy="830997"/>
              </a:xfrm>
              <a:prstGeom prst="rect">
                <a:avLst/>
              </a:prstGeom>
              <a:blipFill>
                <a:blip r:embed="rId8"/>
                <a:stretch>
                  <a:fillRect t="-16912" r="-22059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5483797" y="4748100"/>
            <a:ext cx="622684" cy="62268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383995" y="4627010"/>
                <a:ext cx="78579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dirty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995" y="4627010"/>
                <a:ext cx="785793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802" y="3329419"/>
            <a:ext cx="1382910" cy="968037"/>
          </a:xfrm>
          <a:prstGeom prst="rect">
            <a:avLst/>
          </a:prstGeom>
        </p:spPr>
      </p:pic>
      <p:cxnSp>
        <p:nvCxnSpPr>
          <p:cNvPr id="23" name="Straight Connector 22"/>
          <p:cNvCxnSpPr>
            <a:stCxn id="13" idx="3"/>
          </p:cNvCxnSpPr>
          <p:nvPr/>
        </p:nvCxnSpPr>
        <p:spPr>
          <a:xfrm flipV="1">
            <a:off x="3358506" y="3933826"/>
            <a:ext cx="932351" cy="4419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358505" y="3458502"/>
            <a:ext cx="932351" cy="4419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236174" y="4000419"/>
            <a:ext cx="932351" cy="4419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431177" y="4627009"/>
                <a:ext cx="78579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sz="4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177" y="4627009"/>
                <a:ext cx="785792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5072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8" grpId="0"/>
      <p:bldP spid="19" grpId="0"/>
      <p:bldP spid="20" grpId="0" animBg="1"/>
      <p:bldP spid="21" grpId="0"/>
      <p:bldP spid="27" grpId="0"/>
      <p:bldP spid="2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3626235" y="2179565"/>
            <a:ext cx="720000" cy="9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4344402" y="2179565"/>
            <a:ext cx="720000" cy="9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5062569" y="2179565"/>
            <a:ext cx="720000" cy="9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5780736" y="2179565"/>
            <a:ext cx="720000" cy="9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6498903" y="2179565"/>
            <a:ext cx="720000" cy="90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7217070" y="2179565"/>
            <a:ext cx="720000" cy="90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7935235" y="2179565"/>
            <a:ext cx="720000" cy="90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/>
          <p:cNvSpPr/>
          <p:nvPr/>
        </p:nvSpPr>
        <p:spPr>
          <a:xfrm>
            <a:off x="3626235" y="1140015"/>
            <a:ext cx="720000" cy="900000"/>
          </a:xfrm>
          <a:prstGeom prst="rect">
            <a:avLst/>
          </a:prstGeom>
          <a:solidFill>
            <a:srgbClr val="99B7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4344402" y="1140015"/>
            <a:ext cx="720000" cy="900000"/>
          </a:xfrm>
          <a:prstGeom prst="rect">
            <a:avLst/>
          </a:prstGeom>
          <a:solidFill>
            <a:srgbClr val="99B7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5062569" y="1140015"/>
            <a:ext cx="720000" cy="90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5780736" y="1140015"/>
            <a:ext cx="720000" cy="90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6498903" y="1140015"/>
            <a:ext cx="720000" cy="90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/>
          <p:cNvSpPr/>
          <p:nvPr/>
        </p:nvSpPr>
        <p:spPr>
          <a:xfrm>
            <a:off x="7217070" y="1140015"/>
            <a:ext cx="720000" cy="900000"/>
          </a:xfrm>
          <a:prstGeom prst="rect">
            <a:avLst/>
          </a:prstGeom>
          <a:solidFill>
            <a:srgbClr val="F5E4D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/>
          <p:cNvSpPr/>
          <p:nvPr/>
        </p:nvSpPr>
        <p:spPr>
          <a:xfrm>
            <a:off x="7935235" y="1140015"/>
            <a:ext cx="720000" cy="900000"/>
          </a:xfrm>
          <a:prstGeom prst="rect">
            <a:avLst/>
          </a:prstGeom>
          <a:solidFill>
            <a:srgbClr val="F5E4D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58932" y="4929593"/>
            <a:ext cx="853200" cy="86439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1066" y="4206749"/>
            <a:ext cx="853200" cy="86439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64458" y="3562908"/>
            <a:ext cx="853200" cy="86439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12542" y="3728769"/>
            <a:ext cx="851275" cy="86244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928" y="3250577"/>
            <a:ext cx="853200" cy="83280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215" y="4706628"/>
            <a:ext cx="853200" cy="83280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86"/>
          <a:stretch/>
        </p:blipFill>
        <p:spPr>
          <a:xfrm>
            <a:off x="7935235" y="4528883"/>
            <a:ext cx="853200" cy="61555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09765" y="3285070"/>
            <a:ext cx="853200" cy="864395"/>
          </a:xfrm>
          <a:prstGeom prst="rect">
            <a:avLst/>
          </a:prstGeom>
          <a:noFill/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84455" y="5016022"/>
            <a:ext cx="853200" cy="86439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02914" y="4206749"/>
            <a:ext cx="853200" cy="86439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8571" y="4239747"/>
            <a:ext cx="853200" cy="86439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667" y="3312366"/>
            <a:ext cx="853200" cy="83280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96" y="3696078"/>
            <a:ext cx="853200" cy="83280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98"/>
          <a:stretch/>
        </p:blipFill>
        <p:spPr>
          <a:xfrm>
            <a:off x="4602862" y="4985984"/>
            <a:ext cx="853200" cy="681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3423806" y="280293"/>
                <a:ext cx="571272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400" dirty="0">
                    <a:latin typeface="Comic Sans MS" panose="030F0702030302020204" pitchFamily="66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4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4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4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</a:t>
                </a:r>
                <a:r>
                  <a:rPr lang="en-GB" sz="44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3</a:t>
                </a: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806" y="280293"/>
                <a:ext cx="5712722" cy="769441"/>
              </a:xfrm>
              <a:prstGeom prst="rect">
                <a:avLst/>
              </a:prstGeom>
              <a:blipFill>
                <a:blip r:embed="rId4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7724816" y="364696"/>
            <a:ext cx="475076" cy="644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Connector 37"/>
          <p:cNvCxnSpPr/>
          <p:nvPr/>
        </p:nvCxnSpPr>
        <p:spPr>
          <a:xfrm>
            <a:off x="3631771" y="556666"/>
            <a:ext cx="0" cy="302400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655235" y="556666"/>
            <a:ext cx="0" cy="302400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2478434" y="3219708"/>
            <a:ext cx="3385465" cy="274301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ounded Rectangle 40"/>
          <p:cNvSpPr/>
          <p:nvPr/>
        </p:nvSpPr>
        <p:spPr>
          <a:xfrm>
            <a:off x="6091797" y="3219708"/>
            <a:ext cx="3385465" cy="274301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8081962" y="3743056"/>
            <a:ext cx="1267566" cy="1938466"/>
            <a:chOff x="6557962" y="3743056"/>
            <a:chExt cx="1267566" cy="1938466"/>
          </a:xfrm>
        </p:grpSpPr>
        <p:sp>
          <p:nvSpPr>
            <p:cNvPr id="5" name="Rounded Rectangle 4"/>
            <p:cNvSpPr/>
            <p:nvPr/>
          </p:nvSpPr>
          <p:spPr>
            <a:xfrm>
              <a:off x="6557962" y="3743056"/>
              <a:ext cx="1267566" cy="193846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53798" y="4372813"/>
              <a:ext cx="2758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latin typeface="Comic Sans MS" panose="030F0702030302020204" pitchFamily="66" charset="0"/>
                </a:rPr>
                <a:t>?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524047" y="4128650"/>
            <a:ext cx="33643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do you notice?</a:t>
            </a:r>
          </a:p>
        </p:txBody>
      </p:sp>
      <p:sp>
        <p:nvSpPr>
          <p:cNvPr id="8" name="Oval 7"/>
          <p:cNvSpPr/>
          <p:nvPr/>
        </p:nvSpPr>
        <p:spPr>
          <a:xfrm>
            <a:off x="4280002" y="278767"/>
            <a:ext cx="714291" cy="75546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6489267" y="278767"/>
            <a:ext cx="714291" cy="75546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5361176" y="278767"/>
            <a:ext cx="714291" cy="75546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7570441" y="278767"/>
            <a:ext cx="714291" cy="75546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90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 L 0.09011 -0.3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7" y="-15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19583 -0.4439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2219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21284 -0.567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42" y="-283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21302 -0.3194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42" y="-1597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19219 -0.377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1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0.35937 -0.4488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69" y="-2245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35261 -0.5518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22" y="-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26215 -0.2055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8" y="-1027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29809 -0.3615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13" y="-1807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20903 -0.2891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1" y="-1446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-0.18142 -0.1546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80" y="-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"/>
                            </p:stCondLst>
                            <p:childTnLst>
                              <p:par>
                                <p:cTn id="84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-0.14097 -0.39722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9" y="-19861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-0.06875 -0.23264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-11644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-0.16736 -0.3138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8" y="-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2" grpId="0" animBg="1"/>
      <p:bldP spid="45" grpId="0"/>
      <p:bldP spid="8" grpId="0" animBg="1"/>
      <p:bldP spid="47" grpId="0" animBg="1"/>
      <p:bldP spid="48" grpId="0" animBg="1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186" y="2985059"/>
            <a:ext cx="2914550" cy="29176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31484" y="4902026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82124" y="4902026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15802" y="3181663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7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062" y="2985059"/>
            <a:ext cx="2914550" cy="291769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858904" y="4911648"/>
            <a:ext cx="499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64308" y="3193382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19699" y="4912984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50068" y="3157408"/>
            <a:ext cx="2604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6 is one less than 7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57361" y="4028097"/>
            <a:ext cx="2390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 is one less than 2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3423806" y="280293"/>
                <a:ext cx="571272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400" dirty="0">
                    <a:latin typeface="Comic Sans MS" panose="030F0702030302020204" pitchFamily="66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4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4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4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</a:t>
                </a:r>
                <a:r>
                  <a:rPr lang="en-GB" sz="44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3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806" y="280293"/>
                <a:ext cx="5712722" cy="769441"/>
              </a:xfrm>
              <a:prstGeom prst="rect">
                <a:avLst/>
              </a:prstGeom>
              <a:blipFill>
                <a:blip r:embed="rId4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3626235" y="2179565"/>
            <a:ext cx="720000" cy="9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4344402" y="2179565"/>
            <a:ext cx="720000" cy="9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5062569" y="2179565"/>
            <a:ext cx="720000" cy="9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5780736" y="2179565"/>
            <a:ext cx="720000" cy="9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6498903" y="2179565"/>
            <a:ext cx="720000" cy="90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7217070" y="2179565"/>
            <a:ext cx="720000" cy="90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7935235" y="2179565"/>
            <a:ext cx="720000" cy="90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3626235" y="1140015"/>
            <a:ext cx="720000" cy="900000"/>
          </a:xfrm>
          <a:prstGeom prst="rect">
            <a:avLst/>
          </a:prstGeom>
          <a:solidFill>
            <a:schemeClr val="accent5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4344402" y="1140015"/>
            <a:ext cx="720000" cy="900000"/>
          </a:xfrm>
          <a:prstGeom prst="rect">
            <a:avLst/>
          </a:prstGeom>
          <a:solidFill>
            <a:schemeClr val="accent5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5062569" y="1140015"/>
            <a:ext cx="720000" cy="900000"/>
          </a:xfrm>
          <a:prstGeom prst="rect">
            <a:avLst/>
          </a:prstGeom>
          <a:solidFill>
            <a:schemeClr val="accent5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5780736" y="1140015"/>
            <a:ext cx="720000" cy="900000"/>
          </a:xfrm>
          <a:prstGeom prst="rect">
            <a:avLst/>
          </a:prstGeom>
          <a:solidFill>
            <a:schemeClr val="accent5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6498903" y="1140015"/>
            <a:ext cx="720000" cy="900000"/>
          </a:xfrm>
          <a:prstGeom prst="rect">
            <a:avLst/>
          </a:prstGeom>
          <a:solidFill>
            <a:schemeClr val="accent5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7217070" y="1140015"/>
            <a:ext cx="720000" cy="900000"/>
          </a:xfrm>
          <a:prstGeom prst="rect">
            <a:avLst/>
          </a:prstGeom>
          <a:solidFill>
            <a:srgbClr val="F5E4D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7935235" y="1140015"/>
            <a:ext cx="720000" cy="900000"/>
          </a:xfrm>
          <a:prstGeom prst="rect">
            <a:avLst/>
          </a:prstGeom>
          <a:solidFill>
            <a:srgbClr val="F5E4D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3968650" y="2129529"/>
            <a:ext cx="4479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What’s stayed the same?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 What’s changed?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993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1" grpId="0"/>
      <p:bldP spid="23" grpId="0"/>
      <p:bldP spid="26" grpId="0"/>
      <p:bldP spid="27" grpId="0"/>
      <p:bldP spid="29" grpId="0"/>
      <p:bldP spid="22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6" grpId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6DF73-567F-4DAA-AF75-E7DF83C2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43331" cy="1325563"/>
          </a:xfrm>
        </p:spPr>
        <p:txBody>
          <a:bodyPr/>
          <a:lstStyle/>
          <a:p>
            <a:pPr algn="ctr"/>
            <a:r>
              <a:rPr lang="en-US" b="1" u="sng" dirty="0">
                <a:latin typeface="Comic Sans MS" panose="030F0702030302020204" pitchFamily="66" charset="0"/>
              </a:rPr>
              <a:t>Year 2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4E32F-75BD-41F6-BB3E-DD4A05166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496" y="1431558"/>
            <a:ext cx="5546034" cy="53071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Complete the </a:t>
            </a:r>
            <a:r>
              <a:rPr lang="en-US" dirty="0" err="1">
                <a:latin typeface="Comic Sans MS" panose="030F0702030302020204" pitchFamily="66" charset="0"/>
              </a:rPr>
              <a:t>WhiteRose</a:t>
            </a:r>
            <a:r>
              <a:rPr lang="en-US" dirty="0">
                <a:latin typeface="Comic Sans MS" panose="030F0702030302020204" pitchFamily="66" charset="0"/>
              </a:rPr>
              <a:t> question sheet to compare number sentences. Stick in each question individually in books so you can write a full answer for your explain questions. 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Some children can use cubes and 10s frames to help work out your answers. Try to use mental calculations to work out your answers.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EXT: Use an iPad to complete the quiz </a:t>
            </a:r>
            <a:r>
              <a:rPr lang="en-US" dirty="0">
                <a:latin typeface="Comic Sans MS" panose="030F0702030302020204" pitchFamily="66" charset="0"/>
                <a:hlinkClick r:id="rId3"/>
              </a:rPr>
              <a:t>Year 2 Compare Number Sentences Game | Classroom Secrets Kids</a:t>
            </a: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E617F1-97B7-484F-BA59-F78FADD461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364" t="17289" r="50713" b="5325"/>
          <a:stretch/>
        </p:blipFill>
        <p:spPr>
          <a:xfrm>
            <a:off x="1239843" y="1431559"/>
            <a:ext cx="4501662" cy="530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30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9550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Complete the part-whole models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2)</a:t>
            </a: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                                           4)</a:t>
            </a: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648" y="1139566"/>
            <a:ext cx="2077898" cy="2080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50145" y="1139566"/>
            <a:ext cx="2077898" cy="20801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081" y="3555612"/>
            <a:ext cx="2801201" cy="20801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49024" y="3649211"/>
            <a:ext cx="2801201" cy="20801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7487" y="2489212"/>
            <a:ext cx="41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03571" y="2489212"/>
            <a:ext cx="41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45485" y="4807656"/>
            <a:ext cx="41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53775" y="4971663"/>
            <a:ext cx="41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56193" y="4796048"/>
            <a:ext cx="41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04630" y="1918027"/>
            <a:ext cx="41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03293" y="1344035"/>
            <a:ext cx="41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95726" y="3895646"/>
            <a:ext cx="41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03293" y="3895646"/>
            <a:ext cx="41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49046" y="5022402"/>
            <a:ext cx="41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74847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9550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Complete the part-whole models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2)</a:t>
            </a: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                                           4)</a:t>
            </a: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648" y="1139566"/>
            <a:ext cx="2077898" cy="2080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50145" y="1139566"/>
            <a:ext cx="2077898" cy="20801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081" y="3555612"/>
            <a:ext cx="2801201" cy="20801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49024" y="3649211"/>
            <a:ext cx="2801201" cy="20801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7487" y="2489212"/>
            <a:ext cx="41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03571" y="2489212"/>
            <a:ext cx="41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45485" y="4807656"/>
            <a:ext cx="41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53775" y="4971663"/>
            <a:ext cx="41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56193" y="4796048"/>
            <a:ext cx="41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04630" y="1918027"/>
            <a:ext cx="41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03293" y="1344035"/>
            <a:ext cx="41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95726" y="3895646"/>
            <a:ext cx="41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03293" y="3895646"/>
            <a:ext cx="41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49046" y="5022402"/>
            <a:ext cx="41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8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08522" y="1303157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03293" y="2509956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54220" y="3704377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62358" y="3790184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5348B-9945-4AE9-A25A-92A0CE0BA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latin typeface="Comic Sans MS" panose="030F0702030302020204" pitchFamily="66" charset="0"/>
              </a:rPr>
              <a:t>YR2 LO: </a:t>
            </a:r>
            <a:r>
              <a:rPr lang="en-US" sz="3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 compare addition and subtraction sentences using &gt;, &lt; and =.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555F4-A707-4721-8178-8625E93A3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="0" i="0" dirty="0">
                <a:effectLst/>
                <a:latin typeface="Comic Sans MS" panose="030F0702030302020204" pitchFamily="66" charset="0"/>
              </a:rPr>
              <a:t>I can recall and use addition and subtraction facts to 20 fluently.</a:t>
            </a:r>
          </a:p>
          <a:p>
            <a:pPr>
              <a:buFontTx/>
              <a:buChar char="-"/>
            </a:pPr>
            <a:r>
              <a:rPr lang="en-US" b="0" i="0" dirty="0">
                <a:effectLst/>
                <a:latin typeface="Comic Sans MS" panose="030F0702030302020204" pitchFamily="66" charset="0"/>
              </a:rPr>
              <a:t>Solve addition and subtraction problems using concrete objects and pictorial representations</a:t>
            </a:r>
          </a:p>
          <a:p>
            <a:pPr>
              <a:buFontTx/>
              <a:buChar char="-"/>
            </a:pPr>
            <a:r>
              <a:rPr lang="en-US" dirty="0">
                <a:latin typeface="Comic Sans MS" panose="030F0702030302020204" pitchFamily="66" charset="0"/>
              </a:rPr>
              <a:t> I can use &gt;, &lt; and = to compare number sentences.</a:t>
            </a:r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48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73688" y="1214545"/>
            <a:ext cx="4916385" cy="1077975"/>
            <a:chOff x="631825" y="1266601"/>
            <a:chExt cx="6984984" cy="140049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825" y="1266601"/>
              <a:ext cx="1577566" cy="140049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5784" y="1266601"/>
              <a:ext cx="1577566" cy="14004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8395" y="1266601"/>
              <a:ext cx="1577566" cy="140049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5840" y="1266601"/>
              <a:ext cx="1577566" cy="140049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9243" y="1266601"/>
              <a:ext cx="1577566" cy="1400492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372896" y="2529288"/>
            <a:ext cx="2081494" cy="1077975"/>
            <a:chOff x="631033" y="2581344"/>
            <a:chExt cx="2957295" cy="140049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033" y="2581344"/>
              <a:ext cx="1577566" cy="140049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762" y="2581344"/>
              <a:ext cx="1577566" cy="1400492"/>
            </a:xfrm>
            <a:prstGeom prst="rect">
              <a:avLst/>
            </a:prstGeom>
          </p:spPr>
        </p:pic>
      </p:grp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702416" y="4572199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13065737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749941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7277455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8064074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044925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861454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264739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329358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020239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14351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8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054569"/>
                  </a:ext>
                </a:extLst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2407776" y="4282639"/>
            <a:ext cx="6786880" cy="1385182"/>
            <a:chOff x="711200" y="4236720"/>
            <a:chExt cx="6786880" cy="1385182"/>
          </a:xfrm>
        </p:grpSpPr>
        <p:sp>
          <p:nvSpPr>
            <p:cNvPr id="16" name="Rectangle 15"/>
            <p:cNvSpPr/>
            <p:nvPr/>
          </p:nvSpPr>
          <p:spPr>
            <a:xfrm>
              <a:off x="812800" y="4236720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11200" y="5037127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6106" y="503712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0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31106" y="503712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1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40929" y="503712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2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42472" y="503712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3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41674" y="503712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4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62121" y="503712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5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76946" y="503712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6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79590" y="503712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7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677991" y="503712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8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88459" y="5037127"/>
              <a:ext cx="4244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9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08439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10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</p:grpSp>
      <p:sp>
        <p:nvSpPr>
          <p:cNvPr id="29" name="Arc 28"/>
          <p:cNvSpPr/>
          <p:nvPr/>
        </p:nvSpPr>
        <p:spPr>
          <a:xfrm>
            <a:off x="5750416" y="4232358"/>
            <a:ext cx="1209523" cy="842704"/>
          </a:xfrm>
          <a:prstGeom prst="arc">
            <a:avLst>
              <a:gd name="adj1" fmla="val 10763185"/>
              <a:gd name="adj2" fmla="val 0"/>
            </a:avLst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942136" y="3687553"/>
                <a:ext cx="7889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2</a:t>
                </a:r>
                <a:endParaRPr lang="en-GB" sz="32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136" y="3687553"/>
                <a:ext cx="788999" cy="584775"/>
              </a:xfrm>
              <a:prstGeom prst="rect">
                <a:avLst/>
              </a:prstGeom>
              <a:blipFill>
                <a:blip r:embed="rId4"/>
                <a:stretch>
                  <a:fillRect t="-12500" r="-1860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639161" y="2698059"/>
                <a:ext cx="239681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400" dirty="0">
                    <a:latin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dirty="0">
                    <a:latin typeface="Calibri" panose="020F0502020204030204" pitchFamily="34" charset="0"/>
                  </a:rPr>
                  <a:t> 7</a:t>
                </a:r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161" y="2698059"/>
                <a:ext cx="2396810" cy="769441"/>
              </a:xfrm>
              <a:prstGeom prst="rect">
                <a:avLst/>
              </a:prstGeom>
              <a:blipFill>
                <a:blip r:embed="rId5"/>
                <a:stretch>
                  <a:fillRect l="-10178" t="-16667" r="-9415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441" y="2597491"/>
            <a:ext cx="1797304" cy="221640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705151" y="321673"/>
            <a:ext cx="6928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How many cakes has Ron baked in total?</a:t>
            </a:r>
            <a:endParaRPr lang="en-GB" sz="32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05151" y="321673"/>
            <a:ext cx="6928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How many cakes has Ron baked in total?</a:t>
            </a:r>
            <a:endParaRPr lang="en-GB" sz="3200" dirty="0"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04022" y="821508"/>
            <a:ext cx="3168015" cy="1351280"/>
            <a:chOff x="631825" y="1280160"/>
            <a:chExt cx="4681855" cy="2123440"/>
          </a:xfrm>
        </p:grpSpPr>
        <p:grpSp>
          <p:nvGrpSpPr>
            <p:cNvPr id="8" name="Group 7"/>
            <p:cNvGrpSpPr/>
            <p:nvPr/>
          </p:nvGrpSpPr>
          <p:grpSpPr>
            <a:xfrm>
              <a:off x="631825" y="1280160"/>
              <a:ext cx="4681855" cy="1178560"/>
              <a:chOff x="1058545" y="1422400"/>
              <a:chExt cx="6382471" cy="1400492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8545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8221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1748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9922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3450" y="1422400"/>
                <a:ext cx="1577566" cy="1400492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631825" y="2225040"/>
              <a:ext cx="4681855" cy="1178560"/>
              <a:chOff x="1058545" y="1422400"/>
              <a:chExt cx="6382471" cy="1400492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8545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8221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1748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9922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3450" y="1422400"/>
                <a:ext cx="1577566" cy="1400492"/>
              </a:xfrm>
              <a:prstGeom prst="rect">
                <a:avLst/>
              </a:prstGeom>
            </p:spPr>
          </p:pic>
        </p:grpSp>
      </p:grpSp>
      <p:grpSp>
        <p:nvGrpSpPr>
          <p:cNvPr id="20" name="Group 19"/>
          <p:cNvGrpSpPr/>
          <p:nvPr/>
        </p:nvGrpSpPr>
        <p:grpSpPr>
          <a:xfrm>
            <a:off x="2404022" y="2294708"/>
            <a:ext cx="3168015" cy="1351280"/>
            <a:chOff x="631825" y="1280160"/>
            <a:chExt cx="4681855" cy="2123440"/>
          </a:xfrm>
        </p:grpSpPr>
        <p:grpSp>
          <p:nvGrpSpPr>
            <p:cNvPr id="21" name="Group 20"/>
            <p:cNvGrpSpPr/>
            <p:nvPr/>
          </p:nvGrpSpPr>
          <p:grpSpPr>
            <a:xfrm>
              <a:off x="631825" y="1280160"/>
              <a:ext cx="4681855" cy="1178560"/>
              <a:chOff x="1058545" y="1422400"/>
              <a:chExt cx="6382471" cy="1400492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8545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8221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1748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9922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3450" y="1422400"/>
                <a:ext cx="1577566" cy="1400492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631825" y="2225040"/>
              <a:ext cx="4681855" cy="1178560"/>
              <a:chOff x="1058545" y="1422400"/>
              <a:chExt cx="6382471" cy="1400492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8545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8221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1748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9922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3450" y="1422400"/>
                <a:ext cx="1577566" cy="1400492"/>
              </a:xfrm>
              <a:prstGeom prst="rect">
                <a:avLst/>
              </a:prstGeom>
            </p:spPr>
          </p:pic>
        </p:grpSp>
      </p:grpSp>
      <p:grpSp>
        <p:nvGrpSpPr>
          <p:cNvPr id="33" name="Group 32"/>
          <p:cNvGrpSpPr/>
          <p:nvPr/>
        </p:nvGrpSpPr>
        <p:grpSpPr>
          <a:xfrm>
            <a:off x="2392279" y="3818709"/>
            <a:ext cx="3168015" cy="749993"/>
            <a:chOff x="1058545" y="1422400"/>
            <a:chExt cx="6382471" cy="1400492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545" y="1422400"/>
              <a:ext cx="1577566" cy="140049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8221" y="1422400"/>
              <a:ext cx="1577566" cy="1400492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1748" y="1422400"/>
              <a:ext cx="1577566" cy="140049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9922" y="1422400"/>
              <a:ext cx="1577566" cy="140049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3450" y="1422400"/>
              <a:ext cx="1577566" cy="1400492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7475946" y="3818709"/>
            <a:ext cx="1380429" cy="749993"/>
            <a:chOff x="4659922" y="1422400"/>
            <a:chExt cx="2781094" cy="1400492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9922" y="1422400"/>
              <a:ext cx="1577566" cy="1400492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3450" y="1422400"/>
              <a:ext cx="1577566" cy="1400492"/>
            </a:xfrm>
            <a:prstGeom prst="rect">
              <a:avLst/>
            </a:prstGeom>
          </p:spPr>
        </p:pic>
      </p:grp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2980346" y="4876667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13065737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749941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7277455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8064074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044925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861454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264739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329358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020239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14351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8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054569"/>
                  </a:ext>
                </a:extLst>
              </a:tr>
            </a:tbl>
          </a:graphicData>
        </a:graphic>
      </p:graphicFrame>
      <p:grpSp>
        <p:nvGrpSpPr>
          <p:cNvPr id="43" name="Group 42"/>
          <p:cNvGrpSpPr/>
          <p:nvPr/>
        </p:nvGrpSpPr>
        <p:grpSpPr>
          <a:xfrm>
            <a:off x="2600377" y="4639024"/>
            <a:ext cx="6786880" cy="1385182"/>
            <a:chOff x="711200" y="4236720"/>
            <a:chExt cx="6786880" cy="1385182"/>
          </a:xfrm>
        </p:grpSpPr>
        <p:sp>
          <p:nvSpPr>
            <p:cNvPr id="44" name="Rectangle 43"/>
            <p:cNvSpPr/>
            <p:nvPr/>
          </p:nvSpPr>
          <p:spPr>
            <a:xfrm>
              <a:off x="812800" y="4236720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11200" y="5037127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06106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20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403810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21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13633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22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615176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23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241674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24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862121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25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449650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26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65942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27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664343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28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288459" y="5037127"/>
              <a:ext cx="6085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29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890327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30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</p:grpSp>
      <p:sp>
        <p:nvSpPr>
          <p:cNvPr id="57" name="Arc 56"/>
          <p:cNvSpPr/>
          <p:nvPr/>
        </p:nvSpPr>
        <p:spPr>
          <a:xfrm>
            <a:off x="6032615" y="4455027"/>
            <a:ext cx="1174292" cy="1203959"/>
          </a:xfrm>
          <a:prstGeom prst="arc">
            <a:avLst>
              <a:gd name="adj1" fmla="val 10880336"/>
              <a:gd name="adj2" fmla="val 0"/>
            </a:avLst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270866" y="3926709"/>
                <a:ext cx="7889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2</a:t>
                </a:r>
                <a:endParaRPr lang="en-GB" sz="32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866" y="3926709"/>
                <a:ext cx="788999" cy="584775"/>
              </a:xfrm>
              <a:prstGeom prst="rect">
                <a:avLst/>
              </a:prstGeom>
              <a:blipFill>
                <a:blip r:embed="rId4"/>
                <a:stretch>
                  <a:fillRect t="-12500" r="-1860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600628" y="2687769"/>
                <a:ext cx="24609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latin typeface="Calibri" panose="020F0502020204030204" pitchFamily="34" charset="0"/>
                  </a:rPr>
                  <a:t>25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</a:rPr>
                  <a:t> 27</a:t>
                </a:r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628" y="2687769"/>
                <a:ext cx="2460930" cy="646331"/>
              </a:xfrm>
              <a:prstGeom prst="rect">
                <a:avLst/>
              </a:prstGeom>
              <a:blipFill>
                <a:blip r:embed="rId5"/>
                <a:stretch>
                  <a:fillRect l="-7692" t="-15094" r="-6700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  <p:bldP spid="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035" y="1091721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58878" y="123441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924238" y="4779211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13065737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749941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7277455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8064074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044925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861454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264739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329358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020239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14351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\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8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054569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544269" y="4541568"/>
            <a:ext cx="6786880" cy="1385182"/>
            <a:chOff x="711200" y="4236720"/>
            <a:chExt cx="6786880" cy="1385182"/>
          </a:xfrm>
        </p:grpSpPr>
        <p:sp>
          <p:nvSpPr>
            <p:cNvPr id="8" name="Rectangle 7"/>
            <p:cNvSpPr/>
            <p:nvPr/>
          </p:nvSpPr>
          <p:spPr>
            <a:xfrm>
              <a:off x="812800" y="4236720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11200" y="5037127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6106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30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03810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31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13633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32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28824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33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41674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34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48473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35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63298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36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65942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37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77991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38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88459" y="5037127"/>
              <a:ext cx="6085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39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90327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40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</p:grpSp>
      <p:sp>
        <p:nvSpPr>
          <p:cNvPr id="21" name="Arc 20"/>
          <p:cNvSpPr/>
          <p:nvPr/>
        </p:nvSpPr>
        <p:spPr>
          <a:xfrm>
            <a:off x="5976507" y="4367731"/>
            <a:ext cx="1174292" cy="1203959"/>
          </a:xfrm>
          <a:prstGeom prst="arc">
            <a:avLst>
              <a:gd name="adj1" fmla="val 10924927"/>
              <a:gd name="adj2" fmla="val 0"/>
            </a:avLst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224918" y="3849573"/>
                <a:ext cx="7889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2</a:t>
                </a:r>
                <a:endParaRPr lang="en-GB" sz="32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918" y="3849573"/>
                <a:ext cx="788999" cy="584775"/>
              </a:xfrm>
              <a:prstGeom prst="rect">
                <a:avLst/>
              </a:prstGeom>
              <a:blipFill>
                <a:blip r:embed="rId4"/>
                <a:stretch>
                  <a:fillRect t="-12500" r="-18462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3098034" y="906447"/>
            <a:ext cx="2225826" cy="1096294"/>
            <a:chOff x="631825" y="1280160"/>
            <a:chExt cx="4681855" cy="2123440"/>
          </a:xfrm>
        </p:grpSpPr>
        <p:grpSp>
          <p:nvGrpSpPr>
            <p:cNvPr id="24" name="Group 23"/>
            <p:cNvGrpSpPr/>
            <p:nvPr/>
          </p:nvGrpSpPr>
          <p:grpSpPr>
            <a:xfrm>
              <a:off x="631825" y="1280160"/>
              <a:ext cx="4681855" cy="1178560"/>
              <a:chOff x="1058545" y="1422400"/>
              <a:chExt cx="6382471" cy="1400492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8545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8221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1748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9922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3450" y="1422400"/>
                <a:ext cx="1577566" cy="1400492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31825" y="2225040"/>
              <a:ext cx="4681855" cy="1178560"/>
              <a:chOff x="1058545" y="1422400"/>
              <a:chExt cx="6382471" cy="1400492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8545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8221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1748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9922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3450" y="1422400"/>
                <a:ext cx="1577566" cy="1400492"/>
              </a:xfrm>
              <a:prstGeom prst="rect">
                <a:avLst/>
              </a:prstGeom>
            </p:spPr>
          </p:pic>
        </p:grpSp>
      </p:grpSp>
      <p:grpSp>
        <p:nvGrpSpPr>
          <p:cNvPr id="36" name="Group 35"/>
          <p:cNvGrpSpPr/>
          <p:nvPr/>
        </p:nvGrpSpPr>
        <p:grpSpPr>
          <a:xfrm>
            <a:off x="6005616" y="1970610"/>
            <a:ext cx="1116074" cy="666479"/>
            <a:chOff x="4659922" y="1422400"/>
            <a:chExt cx="2781094" cy="1400492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9922" y="1422400"/>
              <a:ext cx="1577566" cy="140049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3450" y="1422400"/>
              <a:ext cx="1577566" cy="140049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258878" y="3102445"/>
                <a:ext cx="24609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latin typeface="Calibri" panose="020F0502020204030204" pitchFamily="34" charset="0"/>
                  </a:rPr>
                  <a:t>35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</a:rPr>
                  <a:t> 37</a:t>
                </a:r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878" y="3102445"/>
                <a:ext cx="2460930" cy="646331"/>
              </a:xfrm>
              <a:prstGeom prst="rect">
                <a:avLst/>
              </a:prstGeom>
              <a:blipFill>
                <a:blip r:embed="rId7"/>
                <a:stretch>
                  <a:fillRect l="-7692" t="-15094" r="-6700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3098034" y="1923974"/>
            <a:ext cx="2225826" cy="1096294"/>
            <a:chOff x="631825" y="1280160"/>
            <a:chExt cx="4681855" cy="2123440"/>
          </a:xfrm>
        </p:grpSpPr>
        <p:grpSp>
          <p:nvGrpSpPr>
            <p:cNvPr id="41" name="Group 40"/>
            <p:cNvGrpSpPr/>
            <p:nvPr/>
          </p:nvGrpSpPr>
          <p:grpSpPr>
            <a:xfrm>
              <a:off x="631825" y="1280160"/>
              <a:ext cx="4681855" cy="1178560"/>
              <a:chOff x="1058545" y="1422400"/>
              <a:chExt cx="6382471" cy="1400492"/>
            </a:xfrm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8545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8221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1748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9922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3450" y="1422400"/>
                <a:ext cx="1577566" cy="1400492"/>
              </a:xfrm>
              <a:prstGeom prst="rect">
                <a:avLst/>
              </a:prstGeom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631825" y="2225040"/>
              <a:ext cx="4681855" cy="1178560"/>
              <a:chOff x="1058545" y="1422400"/>
              <a:chExt cx="6382471" cy="1400492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8545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8221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1748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9922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3450" y="1422400"/>
                <a:ext cx="1577566" cy="1400492"/>
              </a:xfrm>
              <a:prstGeom prst="rect">
                <a:avLst/>
              </a:prstGeom>
            </p:spPr>
          </p:pic>
        </p:grpSp>
      </p:grpSp>
      <p:grpSp>
        <p:nvGrpSpPr>
          <p:cNvPr id="53" name="Group 52"/>
          <p:cNvGrpSpPr/>
          <p:nvPr/>
        </p:nvGrpSpPr>
        <p:grpSpPr>
          <a:xfrm>
            <a:off x="3098034" y="2939079"/>
            <a:ext cx="2225826" cy="1096294"/>
            <a:chOff x="631825" y="1280160"/>
            <a:chExt cx="4681855" cy="2123440"/>
          </a:xfrm>
        </p:grpSpPr>
        <p:grpSp>
          <p:nvGrpSpPr>
            <p:cNvPr id="54" name="Group 53"/>
            <p:cNvGrpSpPr/>
            <p:nvPr/>
          </p:nvGrpSpPr>
          <p:grpSpPr>
            <a:xfrm>
              <a:off x="631825" y="1280160"/>
              <a:ext cx="4681855" cy="1178560"/>
              <a:chOff x="1058545" y="1422400"/>
              <a:chExt cx="6382471" cy="1400492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8545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8221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1748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9922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3450" y="1422400"/>
                <a:ext cx="1577566" cy="1400492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631825" y="2225040"/>
              <a:ext cx="4681855" cy="1178560"/>
              <a:chOff x="1058545" y="1422400"/>
              <a:chExt cx="6382471" cy="1400492"/>
            </a:xfrm>
          </p:grpSpPr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8545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8221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1748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9922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3450" y="1422400"/>
                <a:ext cx="1577566" cy="1400492"/>
              </a:xfrm>
              <a:prstGeom prst="rect">
                <a:avLst/>
              </a:prstGeom>
            </p:spPr>
          </p:pic>
        </p:grpSp>
      </p:grpSp>
      <p:grpSp>
        <p:nvGrpSpPr>
          <p:cNvPr id="66" name="Group 65"/>
          <p:cNvGrpSpPr/>
          <p:nvPr/>
        </p:nvGrpSpPr>
        <p:grpSpPr>
          <a:xfrm>
            <a:off x="3098034" y="3966796"/>
            <a:ext cx="2225826" cy="608469"/>
            <a:chOff x="1058545" y="1422400"/>
            <a:chExt cx="6382471" cy="1400492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545" y="1422400"/>
              <a:ext cx="1577566" cy="1400492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8221" y="1422400"/>
              <a:ext cx="1577566" cy="1400492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1748" y="1422400"/>
              <a:ext cx="1577566" cy="1400492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9922" y="1422400"/>
              <a:ext cx="1577566" cy="1400492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3450" y="1422400"/>
              <a:ext cx="1577566" cy="1400492"/>
            </a:xfrm>
            <a:prstGeom prst="rect">
              <a:avLst/>
            </a:prstGeom>
          </p:spPr>
        </p:pic>
      </p:grpSp>
      <p:sp>
        <p:nvSpPr>
          <p:cNvPr id="73" name="TextBox 72"/>
          <p:cNvSpPr txBox="1"/>
          <p:nvPr/>
        </p:nvSpPr>
        <p:spPr>
          <a:xfrm>
            <a:off x="2705151" y="321673"/>
            <a:ext cx="6928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How many cakes has Ron baked in total?</a:t>
            </a:r>
            <a:endParaRPr lang="en-GB" sz="32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711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7169915" y="4461796"/>
                <a:ext cx="24609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latin typeface="Calibri" panose="020F0502020204030204" pitchFamily="34" charset="0"/>
                  </a:rPr>
                  <a:t>35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</a:rPr>
                  <a:t> 37</a:t>
                </a:r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915" y="4461796"/>
                <a:ext cx="2460930" cy="646331"/>
              </a:xfrm>
              <a:prstGeom prst="rect">
                <a:avLst/>
              </a:prstGeom>
              <a:blipFill>
                <a:blip r:embed="rId3"/>
                <a:stretch>
                  <a:fillRect l="-7426" t="-15094" r="-6683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7185945" y="2547891"/>
                <a:ext cx="24609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latin typeface="Calibri" panose="020F0502020204030204" pitchFamily="34" charset="0"/>
                  </a:rPr>
                  <a:t>25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</a:rPr>
                  <a:t> 27</a:t>
                </a:r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945" y="2547891"/>
                <a:ext cx="2460930" cy="646331"/>
              </a:xfrm>
              <a:prstGeom prst="rect">
                <a:avLst/>
              </a:prstGeom>
              <a:blipFill>
                <a:blip r:embed="rId4"/>
                <a:stretch>
                  <a:fillRect l="-7692" t="-15094" r="-6700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Picture 7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759" y="4480723"/>
            <a:ext cx="4972310" cy="166899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149" y="2431434"/>
            <a:ext cx="4973634" cy="168391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149" y="612601"/>
            <a:ext cx="4973634" cy="16198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7359070" y="783140"/>
                <a:ext cx="199285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latin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</a:rPr>
                  <a:t> 7</a:t>
                </a:r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070" y="783140"/>
                <a:ext cx="1992853" cy="646331"/>
              </a:xfrm>
              <a:prstGeom prst="rect">
                <a:avLst/>
              </a:prstGeom>
              <a:blipFill>
                <a:blip r:embed="rId8"/>
                <a:stretch>
                  <a:fillRect l="-9174" t="-14151" r="-8563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6867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940117" y="3897298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13065737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749941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7277455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8064074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044925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861454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264739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329358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020239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14351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8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054569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645477" y="3607738"/>
            <a:ext cx="6786880" cy="1385182"/>
            <a:chOff x="711200" y="4236720"/>
            <a:chExt cx="6786880" cy="1385182"/>
          </a:xfrm>
        </p:grpSpPr>
        <p:sp>
          <p:nvSpPr>
            <p:cNvPr id="11" name="Rectangle 10"/>
            <p:cNvSpPr/>
            <p:nvPr/>
          </p:nvSpPr>
          <p:spPr>
            <a:xfrm>
              <a:off x="812800" y="4236720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11200" y="5037127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6106" y="503712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0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31106" y="503712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1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27281" y="503712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2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42472" y="503712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3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41674" y="503712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4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62121" y="503712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5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63298" y="503712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6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79590" y="503712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7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05287" y="503712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8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88459" y="5037127"/>
              <a:ext cx="4244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9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08439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10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20" y="1841097"/>
            <a:ext cx="950942" cy="10211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89" y="1841097"/>
            <a:ext cx="950942" cy="10211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457" y="1841097"/>
            <a:ext cx="950942" cy="102113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005" y="1841097"/>
            <a:ext cx="950942" cy="102113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773" y="1841097"/>
            <a:ext cx="950942" cy="1021135"/>
          </a:xfrm>
          <a:prstGeom prst="rect">
            <a:avLst/>
          </a:prstGeom>
        </p:spPr>
      </p:pic>
      <p:sp>
        <p:nvSpPr>
          <p:cNvPr id="29" name="Arc 28"/>
          <p:cNvSpPr/>
          <p:nvPr/>
        </p:nvSpPr>
        <p:spPr>
          <a:xfrm>
            <a:off x="4776483" y="3257806"/>
            <a:ext cx="2420782" cy="1561217"/>
          </a:xfrm>
          <a:prstGeom prst="arc">
            <a:avLst>
              <a:gd name="adj1" fmla="val 10723193"/>
              <a:gd name="adj2" fmla="val 0"/>
            </a:avLst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568544" y="2721566"/>
                <a:ext cx="7889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4</a:t>
                </a:r>
                <a:endParaRPr lang="en-GB" sz="3200" dirty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544" y="2721566"/>
                <a:ext cx="788999" cy="584775"/>
              </a:xfrm>
              <a:prstGeom prst="rect">
                <a:avLst/>
              </a:prstGeom>
              <a:blipFill>
                <a:blip r:embed="rId4"/>
                <a:stretch>
                  <a:fillRect t="-12500" r="-18462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321" y="1828705"/>
            <a:ext cx="950942" cy="102113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869" y="1818545"/>
            <a:ext cx="950942" cy="10211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929732" y="5373278"/>
                <a:ext cx="199285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latin typeface="Calibri" panose="020F0502020204030204" pitchFamily="34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US" sz="3600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</a:rPr>
                  <a:t> 3</a:t>
                </a:r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732" y="5373278"/>
                <a:ext cx="1992853" cy="646331"/>
              </a:xfrm>
              <a:prstGeom prst="rect">
                <a:avLst/>
              </a:prstGeom>
              <a:blipFill>
                <a:blip r:embed="rId5"/>
                <a:stretch>
                  <a:fillRect l="-9480" t="-14151" r="-8257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2645477" y="389627"/>
            <a:ext cx="6985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Ron has baked 7 cakes. 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</a:rPr>
              <a:t>He gives 4 to his family.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</a:rPr>
              <a:t>How many cakes does he have left?</a:t>
            </a:r>
            <a:endParaRPr lang="en-GB" sz="32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193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85440" y="4825971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13065737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749941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7277455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8064074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044925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861454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264739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329358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020239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14351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8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054569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505471" y="4588328"/>
            <a:ext cx="6786880" cy="1385182"/>
            <a:chOff x="711200" y="4236720"/>
            <a:chExt cx="6786880" cy="1385182"/>
          </a:xfrm>
        </p:grpSpPr>
        <p:sp>
          <p:nvSpPr>
            <p:cNvPr id="6" name="Rectangle 5"/>
            <p:cNvSpPr/>
            <p:nvPr/>
          </p:nvSpPr>
          <p:spPr>
            <a:xfrm>
              <a:off x="812800" y="4236720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11200" y="5037127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6106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20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03810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21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13633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22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28824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23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41674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24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62121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25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63298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26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52294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27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77991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28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88459" y="5037127"/>
              <a:ext cx="6085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29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90327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30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607071" y="501702"/>
            <a:ext cx="3069464" cy="1504170"/>
            <a:chOff x="631825" y="1280160"/>
            <a:chExt cx="4681855" cy="2123440"/>
          </a:xfrm>
        </p:grpSpPr>
        <p:grpSp>
          <p:nvGrpSpPr>
            <p:cNvPr id="20" name="Group 19"/>
            <p:cNvGrpSpPr/>
            <p:nvPr/>
          </p:nvGrpSpPr>
          <p:grpSpPr>
            <a:xfrm>
              <a:off x="631825" y="1280160"/>
              <a:ext cx="4681855" cy="1178560"/>
              <a:chOff x="1058545" y="1422400"/>
              <a:chExt cx="6382471" cy="1400492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8545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8221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1748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9922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3450" y="1422400"/>
                <a:ext cx="1577566" cy="1400492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631825" y="2225040"/>
              <a:ext cx="4681855" cy="1178560"/>
              <a:chOff x="1058545" y="1422400"/>
              <a:chExt cx="6382471" cy="1400492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8545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8221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1748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9922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3450" y="1422400"/>
                <a:ext cx="1577566" cy="140049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876952" y="2724037"/>
                <a:ext cx="24609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latin typeface="Calibri" panose="020F0502020204030204" pitchFamily="34" charset="0"/>
                  </a:rPr>
                  <a:t>27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</a:rPr>
                  <a:t> 23</a:t>
                </a:r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952" y="2724037"/>
                <a:ext cx="2460930" cy="646331"/>
              </a:xfrm>
              <a:prstGeom prst="rect">
                <a:avLst/>
              </a:prstGeom>
              <a:blipFill>
                <a:blip r:embed="rId4"/>
                <a:stretch>
                  <a:fillRect l="-7426" t="-15094" r="-6683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6077688" y="521042"/>
            <a:ext cx="3069464" cy="1504170"/>
            <a:chOff x="631825" y="1280160"/>
            <a:chExt cx="4681855" cy="2123440"/>
          </a:xfrm>
        </p:grpSpPr>
        <p:grpSp>
          <p:nvGrpSpPr>
            <p:cNvPr id="34" name="Group 33"/>
            <p:cNvGrpSpPr/>
            <p:nvPr/>
          </p:nvGrpSpPr>
          <p:grpSpPr>
            <a:xfrm>
              <a:off x="631825" y="1280160"/>
              <a:ext cx="4681855" cy="1178560"/>
              <a:chOff x="1058545" y="1422400"/>
              <a:chExt cx="6382471" cy="1400492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8545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8221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1748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9922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3450" y="1422400"/>
                <a:ext cx="1577566" cy="1400492"/>
              </a:xfrm>
              <a:prstGeom prst="rect">
                <a:avLst/>
              </a:prstGeom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631825" y="2225040"/>
              <a:ext cx="4681855" cy="1178560"/>
              <a:chOff x="1058545" y="1422400"/>
              <a:chExt cx="6382471" cy="1400492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8545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8221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1748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9922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3450" y="1422400"/>
                <a:ext cx="1577566" cy="1400492"/>
              </a:xfrm>
              <a:prstGeom prst="rect">
                <a:avLst/>
              </a:prstGeom>
            </p:spPr>
          </p:pic>
        </p:grp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749" y="2036243"/>
            <a:ext cx="758685" cy="8348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889" y="2036243"/>
            <a:ext cx="758685" cy="83485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690" y="2036243"/>
            <a:ext cx="758685" cy="83485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727" y="2036243"/>
            <a:ext cx="758685" cy="83485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528" y="2036243"/>
            <a:ext cx="758685" cy="83485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748" y="2705563"/>
            <a:ext cx="758684" cy="83485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888" y="2705563"/>
            <a:ext cx="758684" cy="834850"/>
          </a:xfrm>
          <a:prstGeom prst="rect">
            <a:avLst/>
          </a:prstGeom>
        </p:spPr>
      </p:pic>
      <p:sp>
        <p:nvSpPr>
          <p:cNvPr id="53" name="Arc 52"/>
          <p:cNvSpPr/>
          <p:nvPr/>
        </p:nvSpPr>
        <p:spPr>
          <a:xfrm>
            <a:off x="4720002" y="3993319"/>
            <a:ext cx="2420782" cy="1991359"/>
          </a:xfrm>
          <a:prstGeom prst="arc">
            <a:avLst>
              <a:gd name="adj1" fmla="val 10723193"/>
              <a:gd name="adj2" fmla="val 0"/>
            </a:avLst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582382" y="3515799"/>
                <a:ext cx="7889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4</a:t>
                </a:r>
                <a:endParaRPr lang="en-GB" sz="3200" dirty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382" y="3515799"/>
                <a:ext cx="788999" cy="584775"/>
              </a:xfrm>
              <a:prstGeom prst="rect">
                <a:avLst/>
              </a:prstGeom>
              <a:blipFill>
                <a:blip r:embed="rId5"/>
                <a:stretch>
                  <a:fillRect t="-12500" r="-1860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783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3" grpId="0" animBg="1"/>
      <p:bldP spid="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214279" y="4585938"/>
                <a:ext cx="24609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latin typeface="Calibri" panose="020F0502020204030204" pitchFamily="34" charset="0"/>
                  </a:rPr>
                  <a:t>37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</a:rPr>
                  <a:t> 33</a:t>
                </a:r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279" y="4585938"/>
                <a:ext cx="2460930" cy="646331"/>
              </a:xfrm>
              <a:prstGeom prst="rect">
                <a:avLst/>
              </a:prstGeom>
              <a:blipFill>
                <a:blip r:embed="rId3"/>
                <a:stretch>
                  <a:fillRect l="-7426" t="-14151" r="-6683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06" y="4237524"/>
            <a:ext cx="5105018" cy="19894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14279" y="2693628"/>
                <a:ext cx="24609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latin typeface="Calibri" panose="020F0502020204030204" pitchFamily="34" charset="0"/>
                  </a:rPr>
                  <a:t>27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</a:rPr>
                  <a:t> 23</a:t>
                </a:r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279" y="2693628"/>
                <a:ext cx="2460930" cy="646331"/>
              </a:xfrm>
              <a:prstGeom prst="rect">
                <a:avLst/>
              </a:prstGeom>
              <a:blipFill>
                <a:blip r:embed="rId5"/>
                <a:stretch>
                  <a:fillRect l="-7426" t="-15094" r="-6683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06" y="2101179"/>
            <a:ext cx="5105018" cy="19894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92589" y="778249"/>
                <a:ext cx="199285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latin typeface="Calibri" panose="020F0502020204030204" pitchFamily="34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US" sz="3600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</a:rPr>
                  <a:t> 3</a:t>
                </a:r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589" y="778249"/>
                <a:ext cx="1992853" cy="646331"/>
              </a:xfrm>
              <a:prstGeom prst="rect">
                <a:avLst/>
              </a:prstGeom>
              <a:blipFill>
                <a:blip r:embed="rId7"/>
                <a:stretch>
                  <a:fillRect l="-9509" t="-15094" r="-8589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07" y="420422"/>
            <a:ext cx="5105018" cy="18788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085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603" y="1633982"/>
            <a:ext cx="718971" cy="20078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36" y="1633982"/>
            <a:ext cx="718971" cy="20078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902" y="1633982"/>
            <a:ext cx="718971" cy="20078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688" y="1633982"/>
            <a:ext cx="718971" cy="20078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328543" y="405557"/>
                <a:ext cx="29518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Calibri" panose="020F0502020204030204" pitchFamily="34" charset="0"/>
                  </a:rPr>
                  <a:t>Work out 42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</a:rPr>
                  <a:t> 3</a:t>
                </a:r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543" y="405557"/>
                <a:ext cx="2951834" cy="584775"/>
              </a:xfrm>
              <a:prstGeom prst="rect">
                <a:avLst/>
              </a:prstGeom>
              <a:blipFill>
                <a:blip r:embed="rId4"/>
                <a:stretch>
                  <a:fillRect l="-5372" t="-12632" r="-4339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752" y="2190320"/>
            <a:ext cx="417446" cy="4778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323" y="2649415"/>
            <a:ext cx="417446" cy="4778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525" y="2630682"/>
            <a:ext cx="417446" cy="4778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593" y="2171587"/>
            <a:ext cx="417446" cy="477828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885440" y="4758863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13065737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749941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7277455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8064074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044925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861454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264739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329358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020239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14351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8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054569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2505471" y="4521220"/>
            <a:ext cx="6786880" cy="1385182"/>
            <a:chOff x="711200" y="4236720"/>
            <a:chExt cx="6786880" cy="1385182"/>
          </a:xfrm>
        </p:grpSpPr>
        <p:sp>
          <p:nvSpPr>
            <p:cNvPr id="21" name="Rectangle 20"/>
            <p:cNvSpPr/>
            <p:nvPr/>
          </p:nvSpPr>
          <p:spPr>
            <a:xfrm>
              <a:off x="812800" y="4236720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11200" y="5037127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6106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40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97138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41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13633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42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28824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43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41674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44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62121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45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56626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46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52294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47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677991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48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288459" y="5037127"/>
              <a:ext cx="6085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49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90327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50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</p:grpSp>
      <p:sp>
        <p:nvSpPr>
          <p:cNvPr id="34" name="Arc 33"/>
          <p:cNvSpPr/>
          <p:nvPr/>
        </p:nvSpPr>
        <p:spPr>
          <a:xfrm>
            <a:off x="4125212" y="4157544"/>
            <a:ext cx="1790636" cy="1625748"/>
          </a:xfrm>
          <a:prstGeom prst="arc">
            <a:avLst>
              <a:gd name="adj1" fmla="val 11053537"/>
              <a:gd name="adj2" fmla="val 0"/>
            </a:avLst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693659" y="3588655"/>
                <a:ext cx="7889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3</a:t>
                </a:r>
                <a:endParaRPr lang="en-GB" sz="32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659" y="3588655"/>
                <a:ext cx="788999" cy="584775"/>
              </a:xfrm>
              <a:prstGeom prst="rect">
                <a:avLst/>
              </a:prstGeom>
              <a:blipFill>
                <a:blip r:embed="rId6"/>
                <a:stretch>
                  <a:fillRect t="-12500" r="-1860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335" y="2645465"/>
            <a:ext cx="417446" cy="4778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478693" y="417357"/>
                <a:ext cx="179408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</a:rPr>
                  <a:t> 5</a:t>
                </a:r>
              </a:p>
              <a:p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693" y="417357"/>
                <a:ext cx="1794081" cy="1077218"/>
              </a:xfrm>
              <a:prstGeom prst="rect">
                <a:avLst/>
              </a:prstGeom>
              <a:blipFill>
                <a:blip r:embed="rId7"/>
                <a:stretch>
                  <a:fillRect l="-8844" t="-6780" r="-7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314652" y="861914"/>
                <a:ext cx="221086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Calibri" panose="020F0502020204030204" pitchFamily="34" charset="0"/>
                  </a:rPr>
                  <a:t>42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</a:rPr>
                  <a:t> 45</a:t>
                </a:r>
              </a:p>
              <a:p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652" y="861914"/>
                <a:ext cx="2210862" cy="1077218"/>
              </a:xfrm>
              <a:prstGeom prst="rect">
                <a:avLst/>
              </a:prstGeom>
              <a:blipFill>
                <a:blip r:embed="rId8"/>
                <a:stretch>
                  <a:fillRect l="-7163" t="-6780" r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2818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4" grpId="0" animBg="1"/>
      <p:bldP spid="35" grpId="0"/>
      <p:bldP spid="38" grpId="0"/>
      <p:bldP spid="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91" y="1615907"/>
            <a:ext cx="718664" cy="200695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024" y="1615907"/>
            <a:ext cx="718664" cy="200695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090" y="1615907"/>
            <a:ext cx="718664" cy="20069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354369" y="415351"/>
                <a:ext cx="29518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Calibri" panose="020F0502020204030204" pitchFamily="34" charset="0"/>
                  </a:rPr>
                  <a:t>Work out 38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</a:rPr>
                  <a:t> 3</a:t>
                </a:r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69" y="415351"/>
                <a:ext cx="2951834" cy="584775"/>
              </a:xfrm>
              <a:prstGeom prst="rect">
                <a:avLst/>
              </a:prstGeom>
              <a:blipFill>
                <a:blip r:embed="rId4"/>
                <a:stretch>
                  <a:fillRect l="-5165" t="-12500" r="-454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913" y="2682051"/>
            <a:ext cx="384373" cy="43997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484" y="3141146"/>
            <a:ext cx="384373" cy="43997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742" y="1916060"/>
            <a:ext cx="384373" cy="43997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736" y="2452656"/>
            <a:ext cx="384373" cy="439971"/>
          </a:xfrm>
          <a:prstGeom prst="rect">
            <a:avLst/>
          </a:prstGeom>
        </p:spPr>
      </p:pic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2885440" y="4817489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13065737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749941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7277455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8064074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044925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861454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264739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329358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020239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14351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8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054569"/>
                  </a:ext>
                </a:extLst>
              </a:tr>
            </a:tbl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2505471" y="4579846"/>
            <a:ext cx="6786880" cy="1385182"/>
            <a:chOff x="711200" y="4236720"/>
            <a:chExt cx="6786880" cy="1385182"/>
          </a:xfrm>
        </p:grpSpPr>
        <p:sp>
          <p:nvSpPr>
            <p:cNvPr id="50" name="Rectangle 49"/>
            <p:cNvSpPr/>
            <p:nvPr/>
          </p:nvSpPr>
          <p:spPr>
            <a:xfrm>
              <a:off x="812800" y="4236720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11200" y="5037127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06106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30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404114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31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013633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32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628824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33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241674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34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862121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35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456626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36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065942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37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677991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38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288459" y="5037127"/>
              <a:ext cx="6085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39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890327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40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264" y="2691989"/>
            <a:ext cx="384373" cy="43997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899" y="3126906"/>
            <a:ext cx="384373" cy="43997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99" y="3139253"/>
            <a:ext cx="384373" cy="43997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259" y="2138487"/>
            <a:ext cx="384373" cy="439971"/>
          </a:xfrm>
          <a:prstGeom prst="rect">
            <a:avLst/>
          </a:prstGeom>
        </p:spPr>
      </p:pic>
      <p:sp>
        <p:nvSpPr>
          <p:cNvPr id="68" name="Arc 67"/>
          <p:cNvSpPr/>
          <p:nvPr/>
        </p:nvSpPr>
        <p:spPr>
          <a:xfrm>
            <a:off x="5920852" y="4068393"/>
            <a:ext cx="1844450" cy="1944982"/>
          </a:xfrm>
          <a:prstGeom prst="arc">
            <a:avLst>
              <a:gd name="adj1" fmla="val 10723193"/>
              <a:gd name="adj2" fmla="val 0"/>
            </a:avLst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408280" y="3564984"/>
                <a:ext cx="970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3</a:t>
                </a:r>
                <a:endParaRPr lang="en-GB" sz="3200" dirty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280" y="3564984"/>
                <a:ext cx="970017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564467" y="461291"/>
                <a:ext cx="179408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Calibri" panose="020F0502020204030204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</a:rPr>
                  <a:t> 5</a:t>
                </a:r>
              </a:p>
              <a:p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4467" y="461291"/>
                <a:ext cx="1794081" cy="1077218"/>
              </a:xfrm>
              <a:prstGeom prst="rect">
                <a:avLst/>
              </a:prstGeom>
              <a:blipFill>
                <a:blip r:embed="rId7"/>
                <a:stretch>
                  <a:fillRect l="-8844" t="-6818" r="-7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7397900" y="1085917"/>
                <a:ext cx="221086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Calibri" panose="020F0502020204030204" pitchFamily="34" charset="0"/>
                  </a:rPr>
                  <a:t>38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</a:rPr>
                  <a:t> 35</a:t>
                </a:r>
              </a:p>
              <a:p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900" y="1085917"/>
                <a:ext cx="2210862" cy="1077218"/>
              </a:xfrm>
              <a:prstGeom prst="rect">
                <a:avLst/>
              </a:prstGeom>
              <a:blipFill>
                <a:blip r:embed="rId8"/>
                <a:stretch>
                  <a:fillRect l="-7182" t="-6780" r="-6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512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68" grpId="0" animBg="1"/>
      <p:bldP spid="69" grpId="0"/>
      <p:bldP spid="70" grpId="0"/>
      <p:bldP spid="7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4345276" y="934250"/>
            <a:ext cx="3246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Have a go at these</a:t>
            </a:r>
            <a:endParaRPr lang="en-GB" sz="3200" dirty="0">
              <a:latin typeface="Calibri" panose="020F050202020403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2885440" y="4686754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13065737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749941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7277455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8064074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044925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861454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264739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329358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020239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14351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8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054569"/>
                  </a:ext>
                </a:extLst>
              </a:tr>
            </a:tbl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2505471" y="4449111"/>
            <a:ext cx="6786880" cy="1385182"/>
            <a:chOff x="711200" y="4236720"/>
            <a:chExt cx="6786880" cy="1385182"/>
          </a:xfrm>
        </p:grpSpPr>
        <p:sp>
          <p:nvSpPr>
            <p:cNvPr id="38" name="Rectangle 37"/>
            <p:cNvSpPr/>
            <p:nvPr/>
          </p:nvSpPr>
          <p:spPr>
            <a:xfrm>
              <a:off x="812800" y="4236720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11200" y="5037127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06106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50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407602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51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013633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52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628824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53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241674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54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862121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55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456626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56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052294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57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677991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58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288459" y="5037127"/>
              <a:ext cx="6085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59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890327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60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2928554" y="1846986"/>
                <a:ext cx="24064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Calibri" panose="020F0502020204030204" pitchFamily="34" charset="0"/>
                  </a:rPr>
                  <a:t>53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</a:rPr>
                  <a:t>  </a:t>
                </a:r>
                <a:r>
                  <a:rPr lang="en-US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54</a:t>
                </a:r>
                <a:r>
                  <a:rPr lang="en-US" sz="3200" dirty="0">
                    <a:latin typeface="Calibri" panose="020F0502020204030204" pitchFamily="34" charset="0"/>
                  </a:rPr>
                  <a:t> </a:t>
                </a:r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554" y="1846986"/>
                <a:ext cx="2406428" cy="584775"/>
              </a:xfrm>
              <a:prstGeom prst="rect">
                <a:avLst/>
              </a:prstGeom>
              <a:blipFill>
                <a:blip r:embed="rId3"/>
                <a:stretch>
                  <a:fillRect l="-6329" t="-12500" r="-151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2928555" y="2667767"/>
                <a:ext cx="23216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Calibri" panose="020F0502020204030204" pitchFamily="34" charset="0"/>
                  </a:rPr>
                  <a:t>54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sz="32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</a:rPr>
                      <m:t>5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6</a:t>
                </a:r>
                <a:endParaRPr lang="en-GB" sz="3200" dirty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555" y="2667767"/>
                <a:ext cx="2321661" cy="584775"/>
              </a:xfrm>
              <a:prstGeom prst="rect">
                <a:avLst/>
              </a:prstGeom>
              <a:blipFill>
                <a:blip r:embed="rId4"/>
                <a:stretch>
                  <a:fillRect l="-6562" t="-12500" r="-6037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2928555" y="3550276"/>
                <a:ext cx="23216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Calibri" panose="020F0502020204030204" pitchFamily="34" charset="0"/>
                  </a:rPr>
                  <a:t>56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sz="32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</a:rPr>
                      <m:t>5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9</a:t>
                </a:r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555" y="3550276"/>
                <a:ext cx="2321661" cy="584775"/>
              </a:xfrm>
              <a:prstGeom prst="rect">
                <a:avLst/>
              </a:prstGeom>
              <a:blipFill>
                <a:blip r:embed="rId5"/>
                <a:stretch>
                  <a:fillRect l="-6562" t="-12500" r="-6037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6289312" y="1769775"/>
                <a:ext cx="23134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Calibri" panose="020F0502020204030204" pitchFamily="34" charset="0"/>
                  </a:rPr>
                  <a:t>56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</a:rPr>
                  <a:t> </a:t>
                </a:r>
                <a:r>
                  <a:rPr lang="en-US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54 </a:t>
                </a:r>
                <a:endParaRPr lang="en-GB" sz="3200" dirty="0">
                  <a:solidFill>
                    <a:schemeClr val="accent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312" y="1769775"/>
                <a:ext cx="2313454" cy="584775"/>
              </a:xfrm>
              <a:prstGeom prst="rect">
                <a:avLst/>
              </a:prstGeom>
              <a:blipFill>
                <a:blip r:embed="rId6"/>
                <a:stretch>
                  <a:fillRect l="-6860" t="-12500" r="-554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289313" y="2645988"/>
                <a:ext cx="22318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Calibri" panose="020F0502020204030204" pitchFamily="34" charset="0"/>
                  </a:rPr>
                  <a:t>57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</a:rPr>
                      <m:t>5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3</a:t>
                </a: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313" y="2645988"/>
                <a:ext cx="2231893" cy="584775"/>
              </a:xfrm>
              <a:prstGeom prst="rect">
                <a:avLst/>
              </a:prstGeom>
              <a:blipFill>
                <a:blip r:embed="rId7"/>
                <a:stretch>
                  <a:fillRect l="-7104" t="-12500" r="-601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6281971" y="3550276"/>
                <a:ext cx="23936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54</a:t>
                </a:r>
                <a14:m>
                  <m:oMath xmlns:m="http://schemas.openxmlformats.org/officeDocument/2006/math">
                    <m:r>
                      <a:rPr lang="en-GB" sz="32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</a:rPr>
                  <a:t> 51 </a:t>
                </a:r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971" y="3550276"/>
                <a:ext cx="2393604" cy="584775"/>
              </a:xfrm>
              <a:prstGeom prst="rect">
                <a:avLst/>
              </a:prstGeom>
              <a:blipFill>
                <a:blip r:embed="rId8"/>
                <a:stretch>
                  <a:fillRect l="-2806" t="-12500" r="-5612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ectangle 87"/>
          <p:cNvSpPr/>
          <p:nvPr/>
        </p:nvSpPr>
        <p:spPr>
          <a:xfrm>
            <a:off x="4662020" y="1826009"/>
            <a:ext cx="853138" cy="635989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62020" y="2642279"/>
            <a:ext cx="853138" cy="635989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662020" y="3514519"/>
            <a:ext cx="853138" cy="635989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7946250" y="2628631"/>
            <a:ext cx="853138" cy="635989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068889" y="3513903"/>
            <a:ext cx="853138" cy="635989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946250" y="1764485"/>
            <a:ext cx="853138" cy="635989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dirty="0">
              <a:latin typeface="Calibri" panose="020F0502020204030204" pitchFamily="34" charset="0"/>
            </a:endParaRP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2085" y="425214"/>
            <a:ext cx="747045" cy="74704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7244928" y="56790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38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82" grpId="0"/>
      <p:bldP spid="83" grpId="0"/>
      <p:bldP spid="84" grpId="0"/>
      <p:bldP spid="85" grpId="0"/>
      <p:bldP spid="86" grpId="0"/>
      <p:bldP spid="87" grpId="0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66DED-C6D1-4243-ADED-3F912DD6D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Comic Sans MS" panose="030F0702030302020204" pitchFamily="66" charset="0"/>
              </a:rPr>
              <a:t>YR3 LO:</a:t>
            </a:r>
            <a:r>
              <a:rPr lang="en-US" sz="3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3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To recap adding and subtracting 1s.</a:t>
            </a:r>
            <a:r>
              <a:rPr lang="en-GB" sz="3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D3C76-035C-41A1-B310-C8194D21D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>
                <a:latin typeface="Comic Sans MS" panose="030F0702030302020204" pitchFamily="66" charset="0"/>
              </a:rPr>
              <a:t>I can a</a:t>
            </a:r>
            <a:r>
              <a:rPr lang="en-US" b="0" i="0" dirty="0">
                <a:effectLst/>
                <a:latin typeface="Comic Sans MS" panose="030F0702030302020204" pitchFamily="66" charset="0"/>
              </a:rPr>
              <a:t>dd and subtract numbers mentally</a:t>
            </a:r>
          </a:p>
          <a:p>
            <a:pPr>
              <a:buFontTx/>
              <a:buChar char="-"/>
            </a:pPr>
            <a:r>
              <a:rPr lang="en-US" dirty="0">
                <a:latin typeface="Comic Sans MS" panose="030F0702030302020204" pitchFamily="66" charset="0"/>
              </a:rPr>
              <a:t>I can recall and use addition and subtraction facts to 20 fluently, and derive and use related facts up to 100</a:t>
            </a:r>
          </a:p>
          <a:p>
            <a:pPr>
              <a:buFontTx/>
              <a:buChar char="-"/>
            </a:pPr>
            <a:r>
              <a:rPr lang="en-US" b="0" i="0" dirty="0">
                <a:effectLst/>
                <a:latin typeface="Comic Sans MS" panose="030F0702030302020204" pitchFamily="66" charset="0"/>
              </a:rPr>
              <a:t>I can </a:t>
            </a:r>
            <a:r>
              <a:rPr lang="en-US" b="0" i="0" dirty="0" err="1">
                <a:effectLst/>
                <a:latin typeface="Comic Sans MS" panose="030F0702030302020204" pitchFamily="66" charset="0"/>
              </a:rPr>
              <a:t>recognise</a:t>
            </a:r>
            <a:r>
              <a:rPr lang="en-US" b="0" i="0" dirty="0">
                <a:effectLst/>
                <a:latin typeface="Comic Sans MS" panose="030F0702030302020204" pitchFamily="66" charset="0"/>
              </a:rPr>
              <a:t> and use the inverse relationship between addition and subtraction and use this to check my answers.</a:t>
            </a:r>
          </a:p>
        </p:txBody>
      </p:sp>
    </p:spTree>
    <p:extLst>
      <p:ext uri="{BB962C8B-B14F-4D97-AF65-F5344CB8AC3E}">
        <p14:creationId xmlns:p14="http://schemas.microsoft.com/office/powerpoint/2010/main" val="75687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6DF73-567F-4DAA-AF75-E7DF83C2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Comic Sans MS" panose="030F0702030302020204" pitchFamily="66" charset="0"/>
              </a:rPr>
              <a:t>Year 3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4E32F-75BD-41F6-BB3E-DD4A05166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374" y="1531419"/>
            <a:ext cx="5257800" cy="493974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Complete the </a:t>
            </a:r>
            <a:r>
              <a:rPr lang="en-US" dirty="0" err="1">
                <a:latin typeface="Comic Sans MS" panose="030F0702030302020204" pitchFamily="66" charset="0"/>
              </a:rPr>
              <a:t>WhiteRose</a:t>
            </a:r>
            <a:r>
              <a:rPr lang="en-US" dirty="0">
                <a:latin typeface="Comic Sans MS" panose="030F0702030302020204" pitchFamily="66" charset="0"/>
              </a:rPr>
              <a:t> question sheet. Some children will be writing on the sheet, most children will be writing the question number in your books and writing your answers in full.</a:t>
            </a:r>
          </a:p>
          <a:p>
            <a:pPr marL="0" indent="0">
              <a:buNone/>
            </a:pPr>
            <a:endParaRPr lang="en-US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>
                <a:latin typeface="Comic Sans MS" panose="030F0702030302020204" pitchFamily="66" charset="0"/>
              </a:rPr>
              <a:t>Try to use mental calculations to work out your answers.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860720-3391-4928-95F7-7D2C54F1C0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22" t="16117" r="50879" b="10623"/>
          <a:stretch/>
        </p:blipFill>
        <p:spPr>
          <a:xfrm>
            <a:off x="838200" y="1531419"/>
            <a:ext cx="4401178" cy="502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48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A591ED19-346C-4504-A068-0F6E743F9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" t="5052" r="37317" b="45215"/>
          <a:stretch/>
        </p:blipFill>
        <p:spPr bwMode="auto">
          <a:xfrm>
            <a:off x="0" y="0"/>
            <a:ext cx="6822831" cy="686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039ACA55-AB8A-421C-8A73-04336EA1E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" t="5052" r="37318" b="45215"/>
          <a:stretch/>
        </p:blipFill>
        <p:spPr bwMode="auto">
          <a:xfrm>
            <a:off x="5566786" y="0"/>
            <a:ext cx="6625213" cy="686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1C49A5-803D-4991-825C-1E2F4A2656E1}"/>
              </a:ext>
            </a:extLst>
          </p:cNvPr>
          <p:cNvSpPr txBox="1"/>
          <p:nvPr/>
        </p:nvSpPr>
        <p:spPr>
          <a:xfrm>
            <a:off x="698249" y="1268823"/>
            <a:ext cx="9171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Q 1.   Jack has 7 cookies now.   </a:t>
            </a: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6  +  1 =  7</a:t>
            </a:r>
          </a:p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Amir has 3 cookies. </a:t>
            </a: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  –  1  =  3  </a:t>
            </a:r>
          </a:p>
        </p:txBody>
      </p:sp>
    </p:spTree>
    <p:extLst>
      <p:ext uri="{BB962C8B-B14F-4D97-AF65-F5344CB8AC3E}">
        <p14:creationId xmlns:p14="http://schemas.microsoft.com/office/powerpoint/2010/main" val="1022045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E89AF-DD6F-42B3-8E42-B9B867EFE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latin typeface="Comic Sans MS" panose="030F0702030302020204" pitchFamily="66" charset="0"/>
              </a:rPr>
              <a:t>Starter:</a:t>
            </a:r>
            <a:r>
              <a:rPr lang="en-US" sz="3600" dirty="0" err="1">
                <a:latin typeface="Comic Sans MS" panose="030F0702030302020204" pitchFamily="66" charset="0"/>
                <a:hlinkClick r:id="rId3"/>
              </a:rPr>
              <a:t>Hit</a:t>
            </a:r>
            <a:r>
              <a:rPr lang="en-US" sz="3600" dirty="0">
                <a:latin typeface="Comic Sans MS" panose="030F0702030302020204" pitchFamily="66" charset="0"/>
                <a:hlinkClick r:id="rId3"/>
              </a:rPr>
              <a:t> the Button - Quick fire </a:t>
            </a:r>
            <a:r>
              <a:rPr lang="en-US" sz="3600" dirty="0" err="1">
                <a:latin typeface="Comic Sans MS" panose="030F0702030302020204" pitchFamily="66" charset="0"/>
                <a:hlinkClick r:id="rId3"/>
              </a:rPr>
              <a:t>maths</a:t>
            </a:r>
            <a:r>
              <a:rPr lang="en-US" sz="3600" dirty="0">
                <a:latin typeface="Comic Sans MS" panose="030F0702030302020204" pitchFamily="66" charset="0"/>
                <a:hlinkClick r:id="rId3"/>
              </a:rPr>
              <a:t> practise for 6-11 year </a:t>
            </a:r>
            <a:r>
              <a:rPr lang="en-US" sz="3600" dirty="0" err="1">
                <a:latin typeface="Comic Sans MS" panose="030F0702030302020204" pitchFamily="66" charset="0"/>
                <a:hlinkClick r:id="rId3"/>
              </a:rPr>
              <a:t>olds</a:t>
            </a:r>
            <a:r>
              <a:rPr lang="en-US" sz="3600" dirty="0">
                <a:latin typeface="Comic Sans MS" panose="030F0702030302020204" pitchFamily="66" charset="0"/>
                <a:hlinkClick r:id="rId3"/>
              </a:rPr>
              <a:t> (topmarks.co.uk)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D1247B-FDBD-417F-8743-57E5FECD0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3708" y="1870903"/>
            <a:ext cx="8504583" cy="478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99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5B079-3C60-4690-8440-757DF8199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C72B4-45A6-42BF-866E-0089EE97D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9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1092062" y="569938"/>
                <a:ext cx="9801640" cy="5823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Can you put these inequality symbols in the correct places?</a:t>
                </a:r>
              </a:p>
              <a:p>
                <a:pPr algn="ctr"/>
                <a:endParaRPr lang="en-GB" sz="2800" i="1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4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Less than		 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rPr>
                      <m:t>Greater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rPr>
                      <m:t>than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chemeClr val="accent2"/>
                    </a:solidFill>
                    <a:latin typeface="+mj-lt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dirty="0">
                        <a:solidFill>
                          <a:schemeClr val="accent6"/>
                        </a:solidFill>
                        <a:latin typeface="Comic Sans MS" panose="030F0702030302020204" pitchFamily="66" charset="0"/>
                      </a:rPr>
                      <m:t>Equal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schemeClr val="accent6"/>
                        </a:solidFill>
                        <a:latin typeface="Comic Sans MS" panose="030F0702030302020204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schemeClr val="accent6"/>
                        </a:solidFill>
                        <a:latin typeface="Comic Sans MS" panose="030F0702030302020204" pitchFamily="66" charset="0"/>
                      </a:rPr>
                      <m:t>to</m:t>
                    </m:r>
                  </m:oMath>
                </a14:m>
                <a:endParaRPr lang="en-GB" sz="2400" dirty="0">
                  <a:solidFill>
                    <a:schemeClr val="accent6"/>
                  </a:solidFill>
                  <a:latin typeface="Comic Sans MS" panose="030F0702030302020204" pitchFamily="66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					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					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>
                  <a:solidFill>
                    <a:schemeClr val="accent6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4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40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5   				 45      </a:t>
                </a:r>
                <a:r>
                  <a:rPr lang="en-GB" sz="28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062" y="569938"/>
                <a:ext cx="9801640" cy="5823646"/>
              </a:xfrm>
              <a:prstGeom prst="rect">
                <a:avLst/>
              </a:prstGeom>
              <a:blipFill>
                <a:blip r:embed="rId3"/>
                <a:stretch>
                  <a:fillRect t="-1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350653" y="2545431"/>
            <a:ext cx="2690399" cy="1188179"/>
            <a:chOff x="984343" y="2068162"/>
            <a:chExt cx="2993744" cy="132214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820141" y="1232364"/>
              <a:ext cx="1322147" cy="2993744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1145348" y="2241207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1704604" y="2241207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1145348" y="2794674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1704603" y="2794674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2272849" y="2794674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 rot="10800000">
              <a:off x="2832103" y="2797779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 rot="10800000">
              <a:off x="3391359" y="2244312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 rot="10800000">
              <a:off x="2832104" y="2244312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 rot="10800000">
              <a:off x="2263858" y="2244312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241413" y="2545432"/>
            <a:ext cx="2690399" cy="1188179"/>
            <a:chOff x="4308917" y="2068163"/>
            <a:chExt cx="2993744" cy="132214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144715" y="1232365"/>
              <a:ext cx="1322147" cy="2993744"/>
            </a:xfrm>
            <a:prstGeom prst="rect">
              <a:avLst/>
            </a:prstGeom>
          </p:spPr>
        </p:pic>
        <p:sp>
          <p:nvSpPr>
            <p:cNvPr id="32" name="Oval 31"/>
            <p:cNvSpPr/>
            <p:nvPr/>
          </p:nvSpPr>
          <p:spPr>
            <a:xfrm rot="10800000">
              <a:off x="5032785" y="2246655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 rot="10800000">
              <a:off x="4473529" y="2246655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 rot="10800000">
              <a:off x="6164863" y="2232740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 rot="10800000">
              <a:off x="5605607" y="2232740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Oval 5"/>
          <p:cNvSpPr/>
          <p:nvPr/>
        </p:nvSpPr>
        <p:spPr>
          <a:xfrm>
            <a:off x="5313188" y="2797279"/>
            <a:ext cx="684482" cy="6844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5308400" y="4112006"/>
            <a:ext cx="684482" cy="6844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5308400" y="5226651"/>
            <a:ext cx="684482" cy="6844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315" y="3760811"/>
            <a:ext cx="1372736" cy="127806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3" y="3871920"/>
            <a:ext cx="1438966" cy="107922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80456" y="3586526"/>
            <a:ext cx="1761326" cy="15770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837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976807" y="517177"/>
                <a:ext cx="9777332" cy="5823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Can you put these inequality symbols in the correct places?</a:t>
                </a:r>
              </a:p>
              <a:p>
                <a:pPr algn="ctr"/>
                <a:endParaRPr lang="en-GB" sz="2800" i="1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4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Less than		 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rPr>
                      <m:t>Greater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rPr>
                      <m:t>than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chemeClr val="accent2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dirty="0">
                        <a:solidFill>
                          <a:schemeClr val="accent6"/>
                        </a:solidFill>
                        <a:latin typeface="Comic Sans MS" panose="030F0702030302020204" pitchFamily="66" charset="0"/>
                      </a:rPr>
                      <m:t>Equal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schemeClr val="accent6"/>
                        </a:solidFill>
                        <a:latin typeface="Comic Sans MS" panose="030F0702030302020204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schemeClr val="accent6"/>
                        </a:solidFill>
                        <a:latin typeface="Comic Sans MS" panose="030F0702030302020204" pitchFamily="66" charset="0"/>
                      </a:rPr>
                      <m:t>to</m:t>
                    </m:r>
                  </m:oMath>
                </a14:m>
                <a:endParaRPr lang="en-GB" sz="2400" dirty="0">
                  <a:solidFill>
                    <a:schemeClr val="accent6"/>
                  </a:solidFill>
                  <a:latin typeface="Comic Sans MS" panose="030F0702030302020204" pitchFamily="66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					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					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>
                  <a:solidFill>
                    <a:schemeClr val="accent6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4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40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5   				 45      </a:t>
                </a:r>
                <a:r>
                  <a:rPr lang="en-GB" sz="28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807" y="517177"/>
                <a:ext cx="9777332" cy="5823646"/>
              </a:xfrm>
              <a:prstGeom prst="rect">
                <a:avLst/>
              </a:prstGeom>
              <a:blipFill>
                <a:blip r:embed="rId3"/>
                <a:stretch>
                  <a:fillRect t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350653" y="2545431"/>
            <a:ext cx="2690399" cy="1188179"/>
            <a:chOff x="984343" y="2068162"/>
            <a:chExt cx="2993744" cy="132214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820141" y="1232364"/>
              <a:ext cx="1322147" cy="2993744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1145348" y="2241207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1704604" y="2241207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1145348" y="2794674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1704603" y="2794674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2272849" y="2794674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 rot="10800000">
              <a:off x="2832103" y="2797779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 rot="10800000">
              <a:off x="3391359" y="2244312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 rot="10800000">
              <a:off x="2832104" y="2244312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 rot="10800000">
              <a:off x="2263858" y="2244312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241413" y="2545432"/>
            <a:ext cx="2690399" cy="1188179"/>
            <a:chOff x="4308917" y="2068163"/>
            <a:chExt cx="2993744" cy="132214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144715" y="1232365"/>
              <a:ext cx="1322147" cy="2993744"/>
            </a:xfrm>
            <a:prstGeom prst="rect">
              <a:avLst/>
            </a:prstGeom>
          </p:spPr>
        </p:pic>
        <p:sp>
          <p:nvSpPr>
            <p:cNvPr id="32" name="Oval 31"/>
            <p:cNvSpPr/>
            <p:nvPr/>
          </p:nvSpPr>
          <p:spPr>
            <a:xfrm rot="10800000">
              <a:off x="5032785" y="2246655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 rot="10800000">
              <a:off x="4473529" y="2246655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 rot="10800000">
              <a:off x="6164863" y="2232740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 rot="10800000">
              <a:off x="5605607" y="2232740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Oval 5"/>
          <p:cNvSpPr/>
          <p:nvPr/>
        </p:nvSpPr>
        <p:spPr>
          <a:xfrm>
            <a:off x="5313188" y="2797279"/>
            <a:ext cx="684482" cy="6844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5308400" y="4112006"/>
            <a:ext cx="684482" cy="6844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5308400" y="5226651"/>
            <a:ext cx="684482" cy="6844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315" y="3760811"/>
            <a:ext cx="1372736" cy="127806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3" y="3871920"/>
            <a:ext cx="1438966" cy="107922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80456" y="3586526"/>
            <a:ext cx="1761326" cy="1577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08400" y="2816355"/>
                <a:ext cx="68927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400" y="2816355"/>
                <a:ext cx="689271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313188" y="4127292"/>
                <a:ext cx="67969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188" y="4127292"/>
                <a:ext cx="679694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308399" y="5245727"/>
                <a:ext cx="67969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399" y="5245727"/>
                <a:ext cx="679694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1854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927" y="2664278"/>
            <a:ext cx="2705100" cy="3086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675" y="2221449"/>
            <a:ext cx="651401" cy="6310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2163712" y="612307"/>
            <a:ext cx="6983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many insects do they see?</a:t>
            </a:r>
          </a:p>
        </p:txBody>
      </p:sp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53" y="1677464"/>
            <a:ext cx="1085802" cy="1534133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80854" y="3739566"/>
            <a:ext cx="1118343" cy="8167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753" y="5745089"/>
            <a:ext cx="651401" cy="6310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0324">
            <a:off x="8460810" y="5745090"/>
            <a:ext cx="651401" cy="6310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153" y="5745089"/>
            <a:ext cx="651401" cy="6310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472" y="5767623"/>
            <a:ext cx="651401" cy="631045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5659299" y="5830732"/>
            <a:ext cx="706918" cy="540367"/>
            <a:chOff x="4135299" y="7093470"/>
            <a:chExt cx="706918" cy="540367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4624388" y="7496038"/>
              <a:ext cx="19050" cy="668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5299" y="7093470"/>
              <a:ext cx="706918" cy="540367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 flipH="1">
            <a:off x="6994898" y="5921960"/>
            <a:ext cx="658206" cy="540367"/>
            <a:chOff x="4135299" y="7093470"/>
            <a:chExt cx="706918" cy="540367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4624388" y="7496038"/>
              <a:ext cx="19050" cy="668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5299" y="7093470"/>
              <a:ext cx="706918" cy="540367"/>
            </a:xfrm>
            <a:prstGeom prst="rect">
              <a:avLst/>
            </a:prstGeom>
          </p:spPr>
        </p:pic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529" y="2819395"/>
            <a:ext cx="2705100" cy="30861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51252" y="1073915"/>
            <a:ext cx="3916748" cy="45213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602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3.33333E-6 3.33333E-6 C 0.00278 -0.00741 0.00452 -0.01574 0.00972 -0.02037 C 0.01111 -0.02153 0.0125 -0.02199 0.01389 -0.02222 C 0.02361 -0.02523 0.01997 -0.02292 0.02778 -0.02593 C 0.06268 -0.04005 0.00278 -0.02894 0.10834 -0.03148 C 0.12587 -0.0375 0.10417 -0.03009 0.11806 -0.03519 C 0.12014 -0.03611 0.1257 -0.0375 0.12778 -0.03889 C 0.12934 -0.04005 0.13056 -0.04144 0.13195 -0.04259 C 0.14202 -0.0625 0.12656 -0.03241 0.13889 -0.05371 C 0.14097 -0.05741 0.14271 -0.06111 0.14445 -0.06482 L 0.14722 -0.07037 C 0.14775 -0.07292 0.14809 -0.07547 0.14861 -0.07778 C 0.14913 -0.07986 0.15 -0.08148 0.15 -0.08334 C 0.15087 -0.09584 0.14983 -0.10834 0.15139 -0.12037 C 0.15174 -0.12269 0.15417 -0.12315 0.15556 -0.12408 C 0.15695 -0.125 0.15851 -0.12523 0.15972 -0.12593 C 0.17066 -0.13334 0.15764 -0.12685 0.16806 -0.13148 C 0.19132 -0.12963 0.18924 -0.12871 0.21389 -0.13148 C 0.2158 -0.13172 0.21771 -0.1331 0.21945 -0.13334 C 0.22275 -0.13426 0.22604 -0.13472 0.22917 -0.13519 C 0.23056 -0.13588 0.23195 -0.13658 0.23334 -0.13704 C 0.23542 -0.13797 0.24097 -0.13935 0.24306 -0.14074 C 0.24462 -0.1419 0.24584 -0.14352 0.24722 -0.14445 C 0.24861 -0.14537 0.25018 -0.1456 0.25139 -0.1463 C 0.2566 -0.14977 0.25521 -0.15047 0.25972 -0.15556 C 0.26111 -0.15718 0.26268 -0.1581 0.26389 -0.15926 C 0.2658 -0.16111 0.26806 -0.16273 0.26945 -0.16482 C 0.2717 -0.16829 0.275 -0.17593 0.275 -0.17593 C 0.27639 -0.18264 0.27795 -0.18403 0.27361 -0.18889 C 0.27118 -0.1919 0.26528 -0.1963 0.26528 -0.1963 C 0.25278 -0.19584 0.24028 -0.1956 0.22778 -0.19445 C 0.22604 -0.19445 0.22413 -0.19306 0.22222 -0.19259 C 0.21823 -0.1919 0.21389 -0.19144 0.20972 -0.19074 C 0.20695 -0.18982 0.2 -0.1875 0.19722 -0.18704 C 0.18906 -0.18611 0.18056 -0.18588 0.17222 -0.18519 C 0.16997 -0.18472 0.16771 -0.18426 0.16528 -0.18334 C 0.1625 -0.18241 0.1599 -0.18009 0.15695 -0.17963 L 0.14306 -0.17778 C 0.14115 -0.17709 0.13525 -0.17408 0.13334 -0.17408 C 0.12413 -0.17408 0.11493 -0.17547 0.10556 -0.17593 C 0.10417 -0.17662 0.10261 -0.17662 0.10139 -0.17778 C 0.10018 -0.1794 0.09983 -0.18195 0.09861 -0.18334 C 0.09757 -0.18496 0.09584 -0.18588 0.09445 -0.18704 C 0.09271 -0.19074 0.09011 -0.19398 0.08889 -0.19815 C 0.08698 -0.20648 0.0882 -0.20209 0.08472 -0.21111 C 0.08802 -0.24121 0.08299 -0.2125 0.09028 -0.22963 C 0.09132 -0.23195 0.09011 -0.23588 0.09167 -0.23704 C 0.09445 -0.23935 0.09827 -0.2382 0.10139 -0.23889 C 0.1033 -0.23935 0.10521 -0.24051 0.10695 -0.24074 C 0.11025 -0.24167 0.11354 -0.24213 0.11667 -0.24259 C 0.13733 -0.24584 0.14601 -0.24514 0.17084 -0.2463 C 0.17361 -0.24769 0.17639 -0.24908 0.17917 -0.25 C 0.18108 -0.2507 0.18698 -0.25255 0.18889 -0.25371 C 0.19045 -0.25486 0.19184 -0.25602 0.19306 -0.25741 C 0.19584 -0.26042 0.19844 -0.26459 0.2 -0.26852 C 0.20104 -0.2713 0.20243 -0.27917 0.20278 -0.28148 C 0.20243 -0.29051 0.20608 -0.3125 0.19861 -0.32222 C 0.19757 -0.32384 0.19601 -0.325 0.19445 -0.32593 C 0.19323 -0.32685 0.19167 -0.32732 0.19028 -0.32778 C 0.18247 -0.33843 0.19063 -0.32963 0.17917 -0.33519 C 0.17761 -0.33611 0.17674 -0.3382 0.175 -0.33889 C 0.17153 -0.34074 0.16771 -0.34144 0.16389 -0.34259 L 0.15834 -0.34445 C 0.1566 -0.34514 0.15469 -0.3463 0.15278 -0.3463 L 0.13334 -0.34815 L 0.12084 -0.35371 L 0.11667 -0.35556 C 0.11059 -0.36806 0.11788 -0.35602 0.10972 -0.36297 C 0.10816 -0.36459 0.10712 -0.3669 0.10556 -0.36852 C 0.09775 -0.37732 0.10538 -0.3669 0.09584 -0.37593 C 0.09427 -0.37755 0.0934 -0.38009 0.09167 -0.38148 C 0.09045 -0.38264 0.08889 -0.38264 0.0875 -0.38334 C 0.07917 -0.38866 0.07743 -0.39097 0.06945 -0.39445 C 0.06771 -0.39537 0.0658 -0.3956 0.06389 -0.3963 C 0.06198 -0.39746 0.06042 -0.39931 0.05834 -0.4 C 0.02691 -0.41412 -0.04323 -0.40556 -0.05 -0.40556 C -0.06493 -0.40972 -0.05312 -0.40579 -0.07778 -0.42037 C -0.08003 -0.42176 -0.08246 -0.42269 -0.08472 -0.42408 C -0.0875 -0.42639 -0.08975 -0.43033 -0.09305 -0.43148 C -0.09774 -0.43334 -0.1033 -0.43565 -0.10833 -0.43704 C -0.11493 -0.43912 -0.11944 -0.43959 -0.12639 -0.44259 C -0.12916 -0.44398 -0.13194 -0.44491 -0.13472 -0.4463 C -0.13611 -0.44722 -0.13732 -0.44908 -0.13889 -0.45 C -0.1401 -0.45093 -0.14166 -0.45139 -0.14305 -0.45185 C -0.14548 -0.45324 -0.15087 -0.45648 -0.15416 -0.45741 C -0.15642 -0.45834 -0.15868 -0.45857 -0.16111 -0.45926 C -0.17396 -0.46366 -0.1533 -0.45857 -0.17222 -0.46297 C -0.17743 -0.46435 -0.18021 -0.46412 -0.18472 -0.46667 C -0.18646 -0.46783 -0.18819 -0.46945 -0.19028 -0.47037 C -0.19288 -0.47199 -0.196 -0.47199 -0.19861 -0.47408 C -0.2 -0.47547 -0.20121 -0.47709 -0.20278 -0.47778 C -0.20538 -0.4794 -0.20833 -0.48009 -0.21111 -0.48148 C -0.2125 -0.48241 -0.21354 -0.48449 -0.21528 -0.48519 C -0.21875 -0.48704 -0.22257 -0.4875 -0.22639 -0.48889 C -0.23055 -0.49074 -0.23455 -0.49352 -0.23889 -0.49445 C -0.26337 -0.5 -0.23281 -0.49306 -0.25416 -0.49815 C -0.25677 -0.49884 -0.25972 -0.49931 -0.2625 -0.5 C -0.26962 -0.50209 -0.26597 -0.50139 -0.27222 -0.50371 C -0.27396 -0.50463 -0.27587 -0.50486 -0.27778 -0.50556 C -0.27969 -0.50672 -0.28142 -0.50834 -0.28333 -0.50926 C -0.28455 -0.51019 -0.28611 -0.51065 -0.2875 -0.51111 C -0.28889 -0.51297 -0.28993 -0.51528 -0.29166 -0.51667 C -0.29288 -0.51783 -0.29479 -0.51736 -0.29583 -0.51852 C -0.29809 -0.52176 -0.30017 -0.52547 -0.30139 -0.52963 C -0.30434 -0.54213 -0.30278 -0.53727 -0.30555 -0.54445 L -0.30677 -0.5463 " pathEditMode="relative" ptsTypes="AAAAAAAAAAAAAAAAAAAAAAAAAAAAAAAAAAAAAAAAAAAAAAAAAAAAAAAAAAAAAAAAAAAAAAAAAAAAAAAAAAAAAAAAAAAAAAAAAAAAAAAAAAA">
                                      <p:cBhvr>
                                        <p:cTn id="27" dur="3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-2.77778E-6 2.96296E-6 C -0.00156 -0.00833 -0.00278 -0.0169 -0.00434 -0.025 C -0.00486 -0.02801 -0.00573 -0.03055 -0.00642 -0.03333 C -0.00712 -0.03704 -0.00712 -0.0412 -0.00851 -0.04444 C -0.01059 -0.05046 -0.01267 -0.05717 -0.01684 -0.06111 C -0.0283 -0.07268 -0.02257 -0.0662 -0.03351 -0.08055 C -0.0342 -0.08333 -0.03559 -0.08611 -0.03559 -0.08889 C -0.03559 -0.125 -0.03819 -0.1368 -0.03142 -0.16111 C -0.03003 -0.16597 -0.0283 -0.17037 -0.02726 -0.175 C -0.02552 -0.18241 -0.02309 -0.19722 -0.02309 -0.19722 C -0.02448 -0.20741 -0.02378 -0.21852 -0.02726 -0.22778 C -0.02847 -0.23125 -0.03299 -0.2287 -0.03559 -0.23055 C -0.03802 -0.23264 -0.03924 -0.23704 -0.04184 -0.23889 C -0.04566 -0.2419 -0.05434 -0.24444 -0.05434 -0.24444 C -0.06059 -0.24352 -0.06684 -0.24375 -0.07309 -0.24167 C -0.07604 -0.24074 -0.07847 -0.23773 -0.08142 -0.23611 C -0.08403 -0.23495 -0.08698 -0.23426 -0.08976 -0.23333 C -0.0974 -0.23426 -0.10503 -0.23426 -0.11267 -0.23611 C -0.12066 -0.23842 -0.12135 -0.24375 -0.12726 -0.25 C -0.12917 -0.25231 -0.13142 -0.2537 -0.13351 -0.25555 C -0.13455 -0.25671 -0.14549 -0.26805 -0.14809 -0.26944 C -0.15069 -0.27106 -0.15365 -0.2713 -0.15642 -0.27222 C -0.15851 -0.27407 -0.16024 -0.27662 -0.16267 -0.27778 C -0.16528 -0.2794 -0.16823 -0.27963 -0.17101 -0.28055 C -0.18993 -0.28796 -0.15833 -0.27778 -0.18976 -0.28611 C -0.19601 -0.28796 -0.20208 -0.29143 -0.20851 -0.29167 C -0.27431 -0.29421 -0.34045 -0.29352 -0.40642 -0.29444 L -0.42309 -0.3 C -0.42587 -0.30092 -0.42847 -0.30208 -0.43142 -0.30278 L -0.44184 -0.30555 C -0.46753 -0.30463 -0.49323 -0.30463 -0.51892 -0.30278 C -0.5651 -0.3 -0.51528 -0.3 -0.52934 -0.3 L -0.52934 -0.3 " pathEditMode="relative" ptsTypes="AAAAAAAAAAAAAAAAAAAAAAAAAAAAAAAAAA">
                                      <p:cBhvr>
                                        <p:cTn id="3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8.33333E-7 0.00024 C -0.00347 -0.0074 -0.00712 -0.01435 -0.00972 -0.02176 C -0.01146 -0.02685 -0.01354 -0.03796 -0.01354 -0.03773 C -0.01406 -0.0449 -0.01458 -0.0574 -0.01719 -0.06504 C -0.02118 -0.07638 -0.02014 -0.07083 -0.02674 -0.07847 C -0.04097 -0.09583 -0.02378 -0.0787 -0.03802 -0.09189 C -0.03924 -0.09467 -0.04062 -0.09745 -0.04167 -0.1 C -0.04236 -0.10277 -0.04219 -0.10601 -0.04358 -0.1081 C -0.04496 -0.11157 -0.04722 -0.11365 -0.0493 -0.1162 C -0.04983 -0.11898 -0.05035 -0.12199 -0.05104 -0.1243 C -0.05382 -0.13402 -0.05469 -0.13518 -0.05868 -0.14328 C -0.05799 -0.19004 -0.05903 -0.23726 -0.05677 -0.28379 C -0.05642 -0.28703 -0.05243 -0.2868 -0.05104 -0.28912 C -0.02934 -0.32824 -0.07621 -0.25856 -0.04358 -0.30532 C -0.03993 -0.32037 -0.03698 -0.32638 -0.04167 -0.34328 C -0.04236 -0.34629 -0.04531 -0.34722 -0.04722 -0.34861 C -0.04913 -0.35 -0.05104 -0.35023 -0.05295 -0.35138 C -0.0691 -0.36134 -0.05278 -0.35301 -0.06614 -0.35949 C -0.07847 -0.37731 -0.0651 -0.36064 -0.07743 -0.37013 C -0.08142 -0.37338 -0.08489 -0.37731 -0.08871 -0.38101 C -0.09062 -0.38287 -0.09236 -0.38518 -0.09444 -0.38634 C -0.09687 -0.38819 -0.09948 -0.38981 -0.10191 -0.39189 C -0.10382 -0.39328 -0.10555 -0.39583 -0.10746 -0.39722 C -0.1092 -0.39861 -0.11128 -0.39884 -0.11319 -0.4 C -0.12674 -0.40856 -0.11424 -0.40301 -0.1283 -0.4081 C -0.13715 -0.41666 -0.13021 -0.41134 -0.14149 -0.4162 C -0.14514 -0.41782 -0.14896 -0.41967 -0.15278 -0.42152 C -0.15451 -0.42245 -0.15625 -0.42407 -0.15816 -0.4243 L -0.17344 -0.42685 C -0.17587 -0.4287 -0.1783 -0.43101 -0.1809 -0.4324 C -0.18333 -0.43379 -0.18576 -0.43449 -0.18837 -0.43495 C -0.19444 -0.43703 -0.20087 -0.43819 -0.20712 -0.44051 C -0.22569 -0.44699 -0.2026 -0.43912 -0.22413 -0.44583 C -0.23385 -0.44907 -0.23108 -0.4493 -0.24288 -0.45115 C -0.24965 -0.45231 -0.25677 -0.45301 -0.26371 -0.45393 L -0.28246 -0.45671 C -0.32101 -0.47523 -0.2816 -0.45717 -0.39149 -0.46203 C -0.39722 -0.46226 -0.40278 -0.46388 -0.40851 -0.46481 C -0.41371 -0.46736 -0.41562 -0.46851 -0.4217 -0.47013 C -0.44861 -0.47801 -0.46753 -0.4743 -0.50069 -0.47546 C -0.52257 -0.49676 -0.50347 -0.48055 -0.51753 -0.48912 C -0.51996 -0.49074 -0.52239 -0.49305 -0.52517 -0.49444 C -0.52969 -0.49722 -0.53368 -0.49676 -0.53819 -0.5 C -0.55278 -0.51041 -0.53524 -0.50115 -0.54948 -0.5081 C -0.55208 -0.51365 -0.55781 -0.52176 -0.55139 -0.52963 C -0.54844 -0.5331 -0.54392 -0.53217 -0.5401 -0.5324 C -0.52066 -0.53287 -0.50121 -0.5324 -0.48177 -0.5324 L -0.48177 -0.53217 " pathEditMode="relative" rAng="0" ptsTypes="AAAAAAAAAAAAAAAAAAAAAAAAAAAAAAAAAAAAAAAAAAAAAAA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26" y="-2662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id="51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1481E-6 L -3.88889E-6 0.00024 C -0.00156 -0.00833 -0.00277 -0.01689 -0.00434 -0.025 C -0.00486 -0.028 -0.00573 -0.03055 -0.00642 -0.03333 C -0.00711 -0.03703 -0.00711 -0.0412 -0.0085 -0.04444 C -0.01059 -0.05046 -0.01267 -0.05717 -0.01684 -0.06111 C -0.02829 -0.07268 -0.02257 -0.0662 -0.0335 -0.08055 C -0.0342 -0.08333 -0.03559 -0.08611 -0.03559 -0.08888 C -0.03559 -0.125 -0.03819 -0.1368 -0.03142 -0.16111 C -0.03003 -0.16597 -0.02829 -0.17037 -0.02725 -0.175 C -0.02552 -0.1824 -0.02309 -0.19722 -0.02309 -0.19699 C -0.02448 -0.2074 -0.02378 -0.21851 -0.02725 -0.22777 C -0.02847 -0.23125 -0.03298 -0.2287 -0.03559 -0.23055 C -0.03802 -0.23263 -0.03923 -0.23703 -0.04184 -0.23888 C -0.04566 -0.24189 -0.05434 -0.24444 -0.05434 -0.24421 C -0.06059 -0.24351 -0.06684 -0.24375 -0.07309 -0.24166 C -0.07604 -0.24074 -0.07847 -0.23773 -0.08142 -0.23611 C -0.08402 -0.23495 -0.08698 -0.23425 -0.08975 -0.23333 C -0.09739 -0.23425 -0.10503 -0.23425 -0.11267 -0.23611 C -0.12066 -0.23842 -0.12135 -0.24375 -0.12725 -0.25 C -0.12916 -0.25231 -0.13142 -0.2537 -0.1335 -0.25555 C -0.13454 -0.25671 -0.14548 -0.26805 -0.14809 -0.26944 C -0.15069 -0.27106 -0.15364 -0.27129 -0.15642 -0.27222 C -0.1585 -0.27407 -0.16024 -0.27662 -0.16267 -0.27777 C -0.16527 -0.27939 -0.16823 -0.27962 -0.171 -0.28055 C -0.18993 -0.28796 -0.15833 -0.27777 -0.18975 -0.28611 C -0.196 -0.28796 -0.20208 -0.29143 -0.2085 -0.29166 C -0.2743 -0.29421 -0.34045 -0.29351 -0.40642 -0.29444 L -0.42309 -0.3 C -0.42586 -0.30092 -0.42847 -0.30208 -0.43142 -0.30277 L -0.44184 -0.30555 C -0.46753 -0.30462 -0.49323 -0.30462 -0.51892 -0.30277 C -0.5651 -0.3 -0.51527 -0.3 -0.52934 -0.3 L -0.52934 -0.29976 " pathEditMode="relative" rAng="0" ptsTypes="AAAAAAAAAAAAAAAAAAAAAAAAAAAAAAAAAA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62" y="-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-3.88889E-6 0.00024 C -0.00156 -0.00833 -0.00277 -0.01689 -0.00434 -0.025 C -0.00486 -0.02801 -0.00573 -0.03055 -0.00642 -0.03333 C -0.00711 -0.03703 -0.00711 -0.0412 -0.0085 -0.04444 C -0.01059 -0.05046 -0.01267 -0.05717 -0.01684 -0.06111 C -0.02829 -0.07268 -0.02257 -0.0662 -0.0335 -0.08055 C -0.0342 -0.08333 -0.03559 -0.08611 -0.03559 -0.08888 C -0.03559 -0.125 -0.03819 -0.1368 -0.03142 -0.16111 C -0.03003 -0.16597 -0.02829 -0.17037 -0.02725 -0.175 C -0.02552 -0.1824 -0.02309 -0.19722 -0.02309 -0.19699 C -0.02448 -0.2074 -0.02378 -0.21851 -0.02725 -0.22777 C -0.02847 -0.23125 -0.03298 -0.2287 -0.03559 -0.23055 C -0.03802 -0.23263 -0.03923 -0.23703 -0.04184 -0.23888 C -0.04566 -0.24189 -0.05434 -0.24444 -0.05434 -0.24421 C -0.06059 -0.24351 -0.06684 -0.24375 -0.07309 -0.24166 C -0.07604 -0.24074 -0.07847 -0.23773 -0.08142 -0.23611 C -0.08402 -0.23495 -0.08698 -0.23426 -0.08975 -0.23333 C -0.09739 -0.23426 -0.10503 -0.23426 -0.11267 -0.23611 C -0.12066 -0.23842 -0.12135 -0.24375 -0.12725 -0.25 C -0.12916 -0.25231 -0.13142 -0.2537 -0.1335 -0.25555 C -0.13454 -0.25671 -0.14548 -0.26805 -0.14809 -0.26944 C -0.15069 -0.27106 -0.15364 -0.27129 -0.15642 -0.27222 C -0.1585 -0.27407 -0.16024 -0.27662 -0.16267 -0.27777 C -0.16527 -0.27939 -0.16823 -0.27963 -0.171 -0.28055 C -0.18993 -0.28796 -0.15833 -0.27777 -0.18975 -0.28611 C -0.196 -0.28796 -0.20208 -0.29143 -0.2085 -0.29166 C -0.2743 -0.29421 -0.34045 -0.29351 -0.40642 -0.29444 L -0.42309 -0.3 C -0.42586 -0.30092 -0.42847 -0.30208 -0.43142 -0.30277 L -0.44184 -0.30555 C -0.46753 -0.30463 -0.49323 -0.30463 -0.51892 -0.30277 C -0.5651 -0.3 -0.51527 -0.3 -0.52934 -0.3 L -0.52934 -0.29976 " pathEditMode="relative" rAng="0" ptsTypes="AAAAAAAAAAAAAAAAAAAAAAAAAAAAAAAAAA">
                                      <p:cBhvr>
                                        <p:cTn id="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62" y="-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71 2.96296E-6 L 0.11771 -0.15764 C 0.11771 -0.22824 0.02361 -0.31482 -0.05243 -0.31482 L -0.22187 -0.31482 " pathEditMode="relative" rAng="0" ptsTypes="AAAA">
                                      <p:cBhvr>
                                        <p:cTn id="8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79" y="-1574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67871" r="39215" b="12459"/>
          <a:stretch/>
        </p:blipFill>
        <p:spPr>
          <a:xfrm>
            <a:off x="3670249" y="2905422"/>
            <a:ext cx="5671198" cy="129678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004457" y="601977"/>
            <a:ext cx="6792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Who has more?</a:t>
            </a:r>
          </a:p>
        </p:txBody>
      </p:sp>
      <p:pic>
        <p:nvPicPr>
          <p:cNvPr id="25" name="Picture 2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754" y="1424514"/>
            <a:ext cx="1085802" cy="1534133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91214" y="3132480"/>
            <a:ext cx="1118343" cy="81676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67871" r="39215" b="12459"/>
          <a:stretch/>
        </p:blipFill>
        <p:spPr>
          <a:xfrm>
            <a:off x="3668065" y="1396538"/>
            <a:ext cx="5671198" cy="12967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68065" y="1364892"/>
            <a:ext cx="5671198" cy="13133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3668065" y="2882794"/>
            <a:ext cx="5671198" cy="13161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14777" y="1519076"/>
            <a:ext cx="1105935" cy="107137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82212" y="3339279"/>
            <a:ext cx="563064" cy="54546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51581" y="3330959"/>
            <a:ext cx="563064" cy="54546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75479" y="3322639"/>
            <a:ext cx="563064" cy="54546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402495" y="3313842"/>
            <a:ext cx="760742" cy="532325"/>
            <a:chOff x="5878495" y="4728431"/>
            <a:chExt cx="899432" cy="687524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6503021" y="5260181"/>
              <a:ext cx="33684" cy="61913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8495" y="4728431"/>
              <a:ext cx="899432" cy="687524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759343" y="1467781"/>
            <a:ext cx="1488643" cy="1137916"/>
            <a:chOff x="4043624" y="1804462"/>
            <a:chExt cx="1488643" cy="1137916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5125585" y="2701925"/>
              <a:ext cx="23130" cy="9525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624" y="1804462"/>
              <a:ext cx="1488643" cy="1137916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6760305" y="4648923"/>
            <a:ext cx="540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3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6378716" y="4617278"/>
                <a:ext cx="5403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3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716" y="4617278"/>
                <a:ext cx="540312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5913831" y="4648923"/>
            <a:ext cx="540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992950" y="4648923"/>
            <a:ext cx="540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4513099" y="4617278"/>
                <a:ext cx="5403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3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099" y="4617278"/>
                <a:ext cx="540312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4858682" y="4648923"/>
            <a:ext cx="540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5431793" y="4622364"/>
                <a:ext cx="5403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3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793" y="4622364"/>
                <a:ext cx="540312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921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-0.06858 0.0002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2.96296E-6 L -0.11233 -0.0020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-11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13507 -0.0023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3" y="-11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0.16476 0.003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13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18923 4.44444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2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21112 -0.0002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9" grpId="0"/>
      <p:bldP spid="30" grpId="0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6|3.7|5.4|7.6|3.7|6.9|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10.7|12.9|16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9|7.2|2.5|6.7|0.7|4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1.1|2.5|6.1|1.5|2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8.5|1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4.3|4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7.5|4.2|3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.6|1.3|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4|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2.1|3.6|8.8|0.9|0.4|0.3|0.4|0.4|0.3|0.7|0.4|8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0.3|1.8|5.5|0.5|0.3|0.6|0.2|5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8|7.4|11.2|4.8|3.2|16.3|3.1|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4.5|1.5|1.8|2.2|4.5|5.4|4.5|3.8|2.3|2.2|8|7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3|2.7|4.9|0.5|5|3.3|2.2|2.2|3.6|5.6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2.7|4.2|1.4|9.7|26|8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2.6|2.3|2|2.1|7.8|3.5|1.4|2.3|1.2|5.9|14.1|1.1|2|8.2|7.3|6.2|5.9|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7.9|3.4|4.7|6.8|45.5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5.1|3.8|6.7|3.6|5|7.6|2.6|6.7|5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75AB09-770F-404D-8D52-F1AF81912ECE}"/>
</file>

<file path=customXml/itemProps2.xml><?xml version="1.0" encoding="utf-8"?>
<ds:datastoreItem xmlns:ds="http://schemas.openxmlformats.org/officeDocument/2006/customXml" ds:itemID="{F286DF05-D464-447C-B525-F69A2AD98C09}"/>
</file>

<file path=customXml/itemProps3.xml><?xml version="1.0" encoding="utf-8"?>
<ds:datastoreItem xmlns:ds="http://schemas.openxmlformats.org/officeDocument/2006/customXml" ds:itemID="{361FEF36-931C-4FBA-8885-E1C81756AB1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852</Words>
  <Application>Microsoft Office PowerPoint</Application>
  <PresentationFormat>Widescreen</PresentationFormat>
  <Paragraphs>267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Comic Sans MS</vt:lpstr>
      <vt:lpstr>Office Theme</vt:lpstr>
      <vt:lpstr>Add and Subtract</vt:lpstr>
      <vt:lpstr>YR2 LO: To compare addition and subtraction sentences using &gt;, &lt; and =.</vt:lpstr>
      <vt:lpstr>YR3 LO: To recap adding and subtracting 1s. </vt:lpstr>
      <vt:lpstr>Starter:Hit the Button - Quick fire maths practise for 6-11 year olds (topmarks.co.uk)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2 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 activity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and Subtract</dc:title>
  <dc:creator>A Chhibber</dc:creator>
  <cp:lastModifiedBy>A Chhibber</cp:lastModifiedBy>
  <cp:revision>68</cp:revision>
  <dcterms:created xsi:type="dcterms:W3CDTF">2021-10-02T21:33:39Z</dcterms:created>
  <dcterms:modified xsi:type="dcterms:W3CDTF">2021-10-03T09:31:08Z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