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443" r:id="rId5"/>
    <p:sldId id="444" r:id="rId6"/>
    <p:sldId id="445" r:id="rId7"/>
    <p:sldId id="446" r:id="rId8"/>
    <p:sldId id="447" r:id="rId9"/>
    <p:sldId id="441" r:id="rId10"/>
    <p:sldId id="44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70729" autoAdjust="0"/>
  </p:normalViewPr>
  <p:slideViewPr>
    <p:cSldViewPr snapToGrid="0">
      <p:cViewPr varScale="1">
        <p:scale>
          <a:sx n="60" d="100"/>
          <a:sy n="60" d="100"/>
        </p:scale>
        <p:origin x="120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9CC8-FE4B-4899-B630-4058F18F26F0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BBECE-5220-431A-8B66-0ED339C4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3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marks.co.uk/maths-games/mental-maths-train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7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Mental </a:t>
            </a:r>
            <a:r>
              <a:rPr lang="en-US" dirty="0" err="1">
                <a:hlinkClick r:id="rId3"/>
              </a:rPr>
              <a:t>Maths</a:t>
            </a:r>
            <a:r>
              <a:rPr lang="en-US" dirty="0">
                <a:hlinkClick r:id="rId3"/>
              </a:rPr>
              <a:t> Train - A Four Operations Game (topmarks.co.uk)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85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YR2:</a:t>
            </a:r>
          </a:p>
          <a:p>
            <a:r>
              <a:rPr lang="en-US" dirty="0"/>
              <a:t>5 + 8 = 13. Demonstrate how to show 13 on the column method. Then add 10s. Remind chn to start at the 1s first.</a:t>
            </a:r>
          </a:p>
          <a:p>
            <a:endParaRPr lang="en-US" dirty="0"/>
          </a:p>
          <a:p>
            <a:r>
              <a:rPr lang="en-US" dirty="0"/>
              <a:t>YR3:</a:t>
            </a:r>
          </a:p>
          <a:p>
            <a:r>
              <a:rPr lang="en-US" dirty="0"/>
              <a:t>You can’t take away 5 from 8 so we need to borrow a 10. 15 take away 8 is 7 so we should have 117 left at this point. Then take away the last 10. 107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17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YR2:</a:t>
            </a:r>
          </a:p>
          <a:p>
            <a:r>
              <a:rPr lang="en-US" dirty="0"/>
              <a:t>5 + 7 = 12. Demonstrate how to show 12 on the column method. Then add 10s. Remind chn to start at the 1s first.</a:t>
            </a:r>
          </a:p>
          <a:p>
            <a:endParaRPr lang="en-US" dirty="0"/>
          </a:p>
          <a:p>
            <a:r>
              <a:rPr lang="en-US" dirty="0"/>
              <a:t>YR3:</a:t>
            </a:r>
          </a:p>
          <a:p>
            <a:r>
              <a:rPr lang="en-US" dirty="0"/>
              <a:t>You can’t take away 5 from 3 so we need to borrow a 10. 13 take away 5 is 8 so we should have 128 left at this point. Then take away the last 20. 118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05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YR2:</a:t>
            </a:r>
          </a:p>
          <a:p>
            <a:r>
              <a:rPr lang="en-US" dirty="0"/>
              <a:t>4 + 9 = 13. Demonstrate how to show 13 on the column method. Then add 10s. Remind chn to start at the 1s first.</a:t>
            </a:r>
          </a:p>
          <a:p>
            <a:endParaRPr lang="en-US" dirty="0"/>
          </a:p>
          <a:p>
            <a:r>
              <a:rPr lang="en-US" dirty="0"/>
              <a:t>YR3:</a:t>
            </a:r>
          </a:p>
          <a:p>
            <a:r>
              <a:rPr lang="en-US" dirty="0"/>
              <a:t>You can’t take away 7 from 5 so we need to borrow a 10. Do we have a 10 to take? No, so we need to exchange the hundred for some tens. We now have 1 hundred, 10 tens and 5 ones. </a:t>
            </a:r>
          </a:p>
          <a:p>
            <a:r>
              <a:rPr lang="en-US" dirty="0"/>
              <a:t>Can we borrow a 10 now? Yes. So we have 1 hundred, 9 tens and 15 ones. 15 – 7 is 8. we have 1 hundred, 9 tens and 8 ones. Take away 20 is 178.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42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6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1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FFFB-4D17-4353-BBFC-C65637047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28FC5-04F4-48B6-8A19-27601767D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F0210-D7DA-4269-BCCB-60E616CD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73598-4BA6-4C2F-9D5A-F0D6D5A65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6F39E-8EC7-4C95-B8C3-BB58CF4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C87F2-ACD1-423D-9A19-9D89EEBF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3DEB8-2B1B-4777-B8B5-7A36C2DA8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FE544-2BA7-4C2D-8219-AF7EF2FF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A2962-EED9-48BD-AF90-F481584D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89AA3-61D0-4062-A672-F87ED7FA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5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90F11-FC9B-4ABC-9D4C-5A7B5F50F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4ED9-66FD-4BB0-9BF1-E81A2E6E8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2BB32-0983-4B0D-97F9-85D0F8CF8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E8C2A-908C-476A-9AE1-088C6709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C12A-BC0D-4B8E-B5A9-281B5DF07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ABA6-7858-43D0-B10B-EBCBF085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E3F5C-4598-41F0-93E6-BB8F7C10A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105D-6BF9-4ABA-A963-CFB5A251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05DEF-D44B-4295-8373-2E01F871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60746-0D29-4EFA-828F-54B732CF4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5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81BB9-0175-4060-ABB8-A1A900CD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04AA0-DECA-4701-A4E0-29FB4F2F0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39DB0-8D0B-4DE7-98E9-8A670059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FE30-5406-42EF-B46C-E36945950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1EF19-1FEE-4121-B3B7-164BB82FD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4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F6287-BF11-4192-A8C2-F1D5E36E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183B0-CC9F-4972-93A5-0A6E3B21D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B2EDD-FC4F-46A8-A960-198183CDD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1C03-836D-4084-A91D-6A438D5D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99960-6582-47A1-9F60-A6CF9E4B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4046B-9BD9-4A22-AD5F-C9DCF86E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1A10-04ED-4E49-9697-5C8DEB1A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7D13B-5D25-45C9-8BA6-ABB2AF745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19931-3BA4-4B2D-944B-587C64265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29D03-CFDE-4A3B-A216-316A90F3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6A163-73E2-4EFC-ABEB-C6492779B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4F1B7-07A6-4FEA-BFC7-DB2BD5AD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04DBD-1EEA-4988-A232-0ACBE93C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A3D3D8-6D43-465E-A18D-9CEC8DC5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2979A-9025-4B93-AD89-1A04B7D7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29AA43-B7D8-47DB-B983-BFAA099E3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011B5-3C05-4F1C-B1D2-49BE3900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27D7F-6AFD-4AE6-A267-C3666545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9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BD8486-A881-4005-8CAE-36351676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A90A47-78C3-4F18-8348-9C97B150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5FC0C-3A27-487C-AA62-44334BB3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B597-EBF4-4A0A-8ED3-FFFE3054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6465-3D62-4A0E-9176-0D3CFF26E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27955-46E7-46C4-8B85-45B47D23F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E5EF2-AA6F-41D4-9C03-C430F708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D598B-0EC9-4626-9F38-D9DE33CE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7FA23-44D8-492E-9BFA-32C535EE5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6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FFA7-317F-40D5-BCBB-8CADF5F1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0CE84-E471-4B25-AFDC-E7C0B91DC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75C3-5262-4F49-A5F0-EB73CA981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D064F-B02B-48DA-9D93-D97BB70C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89D07-9E73-4083-B187-F5DA3FBB8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EE5CB-8319-4846-92CC-F294ECB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2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7729A2-F15D-4CF0-97FC-EC2D6ACF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D5193-BD0C-4DF8-A564-78559CF85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85A6D-6896-4472-BEC2-04264A81E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E1C6-3F75-4EE5-A1CB-725972710071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267CD-3252-4E1C-A588-FB068EE75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59A69-9A9B-47B2-98FE-36F6617C5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9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CEEF-379E-417E-ABFA-081B37089F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Add and Subtract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497F41-5DA9-460F-9642-BDE9E8735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omic Sans MS" panose="030F0702030302020204" pitchFamily="66" charset="0"/>
              </a:rPr>
              <a:t>Lesson 1</a:t>
            </a:r>
            <a:r>
              <a:rPr lang="en-US" sz="3600" dirty="0">
                <a:latin typeface="Comic Sans MS" panose="030F0702030302020204" pitchFamily="66" charset="0"/>
              </a:rPr>
              <a:t>1</a:t>
            </a: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9705D287-030D-46EA-9B83-2D8DA15F7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250"/>
            <a:ext cx="442912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209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3 Activity: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55C5-64F2-42EB-B372-037E78224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700" y="1574800"/>
            <a:ext cx="5372100" cy="49180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Complete either the 1 star, 2 star or 3 star activity sheet. Remember that you are exchanging so you will need to ‘borrow’ a ten or a hundred to solve your questions.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If you find it tricky, remember to partition your 1s to make the nearest 10.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EFECFE-CDBF-4D57-B680-27CDE25C67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562" t="31852" r="50833" b="14259"/>
          <a:stretch/>
        </p:blipFill>
        <p:spPr>
          <a:xfrm>
            <a:off x="457200" y="1574799"/>
            <a:ext cx="3810000" cy="510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348B-9945-4AE9-A25A-92A0CE0BA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latin typeface="Comic Sans MS" panose="030F0702030302020204" pitchFamily="66" charset="0"/>
              </a:rPr>
              <a:t>YR2 LO:</a:t>
            </a:r>
            <a:r>
              <a:rPr lang="en-US" sz="4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To add a 2-digit and 1-digit numbers (crossing 10) 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55F4-A707-4721-8178-8625E93A3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recognize the value of each digit in a 2-digit number.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exchange place value to work out addition questions.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column method to work out my answer.</a:t>
            </a:r>
          </a:p>
          <a:p>
            <a:pPr>
              <a:buFontTx/>
              <a:buChar char="-"/>
            </a:pP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4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6DED-C6D1-4243-ADED-3F912DD6D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139" y="365125"/>
            <a:ext cx="11380304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YR3 LO: </a:t>
            </a:r>
            <a:r>
              <a:rPr lang="en-US" sz="4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subtract a 2-digit number from a 3-digit number (Crossing 100). 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D3C76-035C-41A1-B310-C8194D21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understand that numbers decrease when I subtract.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subtract numbers using formal methods.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borrow from the tens and hundred when I need to.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sz="3600" b="0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8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9D0C-6408-4EAD-9808-F276380B5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B760A4-A88F-4451-9C48-23EDE4FD7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35743"/>
            <a:ext cx="11353800" cy="638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52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8375A-A1A9-42DF-9C62-6A367C42E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Recap: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78C65-C863-4518-BDF9-2E79D3E28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Last lesson, we all practically tried to work out our answers using either a place value chart or dienes.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Let’s see if we can remember what we need to do on our whiteboards.</a:t>
            </a:r>
          </a:p>
        </p:txBody>
      </p:sp>
    </p:spTree>
    <p:extLst>
      <p:ext uri="{BB962C8B-B14F-4D97-AF65-F5344CB8AC3E}">
        <p14:creationId xmlns:p14="http://schemas.microsoft.com/office/powerpoint/2010/main" val="70660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B93931-1262-4349-85EC-AA643DEA0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How might I show my answer using column method?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ED958-9548-41A6-9260-DEF864C58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636C14-DADD-48FB-BB47-B224D19C47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T  O</a:t>
            </a:r>
          </a:p>
          <a:p>
            <a:pPr marL="514350" indent="-514350" algn="ctr">
              <a:buAutoNum type="arabicPlain" startAt="2"/>
            </a:pPr>
            <a:r>
              <a:rPr lang="en-US" sz="5400" dirty="0">
                <a:latin typeface="Comic Sans MS" panose="030F0702030302020204" pitchFamily="66" charset="0"/>
              </a:rPr>
              <a:t>  5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0   8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ADEFAF-A193-4AB1-900D-1E6BDE9AF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63B1A2-5474-4210-8165-CEF5737815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b="1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H  T  O</a:t>
            </a:r>
          </a:p>
          <a:p>
            <a:pPr marL="914400" indent="-914400" algn="ctr">
              <a:buAutoNum type="arabicPlain"/>
            </a:pPr>
            <a:r>
              <a:rPr lang="en-US" sz="5400" dirty="0">
                <a:latin typeface="Comic Sans MS" panose="030F0702030302020204" pitchFamily="66" charset="0"/>
              </a:rPr>
              <a:t>2   5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0  1   8</a:t>
            </a:r>
          </a:p>
          <a:p>
            <a:pPr marL="0" indent="0" algn="ctr">
              <a:buNone/>
            </a:pP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486788A2-6429-4A25-B05F-37EFED9C8424}"/>
              </a:ext>
            </a:extLst>
          </p:cNvPr>
          <p:cNvSpPr txBox="1">
            <a:spLocks/>
          </p:cNvSpPr>
          <p:nvPr/>
        </p:nvSpPr>
        <p:spPr>
          <a:xfrm>
            <a:off x="17399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+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4F939E3-221C-4ADF-8395-7EC6E73B35C7}"/>
              </a:ext>
            </a:extLst>
          </p:cNvPr>
          <p:cNvSpPr txBox="1">
            <a:spLocks/>
          </p:cNvSpPr>
          <p:nvPr/>
        </p:nvSpPr>
        <p:spPr>
          <a:xfrm>
            <a:off x="65532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7051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B93931-1262-4349-85EC-AA643DEA0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How might I show my answer using column method?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ED958-9548-41A6-9260-DEF864C58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636C14-DADD-48FB-BB47-B224D19C47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T  O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1   7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0   5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ADEFAF-A193-4AB1-900D-1E6BDE9AF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63B1A2-5474-4210-8165-CEF5737815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b="1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H  T  O</a:t>
            </a:r>
          </a:p>
          <a:p>
            <a:pPr marL="914400" indent="-914400" algn="ctr">
              <a:buAutoNum type="arabicPlain"/>
            </a:pPr>
            <a:r>
              <a:rPr lang="en-US" sz="5400" dirty="0">
                <a:latin typeface="Comic Sans MS" panose="030F0702030302020204" pitchFamily="66" charset="0"/>
              </a:rPr>
              <a:t>4   3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0   2   5</a:t>
            </a:r>
          </a:p>
          <a:p>
            <a:pPr marL="0" indent="0" algn="ctr">
              <a:buNone/>
            </a:pP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486788A2-6429-4A25-B05F-37EFED9C8424}"/>
              </a:ext>
            </a:extLst>
          </p:cNvPr>
          <p:cNvSpPr txBox="1">
            <a:spLocks/>
          </p:cNvSpPr>
          <p:nvPr/>
        </p:nvSpPr>
        <p:spPr>
          <a:xfrm>
            <a:off x="17399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+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4F939E3-221C-4ADF-8395-7EC6E73B35C7}"/>
              </a:ext>
            </a:extLst>
          </p:cNvPr>
          <p:cNvSpPr txBox="1">
            <a:spLocks/>
          </p:cNvSpPr>
          <p:nvPr/>
        </p:nvSpPr>
        <p:spPr>
          <a:xfrm>
            <a:off x="65532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1579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B93931-1262-4349-85EC-AA643DEA0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How might I show my answer using column method?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ED958-9548-41A6-9260-DEF864C58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636C14-DADD-48FB-BB47-B224D19C47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T  O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3   4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0   9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ADEFAF-A193-4AB1-900D-1E6BDE9AF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Year 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63B1A2-5474-4210-8165-CEF5737815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b="1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5400" b="1" u="sng" dirty="0">
                <a:latin typeface="Comic Sans MS" panose="030F0702030302020204" pitchFamily="66" charset="0"/>
              </a:rPr>
              <a:t>H  T  O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2  0   5</a:t>
            </a:r>
          </a:p>
          <a:p>
            <a:pPr marL="0" indent="0" algn="ctr">
              <a:buNone/>
            </a:pPr>
            <a:r>
              <a:rPr lang="en-US" sz="5400" dirty="0">
                <a:latin typeface="Comic Sans MS" panose="030F0702030302020204" pitchFamily="66" charset="0"/>
              </a:rPr>
              <a:t>0  2   7</a:t>
            </a:r>
          </a:p>
          <a:p>
            <a:pPr marL="0" indent="0" algn="ctr">
              <a:buNone/>
            </a:pP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486788A2-6429-4A25-B05F-37EFED9C8424}"/>
              </a:ext>
            </a:extLst>
          </p:cNvPr>
          <p:cNvSpPr txBox="1">
            <a:spLocks/>
          </p:cNvSpPr>
          <p:nvPr/>
        </p:nvSpPr>
        <p:spPr>
          <a:xfrm>
            <a:off x="17399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+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4F939E3-221C-4ADF-8395-7EC6E73B35C7}"/>
              </a:ext>
            </a:extLst>
          </p:cNvPr>
          <p:cNvSpPr txBox="1">
            <a:spLocks/>
          </p:cNvSpPr>
          <p:nvPr/>
        </p:nvSpPr>
        <p:spPr>
          <a:xfrm>
            <a:off x="6553200" y="4699000"/>
            <a:ext cx="965201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latin typeface="Comic Sans MS" panose="030F0702030302020204" pitchFamily="66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25484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2 Activity: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55C5-64F2-42EB-B372-037E78224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1574800"/>
            <a:ext cx="6197600" cy="49180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Please complete either the mild medium or spicy sheet. Remember you may need to carry a 10 when you are adding.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If you need to, you can partition the 1-digit number next to each question to help make the next 10.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2F6109-416D-47DB-8A39-9DFE50107A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229" t="26667" r="56771" b="14074"/>
          <a:stretch/>
        </p:blipFill>
        <p:spPr>
          <a:xfrm>
            <a:off x="596900" y="1485900"/>
            <a:ext cx="2273300" cy="505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02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3E479D-D78B-437A-A676-055DA16335E3}"/>
</file>

<file path=customXml/itemProps2.xml><?xml version="1.0" encoding="utf-8"?>
<ds:datastoreItem xmlns:ds="http://schemas.openxmlformats.org/officeDocument/2006/customXml" ds:itemID="{B60EE63A-28AA-48F4-AE54-F5BC5B19EBBF}"/>
</file>

<file path=customXml/itemProps3.xml><?xml version="1.0" encoding="utf-8"?>
<ds:datastoreItem xmlns:ds="http://schemas.openxmlformats.org/officeDocument/2006/customXml" ds:itemID="{20B841C1-FF20-41ED-82C5-2985C9240D0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631</Words>
  <Application>Microsoft Office PowerPoint</Application>
  <PresentationFormat>Widescreen</PresentationFormat>
  <Paragraphs>84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Add and Subtract</vt:lpstr>
      <vt:lpstr>YR2 LO: To add a 2-digit and 1-digit numbers (crossing 10) </vt:lpstr>
      <vt:lpstr>YR3 LO: To subtract a 2-digit number from a 3-digit number (Crossing 100). </vt:lpstr>
      <vt:lpstr>PowerPoint Presentation</vt:lpstr>
      <vt:lpstr>Recap:</vt:lpstr>
      <vt:lpstr>How might I show my answer using column method?</vt:lpstr>
      <vt:lpstr>How might I show my answer using column method?</vt:lpstr>
      <vt:lpstr>How might I show my answer using column method?</vt:lpstr>
      <vt:lpstr>Year 2 Activity: </vt:lpstr>
      <vt:lpstr>Year 3 Activity: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and Subtract</dc:title>
  <dc:creator>A Chhibber</dc:creator>
  <cp:lastModifiedBy>A Chhibber</cp:lastModifiedBy>
  <cp:revision>274</cp:revision>
  <dcterms:created xsi:type="dcterms:W3CDTF">2021-10-02T21:33:39Z</dcterms:created>
  <dcterms:modified xsi:type="dcterms:W3CDTF">2021-10-18T15:59:28Z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