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8"/>
  </p:notesMasterIdLst>
  <p:sldIdLst>
    <p:sldId id="256" r:id="rId5"/>
    <p:sldId id="257" r:id="rId6"/>
    <p:sldId id="258" r:id="rId7"/>
    <p:sldId id="448" r:id="rId8"/>
    <p:sldId id="444" r:id="rId9"/>
    <p:sldId id="445" r:id="rId10"/>
    <p:sldId id="446" r:id="rId11"/>
    <p:sldId id="447" r:id="rId12"/>
    <p:sldId id="416" r:id="rId13"/>
    <p:sldId id="417" r:id="rId14"/>
    <p:sldId id="420" r:id="rId15"/>
    <p:sldId id="421" r:id="rId16"/>
    <p:sldId id="426" r:id="rId17"/>
    <p:sldId id="430" r:id="rId18"/>
    <p:sldId id="431" r:id="rId19"/>
    <p:sldId id="441" r:id="rId20"/>
    <p:sldId id="414" r:id="rId21"/>
    <p:sldId id="415" r:id="rId22"/>
    <p:sldId id="449" r:id="rId23"/>
    <p:sldId id="418" r:id="rId24"/>
    <p:sldId id="419" r:id="rId25"/>
    <p:sldId id="450" r:id="rId26"/>
    <p:sldId id="442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623" autoAdjust="0"/>
    <p:restoredTop sz="70729" autoAdjust="0"/>
  </p:normalViewPr>
  <p:slideViewPr>
    <p:cSldViewPr snapToGrid="0">
      <p:cViewPr varScale="1">
        <p:scale>
          <a:sx n="51" d="100"/>
          <a:sy n="51" d="100"/>
        </p:scale>
        <p:origin x="118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AA9CC8-FE4B-4899-B630-4058F18F26F0}" type="datetimeFigureOut">
              <a:rPr lang="en-US" smtClean="0"/>
              <a:t>11/2/2021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9BBECE-5220-431A-8B66-0ED339C4CD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3369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9BBECE-5220-431A-8B66-0ED339C4CDA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1749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9BBECE-5220-431A-8B66-0ED339C4CDA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0172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9BBECE-5220-431A-8B66-0ED339C4CDA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2058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9BBECE-5220-431A-8B66-0ED339C4CDA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3426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9BBECE-5220-431A-8B66-0ED339C4CDA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1261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9BBECE-5220-431A-8B66-0ED339C4CDA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2118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3BFFFB-4D17-4353-BBFC-C656370479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928FC5-04F4-48B6-8A19-27601767D1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7F0210-D7DA-4269-BCCB-60E616CD8C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8E1C6-3F75-4EE5-A1CB-725972710071}" type="datetimeFigureOut">
              <a:rPr lang="en-US" smtClean="0"/>
              <a:t>11/2/2021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B73598-4BA6-4C2F-9D5A-F0D6D5A65D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C6F39E-8EC7-4C95-B8C3-BB58CF4872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AEE66-650A-4C67-9CF8-E243BF922D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6719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3C87F2-ACD1-423D-9A19-9D89EEBF9F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D43DEB8-2B1B-4777-B8B5-7A36C2DA89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8FE544-2BA7-4C2D-8219-AF7EF2FFAC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8E1C6-3F75-4EE5-A1CB-725972710071}" type="datetimeFigureOut">
              <a:rPr lang="en-US" smtClean="0"/>
              <a:t>11/2/2021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7A2962-EED9-48BD-AF90-F481584D8F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B89AA3-61D0-4062-A672-F87ED7FA7D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AEE66-650A-4C67-9CF8-E243BF922D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0505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1890F11-FC9B-4ABC-9D4C-5A7B5F50FB4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D104ED9-66FD-4BB0-9BF1-E81A2E6E81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42BB32-0983-4B0D-97F9-85D0F8CF8C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8E1C6-3F75-4EE5-A1CB-725972710071}" type="datetimeFigureOut">
              <a:rPr lang="en-US" smtClean="0"/>
              <a:t>11/2/2021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BE8C2A-908C-476A-9AE1-088C6709E8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13C12A-BC0D-4B8E-B5A9-281B5DF075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AEE66-650A-4C67-9CF8-E243BF922D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4644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5FABA6-7858-43D0-B10B-EBCBF085DB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4E3F5C-4598-41F0-93E6-BB8F7C10A5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AF105D-6BF9-4ABA-A963-CFB5A251BA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8E1C6-3F75-4EE5-A1CB-725972710071}" type="datetimeFigureOut">
              <a:rPr lang="en-US" smtClean="0"/>
              <a:t>11/2/2021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405DEF-D44B-4295-8373-2E01F8710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060746-0D29-4EFA-828F-54B732CF43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AEE66-650A-4C67-9CF8-E243BF922D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8552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981BB9-0175-4060-ABB8-A1A900CD0F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704AA0-DECA-4701-A4E0-29FB4F2F03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539DB0-8D0B-4DE7-98E9-8A67005909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8E1C6-3F75-4EE5-A1CB-725972710071}" type="datetimeFigureOut">
              <a:rPr lang="en-US" smtClean="0"/>
              <a:t>11/2/2021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BBFE30-5406-42EF-B46C-E36945950B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D1EF19-1FEE-4121-B3B7-164BB82FD1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AEE66-650A-4C67-9CF8-E243BF922D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1472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3F6287-BF11-4192-A8C2-F1D5E36E0B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F183B0-CC9F-4972-93A5-0A6E3B21DE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9B2EDD-FC4F-46A8-A960-198183CDD4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6F1C03-836D-4084-A91D-6A438D5DFC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8E1C6-3F75-4EE5-A1CB-725972710071}" type="datetimeFigureOut">
              <a:rPr lang="en-US" smtClean="0"/>
              <a:t>11/2/2021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799960-6582-47A1-9F60-A6CF9E4B7E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84046B-9BD9-4A22-AD5F-C9DCF86E63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AEE66-650A-4C67-9CF8-E243BF922D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8276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F71A10-04ED-4E49-9697-5C8DEB1AFC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87D13B-5D25-45C9-8BA6-ABB2AF7451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019931-3BA4-4B2D-944B-587C642650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D929D03-CFDE-4A3B-A216-316A90F30B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EA6A163-73E2-4EFC-ABEB-C6492779BDD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FE4F1B7-07A6-4FEA-BFC7-DB2BD5ADC4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8E1C6-3F75-4EE5-A1CB-725972710071}" type="datetimeFigureOut">
              <a:rPr lang="en-US" smtClean="0"/>
              <a:t>11/2/2021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1804DBD-1EEA-4988-A232-0ACBE93C30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8A3D3D8-6D43-465E-A18D-9CEC8DC56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AEE66-650A-4C67-9CF8-E243BF922D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5988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02979A-9025-4B93-AD89-1A04B7D72A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E29AA43-B7D8-47DB-B983-BFAA099E31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8E1C6-3F75-4EE5-A1CB-725972710071}" type="datetimeFigureOut">
              <a:rPr lang="en-US" smtClean="0"/>
              <a:t>11/2/2021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9A011B5-3C05-4F1C-B1D2-49BE390002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827D7F-6AFD-4AE6-A267-C36665451A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AEE66-650A-4C67-9CF8-E243BF922D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2977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1BD8486-A881-4005-8CAE-3635167634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8E1C6-3F75-4EE5-A1CB-725972710071}" type="datetimeFigureOut">
              <a:rPr lang="en-US" smtClean="0"/>
              <a:t>11/2/2021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AA90A47-78C3-4F18-8348-9C97B150A3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D5FC0C-3A27-487C-AA62-44334BB30F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AEE66-650A-4C67-9CF8-E243BF922D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000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CEB597-EBF4-4A0A-8ED3-FFFE3054AE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3D6465-3D62-4A0E-9176-0D3CFF26EA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B427955-46E7-46C4-8B85-45B47D23F1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DE5EF2-AA6F-41D4-9C03-C430F708D8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8E1C6-3F75-4EE5-A1CB-725972710071}" type="datetimeFigureOut">
              <a:rPr lang="en-US" smtClean="0"/>
              <a:t>11/2/2021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BD598B-0EC9-4626-9F38-D9DE33CE9F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87FA23-44D8-492E-9BFA-32C535EE5F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AEE66-650A-4C67-9CF8-E243BF922D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1662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02FFA7-317F-40D5-BCBB-8CADF5F1E4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E70CE84-E471-4B25-AFDC-E7C0B91DCF4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DC275C3-5262-4F49-A5F0-EB73CA9816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5D064F-B02B-48DA-9D93-D97BB70C7A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8E1C6-3F75-4EE5-A1CB-725972710071}" type="datetimeFigureOut">
              <a:rPr lang="en-US" smtClean="0"/>
              <a:t>11/2/2021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A89D07-9E73-4083-B187-F5DA3FBB80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1EE5CB-8319-4846-92CC-F294ECB52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AEE66-650A-4C67-9CF8-E243BF922D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4223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7729A2-F15D-4CF0-97FC-EC2D6ACF9B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7D5193-BD0C-4DF8-A564-78559CF85F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C85A6D-6896-4472-BEC2-04264A81E7B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F8E1C6-3F75-4EE5-A1CB-725972710071}" type="datetimeFigureOut">
              <a:rPr lang="en-US" smtClean="0"/>
              <a:t>11/2/2021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3267CD-3252-4E1C-A588-FB068EE755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759A69-9A9B-47B2-98FE-36F6617C57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CAEE66-650A-4C67-9CF8-E243BF922D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993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1FCEEF-379E-417E-ABFA-081B37089F8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latin typeface="Comic Sans MS" panose="030F0702030302020204" pitchFamily="66" charset="0"/>
              </a:rPr>
              <a:t>Add and Subtract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3497F41-5DA9-460F-9642-BDE9E873576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n-US" sz="3600" dirty="0">
              <a:latin typeface="Comic Sans MS" panose="030F0702030302020204" pitchFamily="66" charset="0"/>
            </a:endParaRPr>
          </a:p>
        </p:txBody>
      </p:sp>
      <p:pic>
        <p:nvPicPr>
          <p:cNvPr id="1028" name="Picture 4" descr="See the source image">
            <a:extLst>
              <a:ext uri="{FF2B5EF4-FFF2-40B4-BE49-F238E27FC236}">
                <a16:creationId xmlns:a16="http://schemas.microsoft.com/office/drawing/2014/main" id="{9705D287-030D-46EA-9B83-2D8DA15F72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86250"/>
            <a:ext cx="4429125" cy="257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12090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1799305" y="272388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3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True or false?</a:t>
            </a:r>
          </a:p>
          <a:p>
            <a:pPr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False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2C0A3A3B-827F-425B-85DC-8CDADA4DE47B}"/>
              </a:ext>
            </a:extLst>
          </p:cNvPr>
          <p:cNvGrpSpPr/>
          <p:nvPr/>
        </p:nvGrpSpPr>
        <p:grpSpPr>
          <a:xfrm>
            <a:off x="1583531" y="6454318"/>
            <a:ext cx="1238534" cy="403683"/>
            <a:chOff x="68077" y="6454317"/>
            <a:chExt cx="1238534" cy="403683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3592B2BC-92F8-4B03-96A1-DD86E6F8FA0C}"/>
                </a:ext>
              </a:extLst>
            </p:cNvPr>
            <p:cNvSpPr txBox="1"/>
            <p:nvPr/>
          </p:nvSpPr>
          <p:spPr>
            <a:xfrm>
              <a:off x="68077" y="6688723"/>
              <a:ext cx="1238534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r>
                <a:rPr lang="en-GB" sz="500" dirty="0">
                  <a:latin typeface="Arial" panose="020B0604020202020204" pitchFamily="34" charset="0"/>
                  <a:cs typeface="Arial" panose="020B0604020202020204" pitchFamily="34" charset="0"/>
                </a:rPr>
                <a:t>© </a:t>
              </a:r>
              <a:r>
                <a:rPr lang="en-GB" sz="500" b="1" dirty="0">
                  <a:latin typeface="Century Gothic" panose="020B0502020202020204" pitchFamily="34" charset="0"/>
                  <a:cs typeface="Arial" panose="020B0604020202020204" pitchFamily="34" charset="0"/>
                </a:rPr>
                <a:t>Classroom Secrets Limited 2018</a:t>
              </a:r>
            </a:p>
          </p:txBody>
        </p:sp>
        <p:pic>
          <p:nvPicPr>
            <p:cNvPr id="11" name="Picture 10" descr="A close up of a sign&#10;&#10;Description generated with high confidence">
              <a:extLst>
                <a:ext uri="{FF2B5EF4-FFF2-40B4-BE49-F238E27FC236}">
                  <a16:creationId xmlns:a16="http://schemas.microsoft.com/office/drawing/2014/main" id="{6BA69A83-E14E-4B46-A8B4-A1918325AA3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332" y="6454317"/>
              <a:ext cx="1174025" cy="278902"/>
            </a:xfrm>
            <a:prstGeom prst="rect">
              <a:avLst/>
            </a:prstGeom>
          </p:spPr>
        </p:pic>
      </p:grp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1A0C2351-200A-4E96-B5B2-D49B15B57D4A}"/>
              </a:ext>
            </a:extLst>
          </p:cNvPr>
          <p:cNvGraphicFramePr>
            <a:graphicFrameLocks noGrp="1"/>
          </p:cNvGraphicFramePr>
          <p:nvPr/>
        </p:nvGraphicFramePr>
        <p:xfrm>
          <a:off x="4800000" y="1288561"/>
          <a:ext cx="2592000" cy="4320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64000">
                  <a:extLst>
                    <a:ext uri="{9D8B030D-6E8A-4147-A177-3AD203B41FA5}">
                      <a16:colId xmlns:a16="http://schemas.microsoft.com/office/drawing/2014/main" val="639345145"/>
                    </a:ext>
                  </a:extLst>
                </a:gridCol>
                <a:gridCol w="864000">
                  <a:extLst>
                    <a:ext uri="{9D8B030D-6E8A-4147-A177-3AD203B41FA5}">
                      <a16:colId xmlns:a16="http://schemas.microsoft.com/office/drawing/2014/main" val="2618725514"/>
                    </a:ext>
                  </a:extLst>
                </a:gridCol>
                <a:gridCol w="864000">
                  <a:extLst>
                    <a:ext uri="{9D8B030D-6E8A-4147-A177-3AD203B41FA5}">
                      <a16:colId xmlns:a16="http://schemas.microsoft.com/office/drawing/2014/main" val="1932743296"/>
                    </a:ext>
                  </a:extLst>
                </a:gridCol>
              </a:tblGrid>
              <a:tr h="864000"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Century Gothic" panose="020B0502020202020204" pitchFamily="34" charset="0"/>
                        </a:rPr>
                        <a:t>T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Century Gothic" panose="020B0502020202020204" pitchFamily="34" charset="0"/>
                        </a:rPr>
                        <a:t>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0546436"/>
                  </a:ext>
                </a:extLst>
              </a:tr>
              <a:tr h="864000"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Century Gothic" panose="020B0502020202020204" pitchFamily="34" charset="0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7198655"/>
                  </a:ext>
                </a:extLst>
              </a:tr>
              <a:tr h="86400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Century Gothic" panose="020B0502020202020204" pitchFamily="34" charset="0"/>
                        </a:rPr>
                        <a:t>+ 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7227548"/>
                  </a:ext>
                </a:extLst>
              </a:tr>
              <a:tr h="864000"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0217272"/>
                  </a:ext>
                </a:extLst>
              </a:tr>
              <a:tr h="864000"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8457538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70C591DE-391F-4826-B59A-704E60ECAEE8}"/>
              </a:ext>
            </a:extLst>
          </p:cNvPr>
          <p:cNvSpPr txBox="1"/>
          <p:nvPr/>
        </p:nvSpPr>
        <p:spPr>
          <a:xfrm>
            <a:off x="5955220" y="4756778"/>
            <a:ext cx="2190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latin typeface="Century Gothic 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0753331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1799305" y="272388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4</a:t>
            </a:r>
          </a:p>
          <a:p>
            <a:pPr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Circle the incorrect sum that does not equal the answer shown below.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2C0A3A3B-827F-425B-85DC-8CDADA4DE47B}"/>
              </a:ext>
            </a:extLst>
          </p:cNvPr>
          <p:cNvGrpSpPr/>
          <p:nvPr/>
        </p:nvGrpSpPr>
        <p:grpSpPr>
          <a:xfrm>
            <a:off x="1583531" y="6454318"/>
            <a:ext cx="1238534" cy="403683"/>
            <a:chOff x="68077" y="6454317"/>
            <a:chExt cx="1238534" cy="403683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3592B2BC-92F8-4B03-96A1-DD86E6F8FA0C}"/>
                </a:ext>
              </a:extLst>
            </p:cNvPr>
            <p:cNvSpPr txBox="1"/>
            <p:nvPr/>
          </p:nvSpPr>
          <p:spPr>
            <a:xfrm>
              <a:off x="68077" y="6688723"/>
              <a:ext cx="1238534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r>
                <a:rPr lang="en-GB" sz="500" dirty="0">
                  <a:latin typeface="Arial" panose="020B0604020202020204" pitchFamily="34" charset="0"/>
                  <a:cs typeface="Arial" panose="020B0604020202020204" pitchFamily="34" charset="0"/>
                </a:rPr>
                <a:t>© </a:t>
              </a:r>
              <a:r>
                <a:rPr lang="en-GB" sz="500" b="1" dirty="0">
                  <a:latin typeface="Century Gothic" panose="020B0502020202020204" pitchFamily="34" charset="0"/>
                  <a:cs typeface="Arial" panose="020B0604020202020204" pitchFamily="34" charset="0"/>
                </a:rPr>
                <a:t>Classroom Secrets Limited 2018</a:t>
              </a:r>
            </a:p>
          </p:txBody>
        </p:sp>
        <p:pic>
          <p:nvPicPr>
            <p:cNvPr id="11" name="Picture 10" descr="A close up of a sign&#10;&#10;Description generated with high confidence">
              <a:extLst>
                <a:ext uri="{FF2B5EF4-FFF2-40B4-BE49-F238E27FC236}">
                  <a16:creationId xmlns:a16="http://schemas.microsoft.com/office/drawing/2014/main" id="{6BA69A83-E14E-4B46-A8B4-A1918325AA3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332" y="6454317"/>
              <a:ext cx="1174025" cy="278902"/>
            </a:xfrm>
            <a:prstGeom prst="rect">
              <a:avLst/>
            </a:prstGeom>
          </p:spPr>
        </p:pic>
      </p:grpSp>
      <p:graphicFrame>
        <p:nvGraphicFramePr>
          <p:cNvPr id="55" name="Table 54">
            <a:extLst>
              <a:ext uri="{FF2B5EF4-FFF2-40B4-BE49-F238E27FC236}">
                <a16:creationId xmlns:a16="http://schemas.microsoft.com/office/drawing/2014/main" id="{1D9289C3-5AC3-48B5-AFB6-7B6B80D1D1BB}"/>
              </a:ext>
            </a:extLst>
          </p:cNvPr>
          <p:cNvGraphicFramePr>
            <a:graphicFrameLocks noGrp="1"/>
          </p:cNvGraphicFramePr>
          <p:nvPr/>
        </p:nvGraphicFramePr>
        <p:xfrm>
          <a:off x="4516905" y="1756070"/>
          <a:ext cx="3158190" cy="16512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79095">
                  <a:extLst>
                    <a:ext uri="{9D8B030D-6E8A-4147-A177-3AD203B41FA5}">
                      <a16:colId xmlns:a16="http://schemas.microsoft.com/office/drawing/2014/main" val="3824332433"/>
                    </a:ext>
                  </a:extLst>
                </a:gridCol>
                <a:gridCol w="1579095">
                  <a:extLst>
                    <a:ext uri="{9D8B030D-6E8A-4147-A177-3AD203B41FA5}">
                      <a16:colId xmlns:a16="http://schemas.microsoft.com/office/drawing/2014/main" val="492843324"/>
                    </a:ext>
                  </a:extLst>
                </a:gridCol>
              </a:tblGrid>
              <a:tr h="502781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atin typeface="Century Gothic" panose="020B0502020202020204" pitchFamily="34" charset="0"/>
                        </a:rPr>
                        <a:t>T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atin typeface="Century Gothic" panose="020B0502020202020204" pitchFamily="34" charset="0"/>
                        </a:rPr>
                        <a:t>O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0080657"/>
                  </a:ext>
                </a:extLst>
              </a:tr>
              <a:tr h="1148479">
                <a:tc>
                  <a:txBody>
                    <a:bodyPr/>
                    <a:lstStyle/>
                    <a:p>
                      <a:pPr algn="ctr"/>
                      <a:endParaRPr lang="en-GB" sz="24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4525594"/>
                  </a:ext>
                </a:extLst>
              </a:tr>
            </a:tbl>
          </a:graphicData>
        </a:graphic>
      </p:graphicFrame>
      <p:sp>
        <p:nvSpPr>
          <p:cNvPr id="56" name="Oval 55">
            <a:extLst>
              <a:ext uri="{FF2B5EF4-FFF2-40B4-BE49-F238E27FC236}">
                <a16:creationId xmlns:a16="http://schemas.microsoft.com/office/drawing/2014/main" id="{6C938637-DEA3-4088-9D8B-597CF258941A}"/>
              </a:ext>
            </a:extLst>
          </p:cNvPr>
          <p:cNvSpPr/>
          <p:nvPr/>
        </p:nvSpPr>
        <p:spPr>
          <a:xfrm>
            <a:off x="4872432" y="2454290"/>
            <a:ext cx="169398" cy="169398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A0712C6B-F6F6-4B39-B5E2-2B96ED50BC55}"/>
              </a:ext>
            </a:extLst>
          </p:cNvPr>
          <p:cNvSpPr/>
          <p:nvPr/>
        </p:nvSpPr>
        <p:spPr>
          <a:xfrm>
            <a:off x="4872432" y="2746645"/>
            <a:ext cx="169398" cy="169398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0C2FA525-C189-4FE8-8A90-0E78E067CC08}"/>
              </a:ext>
            </a:extLst>
          </p:cNvPr>
          <p:cNvSpPr/>
          <p:nvPr/>
        </p:nvSpPr>
        <p:spPr>
          <a:xfrm>
            <a:off x="5220168" y="2454290"/>
            <a:ext cx="169398" cy="169398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BABF028D-B78E-4BFF-B0D0-0C9374823819}"/>
              </a:ext>
            </a:extLst>
          </p:cNvPr>
          <p:cNvSpPr/>
          <p:nvPr/>
        </p:nvSpPr>
        <p:spPr>
          <a:xfrm>
            <a:off x="5220168" y="2746645"/>
            <a:ext cx="169398" cy="169398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DABF6DF3-C85D-4A5D-92AF-51D95AEE327B}"/>
              </a:ext>
            </a:extLst>
          </p:cNvPr>
          <p:cNvSpPr/>
          <p:nvPr/>
        </p:nvSpPr>
        <p:spPr>
          <a:xfrm>
            <a:off x="5567904" y="3038999"/>
            <a:ext cx="169398" cy="169398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7ABF9D17-6B97-48A2-AF7B-D870C3E4300D}"/>
              </a:ext>
            </a:extLst>
          </p:cNvPr>
          <p:cNvSpPr/>
          <p:nvPr/>
        </p:nvSpPr>
        <p:spPr>
          <a:xfrm>
            <a:off x="4872432" y="3038999"/>
            <a:ext cx="169398" cy="169398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A4A77993-14F1-4670-ACDB-EFEB2D8B0FFC}"/>
              </a:ext>
            </a:extLst>
          </p:cNvPr>
          <p:cNvSpPr/>
          <p:nvPr/>
        </p:nvSpPr>
        <p:spPr>
          <a:xfrm>
            <a:off x="5220168" y="3038999"/>
            <a:ext cx="169398" cy="169398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grpSp>
        <p:nvGrpSpPr>
          <p:cNvPr id="63" name="Group 62">
            <a:extLst>
              <a:ext uri="{FF2B5EF4-FFF2-40B4-BE49-F238E27FC236}">
                <a16:creationId xmlns:a16="http://schemas.microsoft.com/office/drawing/2014/main" id="{BDCE1D52-6E1D-42DE-9DC9-7A3FEB249BB4}"/>
              </a:ext>
            </a:extLst>
          </p:cNvPr>
          <p:cNvGrpSpPr/>
          <p:nvPr/>
        </p:nvGrpSpPr>
        <p:grpSpPr>
          <a:xfrm>
            <a:off x="2777365" y="4234586"/>
            <a:ext cx="6637270" cy="461665"/>
            <a:chOff x="1167776" y="4494935"/>
            <a:chExt cx="6637270" cy="461665"/>
          </a:xfrm>
        </p:grpSpPr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3DA7F54F-043E-4CA4-BE00-94B84A2C8655}"/>
                </a:ext>
              </a:extLst>
            </p:cNvPr>
            <p:cNvSpPr txBox="1"/>
            <p:nvPr/>
          </p:nvSpPr>
          <p:spPr>
            <a:xfrm>
              <a:off x="1167776" y="4494935"/>
              <a:ext cx="170963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800">
                <a:defRPr/>
              </a:pPr>
              <a:r>
                <a:rPr lang="en-GB" sz="2400" b="1" dirty="0">
                  <a:latin typeface="Century Gothic" panose="020B0502020202020204" pitchFamily="34" charset="0"/>
                </a:rPr>
                <a:t>A. 28 + 45</a:t>
              </a: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49B21976-1F77-4A99-A30C-54317E4B5C3C}"/>
                </a:ext>
              </a:extLst>
            </p:cNvPr>
            <p:cNvSpPr txBox="1"/>
            <p:nvPr/>
          </p:nvSpPr>
          <p:spPr>
            <a:xfrm>
              <a:off x="3631592" y="4494935"/>
              <a:ext cx="170963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800">
                <a:defRPr/>
              </a:pPr>
              <a:r>
                <a:rPr lang="en-GB" sz="2400" b="1" dirty="0">
                  <a:latin typeface="Century Gothic" panose="020B0502020202020204" pitchFamily="34" charset="0"/>
                </a:rPr>
                <a:t>B. 37 + 36</a:t>
              </a: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AEA90155-D9E9-43F1-B7CB-1CB4D31AACAA}"/>
                </a:ext>
              </a:extLst>
            </p:cNvPr>
            <p:cNvSpPr txBox="1"/>
            <p:nvPr/>
          </p:nvSpPr>
          <p:spPr>
            <a:xfrm>
              <a:off x="6095408" y="4494935"/>
              <a:ext cx="170963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800">
                <a:defRPr/>
              </a:pPr>
              <a:r>
                <a:rPr lang="en-GB" sz="2400" b="1" dirty="0">
                  <a:latin typeface="Century Gothic" panose="020B0502020202020204" pitchFamily="34" charset="0"/>
                </a:rPr>
                <a:t>C. 29 + 42</a:t>
              </a:r>
            </a:p>
          </p:txBody>
        </p:sp>
      </p:grpSp>
      <p:sp>
        <p:nvSpPr>
          <p:cNvPr id="67" name="Oval 66">
            <a:extLst>
              <a:ext uri="{FF2B5EF4-FFF2-40B4-BE49-F238E27FC236}">
                <a16:creationId xmlns:a16="http://schemas.microsoft.com/office/drawing/2014/main" id="{85EFEA30-D8C3-473B-8CD2-C5A46D9DD370}"/>
              </a:ext>
            </a:extLst>
          </p:cNvPr>
          <p:cNvSpPr/>
          <p:nvPr/>
        </p:nvSpPr>
        <p:spPr>
          <a:xfrm>
            <a:off x="6468030" y="2454290"/>
            <a:ext cx="169398" cy="16939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673E5733-C6B2-41B0-A4DD-297574904CFB}"/>
              </a:ext>
            </a:extLst>
          </p:cNvPr>
          <p:cNvSpPr/>
          <p:nvPr/>
        </p:nvSpPr>
        <p:spPr>
          <a:xfrm>
            <a:off x="6815766" y="2746645"/>
            <a:ext cx="169398" cy="16939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5C44C28A-F7F6-422D-B13F-9874A1316DFD}"/>
              </a:ext>
            </a:extLst>
          </p:cNvPr>
          <p:cNvSpPr/>
          <p:nvPr/>
        </p:nvSpPr>
        <p:spPr>
          <a:xfrm>
            <a:off x="7163502" y="3038999"/>
            <a:ext cx="169398" cy="16939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9170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1799305" y="272388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4</a:t>
            </a:r>
          </a:p>
          <a:p>
            <a:pPr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Circle the incorrect sum that does not equal the answer shown below.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2C0A3A3B-827F-425B-85DC-8CDADA4DE47B}"/>
              </a:ext>
            </a:extLst>
          </p:cNvPr>
          <p:cNvGrpSpPr/>
          <p:nvPr/>
        </p:nvGrpSpPr>
        <p:grpSpPr>
          <a:xfrm>
            <a:off x="1583531" y="6454318"/>
            <a:ext cx="1238534" cy="403683"/>
            <a:chOff x="68077" y="6454317"/>
            <a:chExt cx="1238534" cy="403683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3592B2BC-92F8-4B03-96A1-DD86E6F8FA0C}"/>
                </a:ext>
              </a:extLst>
            </p:cNvPr>
            <p:cNvSpPr txBox="1"/>
            <p:nvPr/>
          </p:nvSpPr>
          <p:spPr>
            <a:xfrm>
              <a:off x="68077" y="6688723"/>
              <a:ext cx="1238534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r>
                <a:rPr lang="en-GB" sz="500" dirty="0">
                  <a:latin typeface="Arial" panose="020B0604020202020204" pitchFamily="34" charset="0"/>
                  <a:cs typeface="Arial" panose="020B0604020202020204" pitchFamily="34" charset="0"/>
                </a:rPr>
                <a:t>© </a:t>
              </a:r>
              <a:r>
                <a:rPr lang="en-GB" sz="500" b="1" dirty="0">
                  <a:latin typeface="Century Gothic" panose="020B0502020202020204" pitchFamily="34" charset="0"/>
                  <a:cs typeface="Arial" panose="020B0604020202020204" pitchFamily="34" charset="0"/>
                </a:rPr>
                <a:t>Classroom Secrets Limited 2018</a:t>
              </a:r>
            </a:p>
          </p:txBody>
        </p:sp>
        <p:pic>
          <p:nvPicPr>
            <p:cNvPr id="11" name="Picture 10" descr="A close up of a sign&#10;&#10;Description generated with high confidence">
              <a:extLst>
                <a:ext uri="{FF2B5EF4-FFF2-40B4-BE49-F238E27FC236}">
                  <a16:creationId xmlns:a16="http://schemas.microsoft.com/office/drawing/2014/main" id="{6BA69A83-E14E-4B46-A8B4-A1918325AA3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332" y="6454317"/>
              <a:ext cx="1174025" cy="278902"/>
            </a:xfrm>
            <a:prstGeom prst="rect">
              <a:avLst/>
            </a:prstGeom>
          </p:spPr>
        </p:pic>
      </p:grpSp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6A8FB485-3D37-4DAE-9EF6-937A4C7D3C9D}"/>
              </a:ext>
            </a:extLst>
          </p:cNvPr>
          <p:cNvGraphicFramePr>
            <a:graphicFrameLocks noGrp="1"/>
          </p:cNvGraphicFramePr>
          <p:nvPr/>
        </p:nvGraphicFramePr>
        <p:xfrm>
          <a:off x="4516905" y="1756070"/>
          <a:ext cx="3158190" cy="16512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79095">
                  <a:extLst>
                    <a:ext uri="{9D8B030D-6E8A-4147-A177-3AD203B41FA5}">
                      <a16:colId xmlns:a16="http://schemas.microsoft.com/office/drawing/2014/main" val="3824332433"/>
                    </a:ext>
                  </a:extLst>
                </a:gridCol>
                <a:gridCol w="1579095">
                  <a:extLst>
                    <a:ext uri="{9D8B030D-6E8A-4147-A177-3AD203B41FA5}">
                      <a16:colId xmlns:a16="http://schemas.microsoft.com/office/drawing/2014/main" val="492843324"/>
                    </a:ext>
                  </a:extLst>
                </a:gridCol>
              </a:tblGrid>
              <a:tr h="502781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atin typeface="Century Gothic" panose="020B0502020202020204" pitchFamily="34" charset="0"/>
                        </a:rPr>
                        <a:t>T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latin typeface="Century Gothic" panose="020B0502020202020204" pitchFamily="34" charset="0"/>
                        </a:rPr>
                        <a:t>O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0080657"/>
                  </a:ext>
                </a:extLst>
              </a:tr>
              <a:tr h="1148479">
                <a:tc>
                  <a:txBody>
                    <a:bodyPr/>
                    <a:lstStyle/>
                    <a:p>
                      <a:pPr algn="ctr"/>
                      <a:endParaRPr lang="en-GB" sz="24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4525594"/>
                  </a:ext>
                </a:extLst>
              </a:tr>
            </a:tbl>
          </a:graphicData>
        </a:graphic>
      </p:graphicFrame>
      <p:sp>
        <p:nvSpPr>
          <p:cNvPr id="25" name="Oval 24">
            <a:extLst>
              <a:ext uri="{FF2B5EF4-FFF2-40B4-BE49-F238E27FC236}">
                <a16:creationId xmlns:a16="http://schemas.microsoft.com/office/drawing/2014/main" id="{48258B17-CDF0-4A41-9F69-35A5E7C2F4A9}"/>
              </a:ext>
            </a:extLst>
          </p:cNvPr>
          <p:cNvSpPr/>
          <p:nvPr/>
        </p:nvSpPr>
        <p:spPr>
          <a:xfrm>
            <a:off x="4872432" y="2454290"/>
            <a:ext cx="169398" cy="169398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2CCFDD2B-27AD-425B-8AEE-DB41E2997742}"/>
              </a:ext>
            </a:extLst>
          </p:cNvPr>
          <p:cNvSpPr/>
          <p:nvPr/>
        </p:nvSpPr>
        <p:spPr>
          <a:xfrm>
            <a:off x="4872432" y="2746645"/>
            <a:ext cx="169398" cy="169398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74459F68-AF9A-4523-9873-D002575B1A22}"/>
              </a:ext>
            </a:extLst>
          </p:cNvPr>
          <p:cNvSpPr/>
          <p:nvPr/>
        </p:nvSpPr>
        <p:spPr>
          <a:xfrm>
            <a:off x="5220168" y="2454290"/>
            <a:ext cx="169398" cy="169398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30A3B20E-F918-4AE4-BFAC-F8BD7EE4A684}"/>
              </a:ext>
            </a:extLst>
          </p:cNvPr>
          <p:cNvSpPr/>
          <p:nvPr/>
        </p:nvSpPr>
        <p:spPr>
          <a:xfrm>
            <a:off x="5220168" y="2746645"/>
            <a:ext cx="169398" cy="169398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9EAFB1F7-DE60-416F-9EDF-6BD5465EF200}"/>
              </a:ext>
            </a:extLst>
          </p:cNvPr>
          <p:cNvSpPr/>
          <p:nvPr/>
        </p:nvSpPr>
        <p:spPr>
          <a:xfrm>
            <a:off x="5567904" y="3038999"/>
            <a:ext cx="169398" cy="169398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1DA2C233-7246-46A1-BBDB-933DFB5D7194}"/>
              </a:ext>
            </a:extLst>
          </p:cNvPr>
          <p:cNvSpPr/>
          <p:nvPr/>
        </p:nvSpPr>
        <p:spPr>
          <a:xfrm>
            <a:off x="4872432" y="3038999"/>
            <a:ext cx="169398" cy="169398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02E3D4BB-9B92-4A8D-82FF-3C4053F17AFA}"/>
              </a:ext>
            </a:extLst>
          </p:cNvPr>
          <p:cNvSpPr/>
          <p:nvPr/>
        </p:nvSpPr>
        <p:spPr>
          <a:xfrm>
            <a:off x="5220168" y="3038999"/>
            <a:ext cx="169398" cy="169398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08AA40E-2F0E-4351-8903-AA10B46F2020}"/>
              </a:ext>
            </a:extLst>
          </p:cNvPr>
          <p:cNvGrpSpPr/>
          <p:nvPr/>
        </p:nvGrpSpPr>
        <p:grpSpPr>
          <a:xfrm>
            <a:off x="2777365" y="4234586"/>
            <a:ext cx="6637270" cy="461665"/>
            <a:chOff x="1167776" y="4494935"/>
            <a:chExt cx="6637270" cy="461665"/>
          </a:xfrm>
        </p:grpSpPr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DA0FC2A0-23C0-4B7F-9447-07B267BCA6AD}"/>
                </a:ext>
              </a:extLst>
            </p:cNvPr>
            <p:cNvSpPr txBox="1"/>
            <p:nvPr/>
          </p:nvSpPr>
          <p:spPr>
            <a:xfrm>
              <a:off x="1167776" y="4494935"/>
              <a:ext cx="170963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800">
                <a:defRPr/>
              </a:pPr>
              <a:r>
                <a:rPr lang="en-GB" sz="2400" b="1" dirty="0">
                  <a:solidFill>
                    <a:schemeClr val="bg1">
                      <a:lumMod val="65000"/>
                    </a:schemeClr>
                  </a:solidFill>
                  <a:latin typeface="Century Gothic" panose="020B0502020202020204" pitchFamily="34" charset="0"/>
                </a:rPr>
                <a:t>A. 28 + 45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CF0497B5-900B-4CA9-9366-CE7E40F48373}"/>
                </a:ext>
              </a:extLst>
            </p:cNvPr>
            <p:cNvSpPr txBox="1"/>
            <p:nvPr/>
          </p:nvSpPr>
          <p:spPr>
            <a:xfrm>
              <a:off x="3631592" y="4494935"/>
              <a:ext cx="170963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800">
                <a:defRPr/>
              </a:pPr>
              <a:r>
                <a:rPr lang="en-GB" sz="2400" b="1" dirty="0">
                  <a:solidFill>
                    <a:schemeClr val="bg1">
                      <a:lumMod val="65000"/>
                    </a:schemeClr>
                  </a:solidFill>
                  <a:latin typeface="Century Gothic" panose="020B0502020202020204" pitchFamily="34" charset="0"/>
                </a:rPr>
                <a:t>B. 37 + 36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9042D147-BAA3-4746-915B-D88D10AEDFCE}"/>
                </a:ext>
              </a:extLst>
            </p:cNvPr>
            <p:cNvSpPr txBox="1"/>
            <p:nvPr/>
          </p:nvSpPr>
          <p:spPr>
            <a:xfrm>
              <a:off x="6095408" y="4494935"/>
              <a:ext cx="170963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800">
                <a:defRPr/>
              </a:pPr>
              <a:r>
                <a:rPr lang="en-GB" sz="2400" b="1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C. 29 + 42</a:t>
              </a:r>
            </a:p>
          </p:txBody>
        </p:sp>
      </p:grpSp>
      <p:sp>
        <p:nvSpPr>
          <p:cNvPr id="48" name="Oval 47">
            <a:extLst>
              <a:ext uri="{FF2B5EF4-FFF2-40B4-BE49-F238E27FC236}">
                <a16:creationId xmlns:a16="http://schemas.microsoft.com/office/drawing/2014/main" id="{3435C319-B98D-4447-87CE-B01201B09E7F}"/>
              </a:ext>
            </a:extLst>
          </p:cNvPr>
          <p:cNvSpPr/>
          <p:nvPr/>
        </p:nvSpPr>
        <p:spPr>
          <a:xfrm>
            <a:off x="6468030" y="2454290"/>
            <a:ext cx="169398" cy="16939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FD70821E-7A63-4F19-81C7-B956225AFB63}"/>
              </a:ext>
            </a:extLst>
          </p:cNvPr>
          <p:cNvSpPr/>
          <p:nvPr/>
        </p:nvSpPr>
        <p:spPr>
          <a:xfrm>
            <a:off x="6815766" y="2746645"/>
            <a:ext cx="169398" cy="16939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332D94E2-28E1-45D2-A87B-229FA64F43BE}"/>
              </a:ext>
            </a:extLst>
          </p:cNvPr>
          <p:cNvSpPr/>
          <p:nvPr/>
        </p:nvSpPr>
        <p:spPr>
          <a:xfrm>
            <a:off x="7163502" y="3038999"/>
            <a:ext cx="169398" cy="16939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294EA5A5-F4F0-4F67-B6F2-6D2BFA2D4A11}"/>
              </a:ext>
            </a:extLst>
          </p:cNvPr>
          <p:cNvSpPr/>
          <p:nvPr/>
        </p:nvSpPr>
        <p:spPr>
          <a:xfrm>
            <a:off x="7562698" y="4188701"/>
            <a:ext cx="1994237" cy="54960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03238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2C0A3A3B-827F-425B-85DC-8CDADA4DE47B}"/>
              </a:ext>
            </a:extLst>
          </p:cNvPr>
          <p:cNvGrpSpPr/>
          <p:nvPr/>
        </p:nvGrpSpPr>
        <p:grpSpPr>
          <a:xfrm>
            <a:off x="1583531" y="6454318"/>
            <a:ext cx="1238534" cy="403683"/>
            <a:chOff x="68077" y="6454317"/>
            <a:chExt cx="1238534" cy="403683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3592B2BC-92F8-4B03-96A1-DD86E6F8FA0C}"/>
                </a:ext>
              </a:extLst>
            </p:cNvPr>
            <p:cNvSpPr txBox="1"/>
            <p:nvPr/>
          </p:nvSpPr>
          <p:spPr>
            <a:xfrm>
              <a:off x="68077" y="6688723"/>
              <a:ext cx="1238534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r>
                <a:rPr lang="en-GB" sz="500" dirty="0">
                  <a:latin typeface="Arial" panose="020B0604020202020204" pitchFamily="34" charset="0"/>
                  <a:cs typeface="Arial" panose="020B0604020202020204" pitchFamily="34" charset="0"/>
                </a:rPr>
                <a:t>© </a:t>
              </a:r>
              <a:r>
                <a:rPr lang="en-GB" sz="500" b="1" dirty="0">
                  <a:latin typeface="Century Gothic" panose="020B0502020202020204" pitchFamily="34" charset="0"/>
                  <a:cs typeface="Arial" panose="020B0604020202020204" pitchFamily="34" charset="0"/>
                </a:rPr>
                <a:t>Classroom Secrets Limited 2018</a:t>
              </a:r>
            </a:p>
          </p:txBody>
        </p:sp>
        <p:pic>
          <p:nvPicPr>
            <p:cNvPr id="11" name="Picture 10" descr="A close up of a sign&#10;&#10;Description generated with high confidence">
              <a:extLst>
                <a:ext uri="{FF2B5EF4-FFF2-40B4-BE49-F238E27FC236}">
                  <a16:creationId xmlns:a16="http://schemas.microsoft.com/office/drawing/2014/main" id="{6BA69A83-E14E-4B46-A8B4-A1918325AA3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332" y="6454317"/>
              <a:ext cx="1174025" cy="278902"/>
            </a:xfrm>
            <a:prstGeom prst="rect">
              <a:avLst/>
            </a:prstGeom>
          </p:spPr>
        </p:pic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5243DC4E-D7F3-4917-91E8-A3991A7F95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9438" y="133726"/>
            <a:ext cx="8913124" cy="63221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9716664-D3F6-454D-81EA-244DA646F463}"/>
              </a:ext>
            </a:extLst>
          </p:cNvPr>
          <p:cNvSpPr/>
          <p:nvPr/>
        </p:nvSpPr>
        <p:spPr>
          <a:xfrm>
            <a:off x="1800838" y="280310"/>
            <a:ext cx="8598715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Reasoning 1</a:t>
            </a:r>
          </a:p>
          <a:p>
            <a:pPr algn="ctr"/>
            <a:endParaRPr lang="en-GB" sz="2000" b="1" u="sng" dirty="0">
              <a:latin typeface="Century Gothic" panose="020B0502020202020204" pitchFamily="34" charset="0"/>
            </a:endParaRPr>
          </a:p>
          <a:p>
            <a:r>
              <a:rPr lang="en-GB" sz="2000" b="1" dirty="0">
                <a:latin typeface="Century Gothic" panose="020B0502020202020204" pitchFamily="34" charset="0"/>
              </a:rPr>
              <a:t>Tanya says,</a:t>
            </a:r>
          </a:p>
          <a:p>
            <a:endParaRPr lang="en-GB" sz="2000" b="1" dirty="0">
              <a:latin typeface="Century Gothic" panose="020B0502020202020204" pitchFamily="34" charset="0"/>
            </a:endParaRPr>
          </a:p>
          <a:p>
            <a:endParaRPr lang="en-GB" sz="2000" b="1" dirty="0">
              <a:latin typeface="Century Gothic" panose="020B0502020202020204" pitchFamily="34" charset="0"/>
            </a:endParaRPr>
          </a:p>
          <a:p>
            <a:endParaRPr lang="en-GB" sz="2000" b="1" dirty="0">
              <a:latin typeface="Century Gothic" panose="020B0502020202020204" pitchFamily="34" charset="0"/>
            </a:endParaRPr>
          </a:p>
          <a:p>
            <a:endParaRPr lang="en-GB" sz="2000" b="1" dirty="0">
              <a:latin typeface="Century Gothic" panose="020B0502020202020204" pitchFamily="34" charset="0"/>
            </a:endParaRPr>
          </a:p>
          <a:p>
            <a:endParaRPr lang="en-GB" sz="2000" b="1" dirty="0">
              <a:latin typeface="Century Gothic" panose="020B0502020202020204" pitchFamily="34" charset="0"/>
            </a:endParaRPr>
          </a:p>
          <a:p>
            <a:endParaRPr lang="en-GB" sz="2000" b="1" dirty="0">
              <a:latin typeface="Century Gothic" panose="020B0502020202020204" pitchFamily="34" charset="0"/>
            </a:endParaRPr>
          </a:p>
          <a:p>
            <a:endParaRPr lang="en-GB" sz="2000" b="1" dirty="0">
              <a:latin typeface="Century Gothic" panose="020B0502020202020204" pitchFamily="34" charset="0"/>
            </a:endParaRPr>
          </a:p>
          <a:p>
            <a:endParaRPr lang="en-GB" sz="2000" b="1" dirty="0">
              <a:latin typeface="Century Gothic" panose="020B0502020202020204" pitchFamily="34" charset="0"/>
            </a:endParaRPr>
          </a:p>
          <a:p>
            <a:endParaRPr lang="en-GB" sz="2000" b="1" dirty="0">
              <a:latin typeface="Century Gothic" panose="020B0502020202020204" pitchFamily="34" charset="0"/>
            </a:endParaRPr>
          </a:p>
          <a:p>
            <a:endParaRPr lang="en-GB" sz="2000" b="1" dirty="0">
              <a:latin typeface="Century Gothic" panose="020B0502020202020204" pitchFamily="34" charset="0"/>
            </a:endParaRPr>
          </a:p>
          <a:p>
            <a:endParaRPr lang="en-GB" sz="2000" b="1" dirty="0">
              <a:latin typeface="Century Gothic" panose="020B0502020202020204" pitchFamily="34" charset="0"/>
            </a:endParaRPr>
          </a:p>
          <a:p>
            <a:endParaRPr lang="en-GB" sz="2000" b="1" dirty="0">
              <a:latin typeface="Century Gothic" panose="020B0502020202020204" pitchFamily="34" charset="0"/>
            </a:endParaRPr>
          </a:p>
          <a:p>
            <a:r>
              <a:rPr lang="en-GB" sz="2000" b="1" dirty="0">
                <a:latin typeface="Century Gothic" panose="020B0502020202020204" pitchFamily="34" charset="0"/>
              </a:rPr>
              <a:t>Is she correct? Prove it.</a:t>
            </a:r>
          </a:p>
        </p:txBody>
      </p:sp>
      <p:sp>
        <p:nvSpPr>
          <p:cNvPr id="14" name="Speech Bubble: Rectangle with Corners Rounded 13">
            <a:extLst>
              <a:ext uri="{FF2B5EF4-FFF2-40B4-BE49-F238E27FC236}">
                <a16:creationId xmlns:a16="http://schemas.microsoft.com/office/drawing/2014/main" id="{21B3E6C8-185B-4038-8B51-A7E076C1177F}"/>
              </a:ext>
            </a:extLst>
          </p:cNvPr>
          <p:cNvSpPr/>
          <p:nvPr/>
        </p:nvSpPr>
        <p:spPr>
          <a:xfrm>
            <a:off x="5990884" y="1016100"/>
            <a:ext cx="3066272" cy="3701374"/>
          </a:xfrm>
          <a:prstGeom prst="wedgeRoundRectCallout">
            <a:avLst>
              <a:gd name="adj1" fmla="val -76628"/>
              <a:gd name="adj2" fmla="val 15320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GB" sz="1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1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1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1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1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</a:p>
        </p:txBody>
      </p: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8BD0EF15-C583-4FBC-86D1-D7529959A2E5}"/>
              </a:ext>
            </a:extLst>
          </p:cNvPr>
          <p:cNvGraphicFramePr>
            <a:graphicFrameLocks noGrp="1"/>
          </p:cNvGraphicFramePr>
          <p:nvPr/>
        </p:nvGraphicFramePr>
        <p:xfrm>
          <a:off x="6492620" y="1128639"/>
          <a:ext cx="2062800" cy="344239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87600">
                  <a:extLst>
                    <a:ext uri="{9D8B030D-6E8A-4147-A177-3AD203B41FA5}">
                      <a16:colId xmlns:a16="http://schemas.microsoft.com/office/drawing/2014/main" val="639345145"/>
                    </a:ext>
                  </a:extLst>
                </a:gridCol>
                <a:gridCol w="687600">
                  <a:extLst>
                    <a:ext uri="{9D8B030D-6E8A-4147-A177-3AD203B41FA5}">
                      <a16:colId xmlns:a16="http://schemas.microsoft.com/office/drawing/2014/main" val="2618725514"/>
                    </a:ext>
                  </a:extLst>
                </a:gridCol>
                <a:gridCol w="687600">
                  <a:extLst>
                    <a:ext uri="{9D8B030D-6E8A-4147-A177-3AD203B41FA5}">
                      <a16:colId xmlns:a16="http://schemas.microsoft.com/office/drawing/2014/main" val="1932743296"/>
                    </a:ext>
                  </a:extLst>
                </a:gridCol>
              </a:tblGrid>
              <a:tr h="688478"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Century Gothic" panose="020B0502020202020204" pitchFamily="34" charset="0"/>
                        </a:rPr>
                        <a:t>T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Century Gothic" panose="020B0502020202020204" pitchFamily="34" charset="0"/>
                        </a:rPr>
                        <a:t>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0546436"/>
                  </a:ext>
                </a:extLst>
              </a:tr>
              <a:tr h="688478"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Century Gothic" panose="020B0502020202020204" pitchFamily="34" charset="0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7198655"/>
                  </a:ext>
                </a:extLst>
              </a:tr>
              <a:tr h="688478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Century Gothic" panose="020B0502020202020204" pitchFamily="34" charset="0"/>
                        </a:rPr>
                        <a:t>+ 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Century Gothic" panose="020B0502020202020204" pitchFamily="34" charset="0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7227548"/>
                  </a:ext>
                </a:extLst>
              </a:tr>
              <a:tr h="688478"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Century Gothic" panose="020B0502020202020204" pitchFamily="34" charset="0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0217272"/>
                  </a:ext>
                </a:extLst>
              </a:tr>
              <a:tr h="688478"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8457538"/>
                  </a:ext>
                </a:extLst>
              </a:tr>
            </a:tbl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1C6A6A12-7DB1-4E53-A8F6-BE7CEC1BC286}"/>
              </a:ext>
            </a:extLst>
          </p:cNvPr>
          <p:cNvSpPr txBox="1"/>
          <p:nvPr/>
        </p:nvSpPr>
        <p:spPr>
          <a:xfrm>
            <a:off x="7366852" y="3886106"/>
            <a:ext cx="2190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latin typeface="Century Gothic 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166068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2C0A3A3B-827F-425B-85DC-8CDADA4DE47B}"/>
              </a:ext>
            </a:extLst>
          </p:cNvPr>
          <p:cNvGrpSpPr/>
          <p:nvPr/>
        </p:nvGrpSpPr>
        <p:grpSpPr>
          <a:xfrm>
            <a:off x="1583531" y="6454318"/>
            <a:ext cx="1238534" cy="403683"/>
            <a:chOff x="68077" y="6454317"/>
            <a:chExt cx="1238534" cy="403683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3592B2BC-92F8-4B03-96A1-DD86E6F8FA0C}"/>
                </a:ext>
              </a:extLst>
            </p:cNvPr>
            <p:cNvSpPr txBox="1"/>
            <p:nvPr/>
          </p:nvSpPr>
          <p:spPr>
            <a:xfrm>
              <a:off x="68077" y="6688723"/>
              <a:ext cx="1238534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r>
                <a:rPr lang="en-GB" sz="500" dirty="0">
                  <a:latin typeface="Arial" panose="020B0604020202020204" pitchFamily="34" charset="0"/>
                  <a:cs typeface="Arial" panose="020B0604020202020204" pitchFamily="34" charset="0"/>
                </a:rPr>
                <a:t>© </a:t>
              </a:r>
              <a:r>
                <a:rPr lang="en-GB" sz="500" b="1" dirty="0">
                  <a:latin typeface="Century Gothic" panose="020B0502020202020204" pitchFamily="34" charset="0"/>
                  <a:cs typeface="Arial" panose="020B0604020202020204" pitchFamily="34" charset="0"/>
                </a:rPr>
                <a:t>Classroom Secrets Limited 2018</a:t>
              </a:r>
            </a:p>
          </p:txBody>
        </p:sp>
        <p:pic>
          <p:nvPicPr>
            <p:cNvPr id="11" name="Picture 10" descr="A close up of a sign&#10;&#10;Description generated with high confidence">
              <a:extLst>
                <a:ext uri="{FF2B5EF4-FFF2-40B4-BE49-F238E27FC236}">
                  <a16:creationId xmlns:a16="http://schemas.microsoft.com/office/drawing/2014/main" id="{6BA69A83-E14E-4B46-A8B4-A1918325AA3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332" y="6454317"/>
              <a:ext cx="1174025" cy="278902"/>
            </a:xfrm>
            <a:prstGeom prst="rect">
              <a:avLst/>
            </a:prstGeom>
          </p:spPr>
        </p:pic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5243DC4E-D7F3-4917-91E8-A3991A7F95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9438" y="133726"/>
            <a:ext cx="8913124" cy="63221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9716664-D3F6-454D-81EA-244DA646F463}"/>
              </a:ext>
            </a:extLst>
          </p:cNvPr>
          <p:cNvSpPr/>
          <p:nvPr/>
        </p:nvSpPr>
        <p:spPr>
          <a:xfrm>
            <a:off x="1800838" y="280309"/>
            <a:ext cx="8598715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Reasoning 1</a:t>
            </a:r>
          </a:p>
          <a:p>
            <a:pPr algn="ctr"/>
            <a:endParaRPr lang="en-GB" sz="2000" b="1" u="sng" dirty="0">
              <a:latin typeface="Century Gothic" panose="020B0502020202020204" pitchFamily="34" charset="0"/>
            </a:endParaRPr>
          </a:p>
          <a:p>
            <a:r>
              <a:rPr lang="en-GB" sz="2000" b="1" dirty="0">
                <a:latin typeface="Century Gothic" panose="020B0502020202020204" pitchFamily="34" charset="0"/>
              </a:rPr>
              <a:t>Tanya says,</a:t>
            </a:r>
          </a:p>
          <a:p>
            <a:endParaRPr lang="en-GB" sz="2000" b="1" dirty="0">
              <a:latin typeface="Century Gothic" panose="020B0502020202020204" pitchFamily="34" charset="0"/>
            </a:endParaRPr>
          </a:p>
          <a:p>
            <a:endParaRPr lang="en-GB" sz="2000" b="1" dirty="0">
              <a:latin typeface="Century Gothic" panose="020B0502020202020204" pitchFamily="34" charset="0"/>
            </a:endParaRPr>
          </a:p>
          <a:p>
            <a:endParaRPr lang="en-GB" sz="2000" b="1" dirty="0">
              <a:latin typeface="Century Gothic" panose="020B0502020202020204" pitchFamily="34" charset="0"/>
            </a:endParaRPr>
          </a:p>
          <a:p>
            <a:endParaRPr lang="en-GB" sz="2000" b="1" dirty="0">
              <a:latin typeface="Century Gothic" panose="020B0502020202020204" pitchFamily="34" charset="0"/>
            </a:endParaRPr>
          </a:p>
          <a:p>
            <a:endParaRPr lang="en-GB" sz="2000" b="1" dirty="0">
              <a:latin typeface="Century Gothic" panose="020B0502020202020204" pitchFamily="34" charset="0"/>
            </a:endParaRPr>
          </a:p>
          <a:p>
            <a:endParaRPr lang="en-GB" sz="2000" b="1" dirty="0">
              <a:latin typeface="Century Gothic" panose="020B0502020202020204" pitchFamily="34" charset="0"/>
            </a:endParaRPr>
          </a:p>
          <a:p>
            <a:endParaRPr lang="en-GB" sz="2000" b="1" dirty="0">
              <a:latin typeface="Century Gothic" panose="020B0502020202020204" pitchFamily="34" charset="0"/>
            </a:endParaRPr>
          </a:p>
          <a:p>
            <a:endParaRPr lang="en-GB" sz="2000" b="1" dirty="0">
              <a:latin typeface="Century Gothic" panose="020B0502020202020204" pitchFamily="34" charset="0"/>
            </a:endParaRPr>
          </a:p>
          <a:p>
            <a:endParaRPr lang="en-GB" sz="2000" b="1" dirty="0">
              <a:latin typeface="Century Gothic" panose="020B0502020202020204" pitchFamily="34" charset="0"/>
            </a:endParaRPr>
          </a:p>
          <a:p>
            <a:endParaRPr lang="en-GB" sz="2000" b="1" dirty="0">
              <a:latin typeface="Century Gothic" panose="020B0502020202020204" pitchFamily="34" charset="0"/>
            </a:endParaRPr>
          </a:p>
          <a:p>
            <a:endParaRPr lang="en-GB" sz="2000" b="1" dirty="0">
              <a:latin typeface="Century Gothic" panose="020B0502020202020204" pitchFamily="34" charset="0"/>
            </a:endParaRPr>
          </a:p>
          <a:p>
            <a:endParaRPr lang="en-GB" sz="2000" b="1" dirty="0">
              <a:latin typeface="Century Gothic" panose="020B0502020202020204" pitchFamily="34" charset="0"/>
            </a:endParaRPr>
          </a:p>
          <a:p>
            <a:r>
              <a:rPr lang="en-GB" sz="2000" b="1" dirty="0">
                <a:latin typeface="Century Gothic" panose="020B0502020202020204" pitchFamily="34" charset="0"/>
              </a:rPr>
              <a:t>Is she correct? Prove it.</a:t>
            </a:r>
          </a:p>
          <a:p>
            <a:r>
              <a:rPr lang="en-GB" sz="2000" b="1" dirty="0">
                <a:latin typeface="Century Gothic" panose="020B0502020202020204" pitchFamily="34" charset="0"/>
              </a:rPr>
              <a:t>Tanya is incorrect because…</a:t>
            </a:r>
          </a:p>
          <a:p>
            <a:endParaRPr lang="en-GB" sz="2000" b="1" dirty="0">
              <a:latin typeface="Century Gothic" panose="020B0502020202020204" pitchFamily="34" charset="0"/>
            </a:endParaRPr>
          </a:p>
        </p:txBody>
      </p:sp>
      <p:sp>
        <p:nvSpPr>
          <p:cNvPr id="14" name="Speech Bubble: Rectangle with Corners Rounded 13">
            <a:extLst>
              <a:ext uri="{FF2B5EF4-FFF2-40B4-BE49-F238E27FC236}">
                <a16:creationId xmlns:a16="http://schemas.microsoft.com/office/drawing/2014/main" id="{21B3E6C8-185B-4038-8B51-A7E076C1177F}"/>
              </a:ext>
            </a:extLst>
          </p:cNvPr>
          <p:cNvSpPr/>
          <p:nvPr/>
        </p:nvSpPr>
        <p:spPr>
          <a:xfrm>
            <a:off x="5990884" y="1016100"/>
            <a:ext cx="3066272" cy="3701374"/>
          </a:xfrm>
          <a:prstGeom prst="wedgeRoundRectCallout">
            <a:avLst>
              <a:gd name="adj1" fmla="val -76628"/>
              <a:gd name="adj2" fmla="val 15320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GB" sz="1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1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1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1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1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</a:p>
        </p:txBody>
      </p: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8BD0EF15-C583-4FBC-86D1-D7529959A2E5}"/>
              </a:ext>
            </a:extLst>
          </p:cNvPr>
          <p:cNvGraphicFramePr>
            <a:graphicFrameLocks noGrp="1"/>
          </p:cNvGraphicFramePr>
          <p:nvPr/>
        </p:nvGraphicFramePr>
        <p:xfrm>
          <a:off x="6492620" y="1128639"/>
          <a:ext cx="2062800" cy="344239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87600">
                  <a:extLst>
                    <a:ext uri="{9D8B030D-6E8A-4147-A177-3AD203B41FA5}">
                      <a16:colId xmlns:a16="http://schemas.microsoft.com/office/drawing/2014/main" val="639345145"/>
                    </a:ext>
                  </a:extLst>
                </a:gridCol>
                <a:gridCol w="687600">
                  <a:extLst>
                    <a:ext uri="{9D8B030D-6E8A-4147-A177-3AD203B41FA5}">
                      <a16:colId xmlns:a16="http://schemas.microsoft.com/office/drawing/2014/main" val="2618725514"/>
                    </a:ext>
                  </a:extLst>
                </a:gridCol>
                <a:gridCol w="687600">
                  <a:extLst>
                    <a:ext uri="{9D8B030D-6E8A-4147-A177-3AD203B41FA5}">
                      <a16:colId xmlns:a16="http://schemas.microsoft.com/office/drawing/2014/main" val="1932743296"/>
                    </a:ext>
                  </a:extLst>
                </a:gridCol>
              </a:tblGrid>
              <a:tr h="688478"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Century Gothic" panose="020B0502020202020204" pitchFamily="34" charset="0"/>
                        </a:rPr>
                        <a:t>T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Century Gothic" panose="020B0502020202020204" pitchFamily="34" charset="0"/>
                        </a:rPr>
                        <a:t>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0546436"/>
                  </a:ext>
                </a:extLst>
              </a:tr>
              <a:tr h="688478"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Century Gothic" panose="020B0502020202020204" pitchFamily="34" charset="0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7198655"/>
                  </a:ext>
                </a:extLst>
              </a:tr>
              <a:tr h="688478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Century Gothic" panose="020B0502020202020204" pitchFamily="34" charset="0"/>
                        </a:rPr>
                        <a:t>+ 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Century Gothic" panose="020B0502020202020204" pitchFamily="34" charset="0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7227548"/>
                  </a:ext>
                </a:extLst>
              </a:tr>
              <a:tr h="688478"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Century Gothic" panose="020B0502020202020204" pitchFamily="34" charset="0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0217272"/>
                  </a:ext>
                </a:extLst>
              </a:tr>
              <a:tr h="688478"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8457538"/>
                  </a:ext>
                </a:extLst>
              </a:tr>
            </a:tbl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1C6A6A12-7DB1-4E53-A8F6-BE7CEC1BC286}"/>
              </a:ext>
            </a:extLst>
          </p:cNvPr>
          <p:cNvSpPr txBox="1"/>
          <p:nvPr/>
        </p:nvSpPr>
        <p:spPr>
          <a:xfrm>
            <a:off x="7366852" y="3886106"/>
            <a:ext cx="2190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latin typeface="Century Gothic 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1166324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2C0A3A3B-827F-425B-85DC-8CDADA4DE47B}"/>
              </a:ext>
            </a:extLst>
          </p:cNvPr>
          <p:cNvGrpSpPr/>
          <p:nvPr/>
        </p:nvGrpSpPr>
        <p:grpSpPr>
          <a:xfrm>
            <a:off x="1583531" y="6454318"/>
            <a:ext cx="1238534" cy="403683"/>
            <a:chOff x="68077" y="6454317"/>
            <a:chExt cx="1238534" cy="403683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3592B2BC-92F8-4B03-96A1-DD86E6F8FA0C}"/>
                </a:ext>
              </a:extLst>
            </p:cNvPr>
            <p:cNvSpPr txBox="1"/>
            <p:nvPr/>
          </p:nvSpPr>
          <p:spPr>
            <a:xfrm>
              <a:off x="68077" y="6688723"/>
              <a:ext cx="1238534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r>
                <a:rPr lang="en-GB" sz="500" dirty="0">
                  <a:latin typeface="Arial" panose="020B0604020202020204" pitchFamily="34" charset="0"/>
                  <a:cs typeface="Arial" panose="020B0604020202020204" pitchFamily="34" charset="0"/>
                </a:rPr>
                <a:t>© </a:t>
              </a:r>
              <a:r>
                <a:rPr lang="en-GB" sz="500" b="1" dirty="0">
                  <a:latin typeface="Century Gothic" panose="020B0502020202020204" pitchFamily="34" charset="0"/>
                  <a:cs typeface="Arial" panose="020B0604020202020204" pitchFamily="34" charset="0"/>
                </a:rPr>
                <a:t>Classroom Secrets Limited 2018</a:t>
              </a:r>
            </a:p>
          </p:txBody>
        </p:sp>
        <p:pic>
          <p:nvPicPr>
            <p:cNvPr id="11" name="Picture 10" descr="A close up of a sign&#10;&#10;Description generated with high confidence">
              <a:extLst>
                <a:ext uri="{FF2B5EF4-FFF2-40B4-BE49-F238E27FC236}">
                  <a16:creationId xmlns:a16="http://schemas.microsoft.com/office/drawing/2014/main" id="{6BA69A83-E14E-4B46-A8B4-A1918325AA3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332" y="6454317"/>
              <a:ext cx="1174025" cy="278902"/>
            </a:xfrm>
            <a:prstGeom prst="rect">
              <a:avLst/>
            </a:prstGeom>
          </p:spPr>
        </p:pic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5243DC4E-D7F3-4917-91E8-A3991A7F95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9438" y="133726"/>
            <a:ext cx="8913124" cy="63221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9716664-D3F6-454D-81EA-244DA646F463}"/>
              </a:ext>
            </a:extLst>
          </p:cNvPr>
          <p:cNvSpPr/>
          <p:nvPr/>
        </p:nvSpPr>
        <p:spPr>
          <a:xfrm>
            <a:off x="1800838" y="280310"/>
            <a:ext cx="8598715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Reasoning 1</a:t>
            </a:r>
          </a:p>
          <a:p>
            <a:pPr algn="ctr"/>
            <a:endParaRPr lang="en-GB" sz="2000" b="1" u="sng" dirty="0">
              <a:latin typeface="Century Gothic" panose="020B0502020202020204" pitchFamily="34" charset="0"/>
            </a:endParaRPr>
          </a:p>
          <a:p>
            <a:r>
              <a:rPr lang="en-GB" sz="2000" b="1" dirty="0">
                <a:latin typeface="Century Gothic" panose="020B0502020202020204" pitchFamily="34" charset="0"/>
              </a:rPr>
              <a:t>Tanya says,</a:t>
            </a:r>
          </a:p>
          <a:p>
            <a:endParaRPr lang="en-GB" sz="2000" b="1" dirty="0">
              <a:latin typeface="Century Gothic" panose="020B0502020202020204" pitchFamily="34" charset="0"/>
            </a:endParaRPr>
          </a:p>
          <a:p>
            <a:endParaRPr lang="en-GB" sz="2000" b="1" dirty="0">
              <a:latin typeface="Century Gothic" panose="020B0502020202020204" pitchFamily="34" charset="0"/>
            </a:endParaRPr>
          </a:p>
          <a:p>
            <a:endParaRPr lang="en-GB" sz="2000" b="1" dirty="0">
              <a:latin typeface="Century Gothic" panose="020B0502020202020204" pitchFamily="34" charset="0"/>
            </a:endParaRPr>
          </a:p>
          <a:p>
            <a:endParaRPr lang="en-GB" sz="2000" b="1" dirty="0">
              <a:latin typeface="Century Gothic" panose="020B0502020202020204" pitchFamily="34" charset="0"/>
            </a:endParaRPr>
          </a:p>
          <a:p>
            <a:endParaRPr lang="en-GB" sz="2000" b="1" dirty="0">
              <a:latin typeface="Century Gothic" panose="020B0502020202020204" pitchFamily="34" charset="0"/>
            </a:endParaRPr>
          </a:p>
          <a:p>
            <a:endParaRPr lang="en-GB" sz="2000" b="1" dirty="0">
              <a:latin typeface="Century Gothic" panose="020B0502020202020204" pitchFamily="34" charset="0"/>
            </a:endParaRPr>
          </a:p>
          <a:p>
            <a:endParaRPr lang="en-GB" sz="2000" b="1" dirty="0">
              <a:latin typeface="Century Gothic" panose="020B0502020202020204" pitchFamily="34" charset="0"/>
            </a:endParaRPr>
          </a:p>
          <a:p>
            <a:endParaRPr lang="en-GB" sz="2000" b="1" dirty="0">
              <a:latin typeface="Century Gothic" panose="020B0502020202020204" pitchFamily="34" charset="0"/>
            </a:endParaRPr>
          </a:p>
          <a:p>
            <a:endParaRPr lang="en-GB" sz="2000" b="1" dirty="0">
              <a:latin typeface="Century Gothic" panose="020B0502020202020204" pitchFamily="34" charset="0"/>
            </a:endParaRPr>
          </a:p>
          <a:p>
            <a:endParaRPr lang="en-GB" sz="2000" b="1" dirty="0">
              <a:latin typeface="Century Gothic" panose="020B0502020202020204" pitchFamily="34" charset="0"/>
            </a:endParaRPr>
          </a:p>
          <a:p>
            <a:endParaRPr lang="en-GB" sz="2000" b="1" dirty="0">
              <a:latin typeface="Century Gothic" panose="020B0502020202020204" pitchFamily="34" charset="0"/>
            </a:endParaRPr>
          </a:p>
          <a:p>
            <a:endParaRPr lang="en-GB" sz="2000" b="1" dirty="0">
              <a:latin typeface="Century Gothic" panose="020B0502020202020204" pitchFamily="34" charset="0"/>
            </a:endParaRPr>
          </a:p>
          <a:p>
            <a:r>
              <a:rPr lang="en-GB" sz="2000" b="1" dirty="0">
                <a:latin typeface="Century Gothic" panose="020B0502020202020204" pitchFamily="34" charset="0"/>
              </a:rPr>
              <a:t>Is she correct? Prove it.</a:t>
            </a:r>
          </a:p>
          <a:p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Tanya is incorrect because although she has exchanged the ten ones for one ten, she has added the ones together incorrectly. The correct answer should be 83.</a:t>
            </a:r>
          </a:p>
          <a:p>
            <a:endParaRPr lang="en-GB" sz="2000" b="1" dirty="0">
              <a:latin typeface="Century Gothic" panose="020B0502020202020204" pitchFamily="34" charset="0"/>
            </a:endParaRPr>
          </a:p>
        </p:txBody>
      </p:sp>
      <p:sp>
        <p:nvSpPr>
          <p:cNvPr id="14" name="Speech Bubble: Rectangle with Corners Rounded 13">
            <a:extLst>
              <a:ext uri="{FF2B5EF4-FFF2-40B4-BE49-F238E27FC236}">
                <a16:creationId xmlns:a16="http://schemas.microsoft.com/office/drawing/2014/main" id="{21B3E6C8-185B-4038-8B51-A7E076C1177F}"/>
              </a:ext>
            </a:extLst>
          </p:cNvPr>
          <p:cNvSpPr/>
          <p:nvPr/>
        </p:nvSpPr>
        <p:spPr>
          <a:xfrm>
            <a:off x="5990884" y="1016100"/>
            <a:ext cx="3066272" cy="3701374"/>
          </a:xfrm>
          <a:prstGeom prst="wedgeRoundRectCallout">
            <a:avLst>
              <a:gd name="adj1" fmla="val -76628"/>
              <a:gd name="adj2" fmla="val 15320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GB" sz="1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1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1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1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1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</a:p>
        </p:txBody>
      </p: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8BD0EF15-C583-4FBC-86D1-D7529959A2E5}"/>
              </a:ext>
            </a:extLst>
          </p:cNvPr>
          <p:cNvGraphicFramePr>
            <a:graphicFrameLocks noGrp="1"/>
          </p:cNvGraphicFramePr>
          <p:nvPr/>
        </p:nvGraphicFramePr>
        <p:xfrm>
          <a:off x="6492620" y="1128639"/>
          <a:ext cx="2062800" cy="344239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87600">
                  <a:extLst>
                    <a:ext uri="{9D8B030D-6E8A-4147-A177-3AD203B41FA5}">
                      <a16:colId xmlns:a16="http://schemas.microsoft.com/office/drawing/2014/main" val="639345145"/>
                    </a:ext>
                  </a:extLst>
                </a:gridCol>
                <a:gridCol w="687600">
                  <a:extLst>
                    <a:ext uri="{9D8B030D-6E8A-4147-A177-3AD203B41FA5}">
                      <a16:colId xmlns:a16="http://schemas.microsoft.com/office/drawing/2014/main" val="2618725514"/>
                    </a:ext>
                  </a:extLst>
                </a:gridCol>
                <a:gridCol w="687600">
                  <a:extLst>
                    <a:ext uri="{9D8B030D-6E8A-4147-A177-3AD203B41FA5}">
                      <a16:colId xmlns:a16="http://schemas.microsoft.com/office/drawing/2014/main" val="1932743296"/>
                    </a:ext>
                  </a:extLst>
                </a:gridCol>
              </a:tblGrid>
              <a:tr h="688478"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Century Gothic" panose="020B0502020202020204" pitchFamily="34" charset="0"/>
                        </a:rPr>
                        <a:t>T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Century Gothic" panose="020B0502020202020204" pitchFamily="34" charset="0"/>
                        </a:rPr>
                        <a:t>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0546436"/>
                  </a:ext>
                </a:extLst>
              </a:tr>
              <a:tr h="688478"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Century Gothic" panose="020B0502020202020204" pitchFamily="34" charset="0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7198655"/>
                  </a:ext>
                </a:extLst>
              </a:tr>
              <a:tr h="688478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Century Gothic" panose="020B0502020202020204" pitchFamily="34" charset="0"/>
                        </a:rPr>
                        <a:t>+ 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Century Gothic" panose="020B0502020202020204" pitchFamily="34" charset="0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7227548"/>
                  </a:ext>
                </a:extLst>
              </a:tr>
              <a:tr h="688478"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Century Gothic" panose="020B0502020202020204" pitchFamily="34" charset="0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0217272"/>
                  </a:ext>
                </a:extLst>
              </a:tr>
              <a:tr h="688478"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8457538"/>
                  </a:ext>
                </a:extLst>
              </a:tr>
            </a:tbl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1C6A6A12-7DB1-4E53-A8F6-BE7CEC1BC286}"/>
              </a:ext>
            </a:extLst>
          </p:cNvPr>
          <p:cNvSpPr txBox="1"/>
          <p:nvPr/>
        </p:nvSpPr>
        <p:spPr>
          <a:xfrm>
            <a:off x="7366852" y="3886106"/>
            <a:ext cx="2190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latin typeface="Century Gothic 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7046967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FB5D6B-DB9B-4EE6-99B5-3A2B1B803C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>
                <a:latin typeface="Comic Sans MS" panose="030F0702030302020204" pitchFamily="66" charset="0"/>
              </a:rPr>
              <a:t>Year 2 Activity: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CF55C5-64F2-42EB-B372-037E78224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6200" y="1574800"/>
            <a:ext cx="6197600" cy="4918075"/>
          </a:xfrm>
        </p:spPr>
        <p:txBody>
          <a:bodyPr>
            <a:normAutofit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24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Please complete either the mild medium or spicy sheet. Remember you may need to carry a 10 when you are adding.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en-US" sz="2400" dirty="0"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24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Don’t forget to use dienes if you need to check your answers.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2036AEC-9A44-42A1-973E-474F438DE34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8905" t="24640" r="33595" b="17207"/>
          <a:stretch/>
        </p:blipFill>
        <p:spPr>
          <a:xfrm>
            <a:off x="1676400" y="1574800"/>
            <a:ext cx="2133600" cy="3986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76026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1799305" y="272388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2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Complete the column addition below.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DB8F30BA-AFED-4E50-AAA9-919BA2CB8FD0}"/>
              </a:ext>
            </a:extLst>
          </p:cNvPr>
          <p:cNvGrpSpPr/>
          <p:nvPr/>
        </p:nvGrpSpPr>
        <p:grpSpPr>
          <a:xfrm>
            <a:off x="1583531" y="6454318"/>
            <a:ext cx="1238534" cy="403683"/>
            <a:chOff x="68077" y="6454317"/>
            <a:chExt cx="1238534" cy="403683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F72FAFF1-0CA8-43B0-B824-46618BA1244D}"/>
                </a:ext>
              </a:extLst>
            </p:cNvPr>
            <p:cNvSpPr txBox="1"/>
            <p:nvPr/>
          </p:nvSpPr>
          <p:spPr>
            <a:xfrm>
              <a:off x="68077" y="6688723"/>
              <a:ext cx="1238534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r>
                <a:rPr lang="en-GB" sz="500" dirty="0">
                  <a:latin typeface="Arial" panose="020B0604020202020204" pitchFamily="34" charset="0"/>
                  <a:cs typeface="Arial" panose="020B0604020202020204" pitchFamily="34" charset="0"/>
                </a:rPr>
                <a:t>© </a:t>
              </a:r>
              <a:r>
                <a:rPr lang="en-GB" sz="500" b="1" dirty="0">
                  <a:latin typeface="Century Gothic" panose="020B0502020202020204" pitchFamily="34" charset="0"/>
                  <a:cs typeface="Arial" panose="020B0604020202020204" pitchFamily="34" charset="0"/>
                </a:rPr>
                <a:t>Classroom Secrets Limited 2018</a:t>
              </a:r>
            </a:p>
          </p:txBody>
        </p:sp>
        <p:pic>
          <p:nvPicPr>
            <p:cNvPr id="10" name="Picture 9" descr="A close up of a sign&#10;&#10;Description generated with high confidence">
              <a:extLst>
                <a:ext uri="{FF2B5EF4-FFF2-40B4-BE49-F238E27FC236}">
                  <a16:creationId xmlns:a16="http://schemas.microsoft.com/office/drawing/2014/main" id="{F806EB43-4F14-4E5B-9437-3677F454469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332" y="6454317"/>
              <a:ext cx="1174025" cy="278902"/>
            </a:xfrm>
            <a:prstGeom prst="rect">
              <a:avLst/>
            </a:prstGeom>
          </p:spPr>
        </p:pic>
      </p:grpSp>
      <p:graphicFrame>
        <p:nvGraphicFramePr>
          <p:cNvPr id="29" name="Table 28">
            <a:extLst>
              <a:ext uri="{FF2B5EF4-FFF2-40B4-BE49-F238E27FC236}">
                <a16:creationId xmlns:a16="http://schemas.microsoft.com/office/drawing/2014/main" id="{34A217BF-9822-4779-91A6-C5093E58F7F3}"/>
              </a:ext>
            </a:extLst>
          </p:cNvPr>
          <p:cNvGraphicFramePr>
            <a:graphicFrameLocks noGrp="1"/>
          </p:cNvGraphicFramePr>
          <p:nvPr/>
        </p:nvGraphicFramePr>
        <p:xfrm>
          <a:off x="4455932" y="1307364"/>
          <a:ext cx="3403230" cy="432919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1244">
                  <a:extLst>
                    <a:ext uri="{9D8B030D-6E8A-4147-A177-3AD203B41FA5}">
                      <a16:colId xmlns:a16="http://schemas.microsoft.com/office/drawing/2014/main" val="583687738"/>
                    </a:ext>
                  </a:extLst>
                </a:gridCol>
                <a:gridCol w="990662">
                  <a:extLst>
                    <a:ext uri="{9D8B030D-6E8A-4147-A177-3AD203B41FA5}">
                      <a16:colId xmlns:a16="http://schemas.microsoft.com/office/drawing/2014/main" val="624708155"/>
                    </a:ext>
                  </a:extLst>
                </a:gridCol>
                <a:gridCol w="990662">
                  <a:extLst>
                    <a:ext uri="{9D8B030D-6E8A-4147-A177-3AD203B41FA5}">
                      <a16:colId xmlns:a16="http://schemas.microsoft.com/office/drawing/2014/main" val="3824332433"/>
                    </a:ext>
                  </a:extLst>
                </a:gridCol>
                <a:gridCol w="990662">
                  <a:extLst>
                    <a:ext uri="{9D8B030D-6E8A-4147-A177-3AD203B41FA5}">
                      <a16:colId xmlns:a16="http://schemas.microsoft.com/office/drawing/2014/main" val="492843324"/>
                    </a:ext>
                  </a:extLst>
                </a:gridCol>
              </a:tblGrid>
              <a:tr h="594202">
                <a:tc>
                  <a:txBody>
                    <a:bodyPr/>
                    <a:lstStyle/>
                    <a:p>
                      <a:pPr algn="ctr"/>
                      <a:endParaRPr lang="en-GB" sz="34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E6E7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6E7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6E7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6E7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400" b="1" dirty="0">
                          <a:latin typeface="Century Gothic" panose="020B0502020202020204" pitchFamily="34" charset="0"/>
                        </a:rPr>
                        <a:t>H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E6E7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6E7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6E7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6E7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400" b="1" dirty="0">
                          <a:latin typeface="Century Gothic" panose="020B0502020202020204" pitchFamily="34" charset="0"/>
                        </a:rPr>
                        <a:t>T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E6E7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6E7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6E7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6E7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400" b="1" dirty="0">
                          <a:latin typeface="Century Gothic" panose="020B0502020202020204" pitchFamily="34" charset="0"/>
                        </a:rPr>
                        <a:t>O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E6E7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6E7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6E7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6E7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0080657"/>
                  </a:ext>
                </a:extLst>
              </a:tr>
              <a:tr h="933747">
                <a:tc>
                  <a:txBody>
                    <a:bodyPr/>
                    <a:lstStyle/>
                    <a:p>
                      <a:pPr algn="ctr"/>
                      <a:endParaRPr lang="en-GB" sz="3400" b="1" dirty="0">
                        <a:latin typeface="Century Gothic" panose="020B0502020202020204" pitchFamily="34" charset="0"/>
                      </a:endParaRPr>
                    </a:p>
                  </a:txBody>
                  <a:tcPr marL="121706" marR="121706" marT="107806" marB="107806" anchor="ctr">
                    <a:lnL w="28575" cap="flat" cmpd="sng" algn="ctr">
                      <a:solidFill>
                        <a:srgbClr val="E6E7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6E7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6E7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6E7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400" b="1" dirty="0">
                        <a:latin typeface="Century Gothic" panose="020B0502020202020204" pitchFamily="34" charset="0"/>
                      </a:endParaRPr>
                    </a:p>
                  </a:txBody>
                  <a:tcPr marL="121706" marR="121706" marT="107806" marB="107806" anchor="ctr">
                    <a:lnL w="28575" cap="flat" cmpd="sng" algn="ctr">
                      <a:solidFill>
                        <a:srgbClr val="E6E7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6E7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6E7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6E7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400" b="1" dirty="0"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121706" marR="121706" marT="107806" marB="107806" anchor="ctr">
                    <a:lnL w="28575" cap="flat" cmpd="sng" algn="ctr">
                      <a:solidFill>
                        <a:srgbClr val="E6E7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6E7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6E7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6E7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400" b="1" dirty="0">
                          <a:latin typeface="Century Gothic" panose="020B0502020202020204" pitchFamily="34" charset="0"/>
                        </a:rPr>
                        <a:t>7</a:t>
                      </a:r>
                    </a:p>
                  </a:txBody>
                  <a:tcPr marL="121706" marR="121706" marT="107806" marB="107806" anchor="ctr">
                    <a:lnL w="28575" cap="flat" cmpd="sng" algn="ctr">
                      <a:solidFill>
                        <a:srgbClr val="E6E7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6E7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6E7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6E7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4525594"/>
                  </a:ext>
                </a:extLst>
              </a:tr>
              <a:tr h="933747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400" b="1" dirty="0">
                          <a:latin typeface="Century Gothic" panose="020B0502020202020204" pitchFamily="34" charset="0"/>
                        </a:rPr>
                        <a:t>+</a:t>
                      </a:r>
                    </a:p>
                  </a:txBody>
                  <a:tcPr marL="121706" marR="121706" marT="107806" marB="107806" anchor="ctr">
                    <a:lnL w="28575" cap="flat" cmpd="sng" algn="ctr">
                      <a:solidFill>
                        <a:srgbClr val="E6E7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6E7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6E7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400" dirty="0"/>
                    </a:p>
                  </a:txBody>
                  <a:tcPr marL="121706" marR="121706" marT="107806" marB="107806">
                    <a:lnL w="28575" cap="flat" cmpd="sng" algn="ctr">
                      <a:solidFill>
                        <a:srgbClr val="E6E7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6E7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6E7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400" b="1" dirty="0">
                          <a:latin typeface="Century Gothic" panose="020B0502020202020204" pitchFamily="34" charset="0"/>
                        </a:rPr>
                        <a:t>8</a:t>
                      </a:r>
                    </a:p>
                  </a:txBody>
                  <a:tcPr marL="121706" marR="121706" marT="107806" marB="107806" anchor="ctr">
                    <a:lnL w="28575" cap="flat" cmpd="sng" algn="ctr">
                      <a:solidFill>
                        <a:srgbClr val="E6E7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6E7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6E7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400" dirty="0"/>
                    </a:p>
                  </a:txBody>
                  <a:tcPr marL="121706" marR="121706" marT="107806" marB="107806">
                    <a:lnL w="28575" cap="flat" cmpd="sng" algn="ctr">
                      <a:solidFill>
                        <a:srgbClr val="E6E7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6E7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6E7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1584747"/>
                  </a:ext>
                </a:extLst>
              </a:tr>
              <a:tr h="933747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3400" b="1" dirty="0">
                        <a:latin typeface="Century Gothic" panose="020B0502020202020204" pitchFamily="34" charset="0"/>
                      </a:endParaRPr>
                    </a:p>
                  </a:txBody>
                  <a:tcPr marL="121706" marR="121706" marT="107806" marB="107806" anchor="ctr">
                    <a:lnL w="28575" cap="flat" cmpd="sng" algn="ctr">
                      <a:solidFill>
                        <a:srgbClr val="E6E7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6E7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400" dirty="0"/>
                    </a:p>
                  </a:txBody>
                  <a:tcPr marL="121706" marR="121706" marT="107806" marB="107806">
                    <a:lnL w="28575" cap="flat" cmpd="sng" algn="ctr">
                      <a:solidFill>
                        <a:srgbClr val="E6E7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6E7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400" b="1" dirty="0">
                        <a:latin typeface="Century Gothic" panose="020B0502020202020204" pitchFamily="34" charset="0"/>
                      </a:endParaRPr>
                    </a:p>
                  </a:txBody>
                  <a:tcPr marL="121706" marR="121706" marT="107806" marB="107806" anchor="ctr">
                    <a:lnL w="28575" cap="flat" cmpd="sng" algn="ctr">
                      <a:solidFill>
                        <a:srgbClr val="E6E7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6E7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400" dirty="0"/>
                    </a:p>
                  </a:txBody>
                  <a:tcPr marL="121706" marR="121706" marT="107806" marB="107806">
                    <a:lnL w="28575" cap="flat" cmpd="sng" algn="ctr">
                      <a:solidFill>
                        <a:srgbClr val="E6E7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6E7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7750749"/>
                  </a:ext>
                </a:extLst>
              </a:tr>
              <a:tr h="933747">
                <a:tc>
                  <a:txBody>
                    <a:bodyPr/>
                    <a:lstStyle/>
                    <a:p>
                      <a:endParaRPr lang="en-GB" sz="3400" dirty="0"/>
                    </a:p>
                  </a:txBody>
                  <a:tcPr marL="121706" marR="121706" marT="107806" marB="107806">
                    <a:lnL w="28575" cap="flat" cmpd="sng" algn="ctr">
                      <a:solidFill>
                        <a:srgbClr val="E6E7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6E7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400" dirty="0"/>
                    </a:p>
                  </a:txBody>
                  <a:tcPr marL="121706" marR="121706" marT="107806" marB="107806">
                    <a:lnL w="28575" cap="flat" cmpd="sng" algn="ctr">
                      <a:solidFill>
                        <a:srgbClr val="E6E7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6E7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400" dirty="0"/>
                    </a:p>
                  </a:txBody>
                  <a:tcPr marL="121706" marR="121706" marT="107806" marB="107806">
                    <a:lnL w="28575" cap="flat" cmpd="sng" algn="ctr">
                      <a:solidFill>
                        <a:srgbClr val="E6E7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6E7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400" dirty="0"/>
                    </a:p>
                  </a:txBody>
                  <a:tcPr marL="121706" marR="121706" marT="107806" marB="107806">
                    <a:lnL w="28575" cap="flat" cmpd="sng" algn="ctr">
                      <a:solidFill>
                        <a:srgbClr val="E6E7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6E7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9593552"/>
                  </a:ext>
                </a:extLst>
              </a:tr>
            </a:tbl>
          </a:graphicData>
        </a:graphic>
      </p:graphicFrame>
      <p:sp>
        <p:nvSpPr>
          <p:cNvPr id="37" name="Oval 36">
            <a:extLst>
              <a:ext uri="{FF2B5EF4-FFF2-40B4-BE49-F238E27FC236}">
                <a16:creationId xmlns:a16="http://schemas.microsoft.com/office/drawing/2014/main" id="{90AA3FFF-8189-4B90-B079-2C21A57FF7C3}"/>
              </a:ext>
            </a:extLst>
          </p:cNvPr>
          <p:cNvSpPr/>
          <p:nvPr/>
        </p:nvSpPr>
        <p:spPr>
          <a:xfrm>
            <a:off x="7222430" y="3127187"/>
            <a:ext cx="266701" cy="266701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GB" sz="800" dirty="0">
              <a:solidFill>
                <a:schemeClr val="tx1"/>
              </a:solidFill>
              <a:latin typeface="SassoonCRInfantMedium" panose="02000603020000020003" pitchFamily="2" charset="77"/>
            </a:endParaRP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D3B6730B-1191-43C1-BCF3-0EEA7FA2049D}"/>
              </a:ext>
            </a:extLst>
          </p:cNvPr>
          <p:cNvSpPr/>
          <p:nvPr/>
        </p:nvSpPr>
        <p:spPr>
          <a:xfrm>
            <a:off x="5246473" y="3127187"/>
            <a:ext cx="266701" cy="266701"/>
          </a:xfrm>
          <a:prstGeom prst="ellipse">
            <a:avLst/>
          </a:prstGeom>
          <a:solidFill>
            <a:srgbClr val="FFFFB7"/>
          </a:solidFill>
          <a:ln w="190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GB" sz="800" dirty="0">
              <a:solidFill>
                <a:schemeClr val="tx1"/>
              </a:solidFill>
              <a:latin typeface="SassoonCRInfantMedium" panose="02000603020000020003" pitchFamily="2" charset="77"/>
            </a:endParaRP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27EC59E5-F6FF-4F64-A6AB-821D752CB228}"/>
              </a:ext>
            </a:extLst>
          </p:cNvPr>
          <p:cNvSpPr/>
          <p:nvPr/>
        </p:nvSpPr>
        <p:spPr>
          <a:xfrm>
            <a:off x="4933484" y="3127187"/>
            <a:ext cx="266701" cy="266701"/>
          </a:xfrm>
          <a:prstGeom prst="ellipse">
            <a:avLst/>
          </a:prstGeom>
          <a:solidFill>
            <a:srgbClr val="FFFFB7"/>
          </a:solidFill>
          <a:ln w="190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GB" sz="800" dirty="0">
              <a:solidFill>
                <a:schemeClr val="tx1"/>
              </a:solidFill>
              <a:latin typeface="SassoonCRInfantMedium" panose="02000603020000020003" pitchFamily="2" charset="77"/>
            </a:endParaRP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D1F8A329-350C-4D14-9379-56D683FEC95C}"/>
              </a:ext>
            </a:extLst>
          </p:cNvPr>
          <p:cNvSpPr/>
          <p:nvPr/>
        </p:nvSpPr>
        <p:spPr>
          <a:xfrm>
            <a:off x="4933484" y="2170656"/>
            <a:ext cx="266701" cy="266701"/>
          </a:xfrm>
          <a:prstGeom prst="ellipse">
            <a:avLst/>
          </a:prstGeom>
          <a:solidFill>
            <a:srgbClr val="FFFFB7"/>
          </a:solidFill>
          <a:ln w="190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GB" sz="800" dirty="0">
              <a:solidFill>
                <a:schemeClr val="tx1"/>
              </a:solidFill>
              <a:latin typeface="SassoonCRInfantMedium" panose="02000603020000020003" pitchFamily="2" charset="77"/>
            </a:endParaRP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8942767D-1EA6-4902-8249-16CBEFD9A348}"/>
              </a:ext>
            </a:extLst>
          </p:cNvPr>
          <p:cNvSpPr/>
          <p:nvPr/>
        </p:nvSpPr>
        <p:spPr>
          <a:xfrm>
            <a:off x="5246473" y="2170656"/>
            <a:ext cx="266701" cy="266701"/>
          </a:xfrm>
          <a:prstGeom prst="ellipse">
            <a:avLst/>
          </a:prstGeom>
          <a:solidFill>
            <a:srgbClr val="FFFFB7"/>
          </a:solidFill>
          <a:ln w="190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GB" sz="800" dirty="0">
              <a:solidFill>
                <a:schemeClr val="tx1"/>
              </a:solidFill>
              <a:latin typeface="SassoonCRInfantMedium" panose="02000603020000020003" pitchFamily="2" charset="77"/>
            </a:endParaRP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0F54A671-2573-4A42-AF4E-D52D7E0C78A3}"/>
              </a:ext>
            </a:extLst>
          </p:cNvPr>
          <p:cNvSpPr/>
          <p:nvPr/>
        </p:nvSpPr>
        <p:spPr>
          <a:xfrm>
            <a:off x="5564841" y="2170656"/>
            <a:ext cx="266701" cy="266701"/>
          </a:xfrm>
          <a:prstGeom prst="ellipse">
            <a:avLst/>
          </a:prstGeom>
          <a:solidFill>
            <a:srgbClr val="FFFFB7"/>
          </a:solidFill>
          <a:ln w="190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GB" sz="800" dirty="0">
              <a:solidFill>
                <a:schemeClr val="tx1"/>
              </a:solidFill>
              <a:latin typeface="SassoonCRInfantMedium" panose="02000603020000020003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9752424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1799305" y="272388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2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Complete the column addition below.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347 + 281 = 628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DB8F30BA-AFED-4E50-AAA9-919BA2CB8FD0}"/>
              </a:ext>
            </a:extLst>
          </p:cNvPr>
          <p:cNvGrpSpPr/>
          <p:nvPr/>
        </p:nvGrpSpPr>
        <p:grpSpPr>
          <a:xfrm>
            <a:off x="1583531" y="6454318"/>
            <a:ext cx="1238534" cy="403683"/>
            <a:chOff x="68077" y="6454317"/>
            <a:chExt cx="1238534" cy="403683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F72FAFF1-0CA8-43B0-B824-46618BA1244D}"/>
                </a:ext>
              </a:extLst>
            </p:cNvPr>
            <p:cNvSpPr txBox="1"/>
            <p:nvPr/>
          </p:nvSpPr>
          <p:spPr>
            <a:xfrm>
              <a:off x="68077" y="6688723"/>
              <a:ext cx="1238534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r>
                <a:rPr lang="en-GB" sz="500" dirty="0">
                  <a:latin typeface="Arial" panose="020B0604020202020204" pitchFamily="34" charset="0"/>
                  <a:cs typeface="Arial" panose="020B0604020202020204" pitchFamily="34" charset="0"/>
                </a:rPr>
                <a:t>© </a:t>
              </a:r>
              <a:r>
                <a:rPr lang="en-GB" sz="500" b="1" dirty="0">
                  <a:latin typeface="Century Gothic" panose="020B0502020202020204" pitchFamily="34" charset="0"/>
                  <a:cs typeface="Arial" panose="020B0604020202020204" pitchFamily="34" charset="0"/>
                </a:rPr>
                <a:t>Classroom Secrets Limited 2018</a:t>
              </a:r>
            </a:p>
          </p:txBody>
        </p:sp>
        <p:pic>
          <p:nvPicPr>
            <p:cNvPr id="10" name="Picture 9" descr="A close up of a sign&#10;&#10;Description generated with high confidence">
              <a:extLst>
                <a:ext uri="{FF2B5EF4-FFF2-40B4-BE49-F238E27FC236}">
                  <a16:creationId xmlns:a16="http://schemas.microsoft.com/office/drawing/2014/main" id="{F806EB43-4F14-4E5B-9437-3677F454469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332" y="6454317"/>
              <a:ext cx="1174025" cy="278902"/>
            </a:xfrm>
            <a:prstGeom prst="rect">
              <a:avLst/>
            </a:prstGeom>
          </p:spPr>
        </p:pic>
      </p:grpSp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id="{64B24783-4584-4EF7-A829-A98B52CBBB1C}"/>
              </a:ext>
            </a:extLst>
          </p:cNvPr>
          <p:cNvGraphicFramePr>
            <a:graphicFrameLocks noGrp="1"/>
          </p:cNvGraphicFramePr>
          <p:nvPr/>
        </p:nvGraphicFramePr>
        <p:xfrm>
          <a:off x="4455932" y="1307364"/>
          <a:ext cx="3403230" cy="432919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1244">
                  <a:extLst>
                    <a:ext uri="{9D8B030D-6E8A-4147-A177-3AD203B41FA5}">
                      <a16:colId xmlns:a16="http://schemas.microsoft.com/office/drawing/2014/main" val="583687738"/>
                    </a:ext>
                  </a:extLst>
                </a:gridCol>
                <a:gridCol w="990662">
                  <a:extLst>
                    <a:ext uri="{9D8B030D-6E8A-4147-A177-3AD203B41FA5}">
                      <a16:colId xmlns:a16="http://schemas.microsoft.com/office/drawing/2014/main" val="624708155"/>
                    </a:ext>
                  </a:extLst>
                </a:gridCol>
                <a:gridCol w="990662">
                  <a:extLst>
                    <a:ext uri="{9D8B030D-6E8A-4147-A177-3AD203B41FA5}">
                      <a16:colId xmlns:a16="http://schemas.microsoft.com/office/drawing/2014/main" val="3824332433"/>
                    </a:ext>
                  </a:extLst>
                </a:gridCol>
                <a:gridCol w="990662">
                  <a:extLst>
                    <a:ext uri="{9D8B030D-6E8A-4147-A177-3AD203B41FA5}">
                      <a16:colId xmlns:a16="http://schemas.microsoft.com/office/drawing/2014/main" val="492843324"/>
                    </a:ext>
                  </a:extLst>
                </a:gridCol>
              </a:tblGrid>
              <a:tr h="594202">
                <a:tc>
                  <a:txBody>
                    <a:bodyPr/>
                    <a:lstStyle/>
                    <a:p>
                      <a:pPr algn="ctr"/>
                      <a:endParaRPr lang="en-GB" sz="34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E6E7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6E7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6E7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6E7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400" b="1" dirty="0">
                          <a:latin typeface="Century Gothic" panose="020B0502020202020204" pitchFamily="34" charset="0"/>
                        </a:rPr>
                        <a:t>H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E6E7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6E7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6E7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6E7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400" b="1" dirty="0">
                          <a:latin typeface="Century Gothic" panose="020B0502020202020204" pitchFamily="34" charset="0"/>
                        </a:rPr>
                        <a:t>T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E6E7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6E7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6E7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6E7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400" b="1" dirty="0">
                          <a:latin typeface="Century Gothic" panose="020B0502020202020204" pitchFamily="34" charset="0"/>
                        </a:rPr>
                        <a:t>O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E6E7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6E7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6E7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6E7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0080657"/>
                  </a:ext>
                </a:extLst>
              </a:tr>
              <a:tr h="933747">
                <a:tc>
                  <a:txBody>
                    <a:bodyPr/>
                    <a:lstStyle/>
                    <a:p>
                      <a:pPr algn="ctr"/>
                      <a:endParaRPr lang="en-GB" sz="3400" b="1" dirty="0">
                        <a:latin typeface="Century Gothic" panose="020B0502020202020204" pitchFamily="34" charset="0"/>
                      </a:endParaRPr>
                    </a:p>
                  </a:txBody>
                  <a:tcPr marL="121706" marR="121706" marT="107806" marB="107806" anchor="ctr">
                    <a:lnL w="28575" cap="flat" cmpd="sng" algn="ctr">
                      <a:solidFill>
                        <a:srgbClr val="E6E7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6E7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6E7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6E7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400" b="1" dirty="0">
                        <a:latin typeface="Century Gothic" panose="020B0502020202020204" pitchFamily="34" charset="0"/>
                      </a:endParaRPr>
                    </a:p>
                  </a:txBody>
                  <a:tcPr marL="121706" marR="121706" marT="107806" marB="107806" anchor="ctr">
                    <a:lnL w="28575" cap="flat" cmpd="sng" algn="ctr">
                      <a:solidFill>
                        <a:srgbClr val="E6E7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6E7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6E7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6E7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400" b="1" dirty="0"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121706" marR="121706" marT="107806" marB="107806" anchor="ctr">
                    <a:lnL w="28575" cap="flat" cmpd="sng" algn="ctr">
                      <a:solidFill>
                        <a:srgbClr val="E6E7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6E7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6E7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6E7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400" b="1" dirty="0">
                          <a:latin typeface="Century Gothic" panose="020B0502020202020204" pitchFamily="34" charset="0"/>
                        </a:rPr>
                        <a:t>7</a:t>
                      </a:r>
                    </a:p>
                  </a:txBody>
                  <a:tcPr marL="121706" marR="121706" marT="107806" marB="107806" anchor="ctr">
                    <a:lnL w="28575" cap="flat" cmpd="sng" algn="ctr">
                      <a:solidFill>
                        <a:srgbClr val="E6E7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6E7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6E7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6E7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4525594"/>
                  </a:ext>
                </a:extLst>
              </a:tr>
              <a:tr h="933747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400" b="1" dirty="0">
                          <a:latin typeface="Century Gothic" panose="020B0502020202020204" pitchFamily="34" charset="0"/>
                        </a:rPr>
                        <a:t>+</a:t>
                      </a:r>
                    </a:p>
                  </a:txBody>
                  <a:tcPr marL="121706" marR="121706" marT="107806" marB="107806" anchor="ctr">
                    <a:lnL w="28575" cap="flat" cmpd="sng" algn="ctr">
                      <a:solidFill>
                        <a:srgbClr val="E6E7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6E7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6E7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400" dirty="0"/>
                    </a:p>
                  </a:txBody>
                  <a:tcPr marL="121706" marR="121706" marT="107806" marB="107806">
                    <a:lnL w="28575" cap="flat" cmpd="sng" algn="ctr">
                      <a:solidFill>
                        <a:srgbClr val="E6E7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6E7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6E7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400" b="1" dirty="0">
                          <a:latin typeface="Century Gothic" panose="020B0502020202020204" pitchFamily="34" charset="0"/>
                        </a:rPr>
                        <a:t>8</a:t>
                      </a:r>
                    </a:p>
                  </a:txBody>
                  <a:tcPr marL="121706" marR="121706" marT="107806" marB="107806" anchor="ctr">
                    <a:lnL w="28575" cap="flat" cmpd="sng" algn="ctr">
                      <a:solidFill>
                        <a:srgbClr val="E6E7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6E7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6E7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400" dirty="0"/>
                    </a:p>
                  </a:txBody>
                  <a:tcPr marL="121706" marR="121706" marT="107806" marB="107806">
                    <a:lnL w="28575" cap="flat" cmpd="sng" algn="ctr">
                      <a:solidFill>
                        <a:srgbClr val="E6E7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6E7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6E7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1584747"/>
                  </a:ext>
                </a:extLst>
              </a:tr>
              <a:tr h="933747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3400" b="1" dirty="0">
                        <a:latin typeface="Century Gothic" panose="020B0502020202020204" pitchFamily="34" charset="0"/>
                      </a:endParaRPr>
                    </a:p>
                  </a:txBody>
                  <a:tcPr marL="121706" marR="121706" marT="107806" marB="107806" anchor="ctr">
                    <a:lnL w="28575" cap="flat" cmpd="sng" algn="ctr">
                      <a:solidFill>
                        <a:srgbClr val="E6E7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6E7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4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6</a:t>
                      </a:r>
                    </a:p>
                  </a:txBody>
                  <a:tcPr marL="121706" marR="121706" marT="107806" marB="107806" anchor="ctr">
                    <a:lnL w="28575" cap="flat" cmpd="sng" algn="ctr">
                      <a:solidFill>
                        <a:srgbClr val="E6E7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6E7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4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121706" marR="121706" marT="107806" marB="107806" anchor="ctr">
                    <a:lnL w="28575" cap="flat" cmpd="sng" algn="ctr">
                      <a:solidFill>
                        <a:srgbClr val="E6E7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6E7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4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8</a:t>
                      </a:r>
                    </a:p>
                  </a:txBody>
                  <a:tcPr marL="121706" marR="121706" marT="107806" marB="107806" anchor="ctr">
                    <a:lnL w="28575" cap="flat" cmpd="sng" algn="ctr">
                      <a:solidFill>
                        <a:srgbClr val="E6E7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6E7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7750749"/>
                  </a:ext>
                </a:extLst>
              </a:tr>
              <a:tr h="933747">
                <a:tc>
                  <a:txBody>
                    <a:bodyPr/>
                    <a:lstStyle/>
                    <a:p>
                      <a:endParaRPr lang="en-GB" sz="3400" dirty="0"/>
                    </a:p>
                  </a:txBody>
                  <a:tcPr marL="121706" marR="121706" marT="107806" marB="107806">
                    <a:lnL w="28575" cap="flat" cmpd="sng" algn="ctr">
                      <a:solidFill>
                        <a:srgbClr val="E6E7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6E7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400" dirty="0"/>
                    </a:p>
                  </a:txBody>
                  <a:tcPr marL="121706" marR="121706" marT="107806" marB="107806">
                    <a:lnL w="28575" cap="flat" cmpd="sng" algn="ctr">
                      <a:solidFill>
                        <a:srgbClr val="E6E7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6E7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400" dirty="0"/>
                    </a:p>
                  </a:txBody>
                  <a:tcPr marL="121706" marR="121706" marT="107806" marB="107806">
                    <a:lnL w="28575" cap="flat" cmpd="sng" algn="ctr">
                      <a:solidFill>
                        <a:srgbClr val="E6E7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6E7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400" dirty="0"/>
                    </a:p>
                  </a:txBody>
                  <a:tcPr marL="121706" marR="121706" marT="107806" marB="107806">
                    <a:lnL w="28575" cap="flat" cmpd="sng" algn="ctr">
                      <a:solidFill>
                        <a:srgbClr val="E6E7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6E7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9593552"/>
                  </a:ext>
                </a:extLst>
              </a:tr>
            </a:tbl>
          </a:graphicData>
        </a:graphic>
      </p:graphicFrame>
      <p:sp>
        <p:nvSpPr>
          <p:cNvPr id="24" name="Oval 23">
            <a:extLst>
              <a:ext uri="{FF2B5EF4-FFF2-40B4-BE49-F238E27FC236}">
                <a16:creationId xmlns:a16="http://schemas.microsoft.com/office/drawing/2014/main" id="{A3E660C5-5766-4099-93F4-B49EBC73804B}"/>
              </a:ext>
            </a:extLst>
          </p:cNvPr>
          <p:cNvSpPr/>
          <p:nvPr/>
        </p:nvSpPr>
        <p:spPr>
          <a:xfrm>
            <a:off x="7222430" y="3127187"/>
            <a:ext cx="266701" cy="266701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GB" sz="800" dirty="0">
              <a:solidFill>
                <a:schemeClr val="tx1"/>
              </a:solidFill>
              <a:latin typeface="SassoonCRInfantMedium" panose="02000603020000020003" pitchFamily="2" charset="77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D7D5BBF7-E14D-4B00-AABB-833E93C2A545}"/>
              </a:ext>
            </a:extLst>
          </p:cNvPr>
          <p:cNvSpPr/>
          <p:nvPr/>
        </p:nvSpPr>
        <p:spPr>
          <a:xfrm>
            <a:off x="5246473" y="3127187"/>
            <a:ext cx="266701" cy="266701"/>
          </a:xfrm>
          <a:prstGeom prst="ellipse">
            <a:avLst/>
          </a:prstGeom>
          <a:solidFill>
            <a:srgbClr val="FFFFB7"/>
          </a:solidFill>
          <a:ln w="190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GB" sz="800" dirty="0">
              <a:solidFill>
                <a:schemeClr val="tx1"/>
              </a:solidFill>
              <a:latin typeface="SassoonCRInfantMedium" panose="02000603020000020003" pitchFamily="2" charset="77"/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AAFC8770-C8C3-4630-9CC8-4C620C9A596F}"/>
              </a:ext>
            </a:extLst>
          </p:cNvPr>
          <p:cNvSpPr/>
          <p:nvPr/>
        </p:nvSpPr>
        <p:spPr>
          <a:xfrm>
            <a:off x="4933484" y="3127187"/>
            <a:ext cx="266701" cy="266701"/>
          </a:xfrm>
          <a:prstGeom prst="ellipse">
            <a:avLst/>
          </a:prstGeom>
          <a:solidFill>
            <a:srgbClr val="FFFFB7"/>
          </a:solidFill>
          <a:ln w="190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GB" sz="800" dirty="0">
              <a:solidFill>
                <a:schemeClr val="tx1"/>
              </a:solidFill>
              <a:latin typeface="SassoonCRInfantMedium" panose="02000603020000020003" pitchFamily="2" charset="77"/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9833337C-8663-4131-BA47-AE20CA9A9A6D}"/>
              </a:ext>
            </a:extLst>
          </p:cNvPr>
          <p:cNvSpPr/>
          <p:nvPr/>
        </p:nvSpPr>
        <p:spPr>
          <a:xfrm>
            <a:off x="4933484" y="2170656"/>
            <a:ext cx="266701" cy="266701"/>
          </a:xfrm>
          <a:prstGeom prst="ellipse">
            <a:avLst/>
          </a:prstGeom>
          <a:solidFill>
            <a:srgbClr val="FFFFB7"/>
          </a:solidFill>
          <a:ln w="190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GB" sz="800" dirty="0">
              <a:solidFill>
                <a:schemeClr val="tx1"/>
              </a:solidFill>
              <a:latin typeface="SassoonCRInfantMedium" panose="02000603020000020003" pitchFamily="2" charset="77"/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657BEFC3-91BE-4364-B6B1-3E2D760D984A}"/>
              </a:ext>
            </a:extLst>
          </p:cNvPr>
          <p:cNvSpPr/>
          <p:nvPr/>
        </p:nvSpPr>
        <p:spPr>
          <a:xfrm>
            <a:off x="5246473" y="2170656"/>
            <a:ext cx="266701" cy="266701"/>
          </a:xfrm>
          <a:prstGeom prst="ellipse">
            <a:avLst/>
          </a:prstGeom>
          <a:solidFill>
            <a:srgbClr val="FFFFB7"/>
          </a:solidFill>
          <a:ln w="190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GB" sz="800" dirty="0">
              <a:solidFill>
                <a:schemeClr val="tx1"/>
              </a:solidFill>
              <a:latin typeface="SassoonCRInfantMedium" panose="02000603020000020003" pitchFamily="2" charset="77"/>
            </a:endParaRP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7BF2259E-3AAE-4239-9E3E-7520A0D51A01}"/>
              </a:ext>
            </a:extLst>
          </p:cNvPr>
          <p:cNvSpPr/>
          <p:nvPr/>
        </p:nvSpPr>
        <p:spPr>
          <a:xfrm>
            <a:off x="5564841" y="2170656"/>
            <a:ext cx="266701" cy="266701"/>
          </a:xfrm>
          <a:prstGeom prst="ellipse">
            <a:avLst/>
          </a:prstGeom>
          <a:solidFill>
            <a:srgbClr val="FFFFB7"/>
          </a:solidFill>
          <a:ln w="190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GB" sz="800" dirty="0">
              <a:solidFill>
                <a:schemeClr val="tx1"/>
              </a:solidFill>
              <a:latin typeface="SassoonCRInfantMedium" panose="02000603020000020003" pitchFamily="2" charset="77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0027E02-D7BB-4BB7-8AFD-F964417C5A57}"/>
              </a:ext>
            </a:extLst>
          </p:cNvPr>
          <p:cNvSpPr txBox="1"/>
          <p:nvPr/>
        </p:nvSpPr>
        <p:spPr>
          <a:xfrm>
            <a:off x="5246472" y="4673600"/>
            <a:ext cx="3289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1616183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1799305" y="272388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3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Libby has 286 marbles. Grace has 155 marbles. 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How many marbles do they have altogether? 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DB8F30BA-AFED-4E50-AAA9-919BA2CB8FD0}"/>
              </a:ext>
            </a:extLst>
          </p:cNvPr>
          <p:cNvGrpSpPr/>
          <p:nvPr/>
        </p:nvGrpSpPr>
        <p:grpSpPr>
          <a:xfrm>
            <a:off x="1583531" y="6454318"/>
            <a:ext cx="1238534" cy="403683"/>
            <a:chOff x="68077" y="6454317"/>
            <a:chExt cx="1238534" cy="403683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F72FAFF1-0CA8-43B0-B824-46618BA1244D}"/>
                </a:ext>
              </a:extLst>
            </p:cNvPr>
            <p:cNvSpPr txBox="1"/>
            <p:nvPr/>
          </p:nvSpPr>
          <p:spPr>
            <a:xfrm>
              <a:off x="68077" y="6688723"/>
              <a:ext cx="1238534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r>
                <a:rPr lang="en-GB" sz="500" dirty="0">
                  <a:latin typeface="Arial" panose="020B0604020202020204" pitchFamily="34" charset="0"/>
                  <a:cs typeface="Arial" panose="020B0604020202020204" pitchFamily="34" charset="0"/>
                </a:rPr>
                <a:t>© </a:t>
              </a:r>
              <a:r>
                <a:rPr lang="en-GB" sz="500" b="1" dirty="0">
                  <a:latin typeface="Century Gothic" panose="020B0502020202020204" pitchFamily="34" charset="0"/>
                  <a:cs typeface="Arial" panose="020B0604020202020204" pitchFamily="34" charset="0"/>
                </a:rPr>
                <a:t>Classroom Secrets Limited 2018</a:t>
              </a:r>
            </a:p>
          </p:txBody>
        </p:sp>
        <p:pic>
          <p:nvPicPr>
            <p:cNvPr id="10" name="Picture 9" descr="A close up of a sign&#10;&#10;Description generated with high confidence">
              <a:extLst>
                <a:ext uri="{FF2B5EF4-FFF2-40B4-BE49-F238E27FC236}">
                  <a16:creationId xmlns:a16="http://schemas.microsoft.com/office/drawing/2014/main" id="{F806EB43-4F14-4E5B-9437-3677F454469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332" y="6454317"/>
              <a:ext cx="1174025" cy="278902"/>
            </a:xfrm>
            <a:prstGeom prst="rect">
              <a:avLst/>
            </a:prstGeom>
          </p:spPr>
        </p:pic>
      </p:grpSp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A16A0726-2796-4381-9265-128598E046B9}"/>
              </a:ext>
            </a:extLst>
          </p:cNvPr>
          <p:cNvGraphicFramePr>
            <a:graphicFrameLocks noGrp="1"/>
          </p:cNvGraphicFramePr>
          <p:nvPr/>
        </p:nvGraphicFramePr>
        <p:xfrm>
          <a:off x="4164915" y="1981163"/>
          <a:ext cx="4276800" cy="4032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69200">
                  <a:extLst>
                    <a:ext uri="{9D8B030D-6E8A-4147-A177-3AD203B41FA5}">
                      <a16:colId xmlns:a16="http://schemas.microsoft.com/office/drawing/2014/main" val="952569051"/>
                    </a:ext>
                  </a:extLst>
                </a:gridCol>
                <a:gridCol w="1069200">
                  <a:extLst>
                    <a:ext uri="{9D8B030D-6E8A-4147-A177-3AD203B41FA5}">
                      <a16:colId xmlns:a16="http://schemas.microsoft.com/office/drawing/2014/main" val="1701314237"/>
                    </a:ext>
                  </a:extLst>
                </a:gridCol>
                <a:gridCol w="1069200">
                  <a:extLst>
                    <a:ext uri="{9D8B030D-6E8A-4147-A177-3AD203B41FA5}">
                      <a16:colId xmlns:a16="http://schemas.microsoft.com/office/drawing/2014/main" val="431362818"/>
                    </a:ext>
                  </a:extLst>
                </a:gridCol>
                <a:gridCol w="1069200">
                  <a:extLst>
                    <a:ext uri="{9D8B030D-6E8A-4147-A177-3AD203B41FA5}">
                      <a16:colId xmlns:a16="http://schemas.microsoft.com/office/drawing/2014/main" val="847598061"/>
                    </a:ext>
                  </a:extLst>
                </a:gridCol>
              </a:tblGrid>
              <a:tr h="1008000">
                <a:tc>
                  <a:txBody>
                    <a:bodyPr/>
                    <a:lstStyle/>
                    <a:p>
                      <a:pPr algn="ctr"/>
                      <a:endParaRPr lang="en-GB" sz="3200" b="1" dirty="0">
                        <a:latin typeface="Century Gothic" panose="020B0502020202020204" pitchFamily="34" charset="0"/>
                      </a:endParaRPr>
                    </a:p>
                  </a:txBody>
                  <a:tcPr marL="100584" marR="100584" anchor="ctr">
                    <a:lnL w="2857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100584" marR="100584" anchor="ctr">
                    <a:lnL w="2857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>
                          <a:latin typeface="Century Gothic" panose="020B0502020202020204" pitchFamily="34" charset="0"/>
                        </a:rPr>
                        <a:t>8</a:t>
                      </a:r>
                    </a:p>
                  </a:txBody>
                  <a:tcPr marL="100584" marR="100584" anchor="ctr">
                    <a:lnL w="2857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>
                          <a:latin typeface="Century Gothic" panose="020B0502020202020204" pitchFamily="34" charset="0"/>
                        </a:rPr>
                        <a:t>6</a:t>
                      </a:r>
                    </a:p>
                  </a:txBody>
                  <a:tcPr marL="100584" marR="100584" anchor="ctr">
                    <a:lnL w="2857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5298071"/>
                  </a:ext>
                </a:extLst>
              </a:tr>
              <a:tr h="1008000"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>
                          <a:latin typeface="Century Gothic" panose="020B0502020202020204" pitchFamily="34" charset="0"/>
                        </a:rPr>
                        <a:t>+</a:t>
                      </a:r>
                    </a:p>
                  </a:txBody>
                  <a:tcPr marL="100584" marR="100584" anchor="ctr">
                    <a:lnL w="2857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100584" marR="100584" anchor="ctr">
                    <a:lnL w="2857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marL="100584" marR="100584" anchor="ctr">
                    <a:lnL w="2857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marL="100584" marR="100584" anchor="ctr">
                    <a:lnL w="2857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6501106"/>
                  </a:ext>
                </a:extLst>
              </a:tr>
              <a:tr h="1008000">
                <a:tc>
                  <a:txBody>
                    <a:bodyPr/>
                    <a:lstStyle/>
                    <a:p>
                      <a:pPr algn="ctr"/>
                      <a:endParaRPr lang="en-GB" sz="3200" b="1" dirty="0">
                        <a:latin typeface="Century Gothic" panose="020B0502020202020204" pitchFamily="34" charset="0"/>
                      </a:endParaRPr>
                    </a:p>
                  </a:txBody>
                  <a:tcPr marL="100584" marR="100584" anchor="ctr">
                    <a:lnL w="2857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2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100584" marR="100584" anchor="ctr">
                    <a:lnL w="2857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2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100584" marR="100584" anchor="ctr">
                    <a:lnL w="2857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2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100584" marR="100584" anchor="ctr">
                    <a:lnL w="2857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1484656"/>
                  </a:ext>
                </a:extLst>
              </a:tr>
              <a:tr h="1008000">
                <a:tc>
                  <a:txBody>
                    <a:bodyPr/>
                    <a:lstStyle/>
                    <a:p>
                      <a:pPr algn="ctr"/>
                      <a:endParaRPr lang="en-GB" sz="1200" b="1" dirty="0">
                        <a:latin typeface="Century Gothic" panose="020B0502020202020204" pitchFamily="34" charset="0"/>
                      </a:endParaRPr>
                    </a:p>
                  </a:txBody>
                  <a:tcPr marL="100584" marR="100584" anchor="ctr">
                    <a:lnL w="2857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100584" marR="100584" anchor="ctr">
                    <a:lnL w="2857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100584" marR="100584" anchor="ctr">
                    <a:lnL w="2857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1" dirty="0">
                        <a:latin typeface="Century Gothic" panose="020B0502020202020204" pitchFamily="34" charset="0"/>
                      </a:endParaRPr>
                    </a:p>
                  </a:txBody>
                  <a:tcPr marL="100584" marR="100584" anchor="ctr">
                    <a:lnL w="2857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90257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687467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35348B-9945-4AE9-A25A-92A0CE0BA8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4000" b="1" dirty="0">
                <a:latin typeface="Comic Sans MS" panose="030F0702030302020204" pitchFamily="66" charset="0"/>
              </a:rPr>
              <a:t>YR2 LO:</a:t>
            </a:r>
            <a:r>
              <a:rPr lang="en-US" sz="4000" b="1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To add two 2-digit numbers (crossing 10). </a:t>
            </a:r>
            <a:endParaRPr lang="en-US" sz="4000" b="1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B555F4-A707-4721-8178-8625E93A34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07000"/>
              </a:lnSpc>
              <a:buNone/>
            </a:pPr>
            <a:r>
              <a:rPr lang="en-US" sz="36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- I can recognize the value of each digit in a 2-digit number. </a:t>
            </a:r>
          </a:p>
          <a:p>
            <a:pPr marL="0" indent="0">
              <a:lnSpc>
                <a:spcPct val="107000"/>
              </a:lnSpc>
              <a:buNone/>
            </a:pPr>
            <a:r>
              <a:rPr lang="en-US" sz="36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- I can exchange place value to work out addition questions.</a:t>
            </a:r>
          </a:p>
          <a:p>
            <a:pPr marL="0" indent="0">
              <a:lnSpc>
                <a:spcPct val="107000"/>
              </a:lnSpc>
              <a:buNone/>
            </a:pPr>
            <a:r>
              <a:rPr lang="en-US" sz="36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36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I can use column method to work out my answer.</a:t>
            </a:r>
          </a:p>
          <a:p>
            <a:pPr>
              <a:buFontTx/>
              <a:buChar char="-"/>
            </a:pPr>
            <a:endParaRPr lang="en-US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6483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1799305" y="272388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3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Libby has 286 marbles. Grace has 155 marbles. 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How many marbles do they have altogether? 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DB8F30BA-AFED-4E50-AAA9-919BA2CB8FD0}"/>
              </a:ext>
            </a:extLst>
          </p:cNvPr>
          <p:cNvGrpSpPr/>
          <p:nvPr/>
        </p:nvGrpSpPr>
        <p:grpSpPr>
          <a:xfrm>
            <a:off x="1583531" y="6454318"/>
            <a:ext cx="1238534" cy="403683"/>
            <a:chOff x="68077" y="6454317"/>
            <a:chExt cx="1238534" cy="403683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F72FAFF1-0CA8-43B0-B824-46618BA1244D}"/>
                </a:ext>
              </a:extLst>
            </p:cNvPr>
            <p:cNvSpPr txBox="1"/>
            <p:nvPr/>
          </p:nvSpPr>
          <p:spPr>
            <a:xfrm>
              <a:off x="68077" y="6688723"/>
              <a:ext cx="1238534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r>
                <a:rPr lang="en-GB" sz="500" dirty="0">
                  <a:latin typeface="Arial" panose="020B0604020202020204" pitchFamily="34" charset="0"/>
                  <a:cs typeface="Arial" panose="020B0604020202020204" pitchFamily="34" charset="0"/>
                </a:rPr>
                <a:t>© </a:t>
              </a:r>
              <a:r>
                <a:rPr lang="en-GB" sz="500" b="1" dirty="0">
                  <a:latin typeface="Century Gothic" panose="020B0502020202020204" pitchFamily="34" charset="0"/>
                  <a:cs typeface="Arial" panose="020B0604020202020204" pitchFamily="34" charset="0"/>
                </a:rPr>
                <a:t>Classroom Secrets Limited 2018</a:t>
              </a:r>
            </a:p>
          </p:txBody>
        </p:sp>
        <p:pic>
          <p:nvPicPr>
            <p:cNvPr id="10" name="Picture 9" descr="A close up of a sign&#10;&#10;Description generated with high confidence">
              <a:extLst>
                <a:ext uri="{FF2B5EF4-FFF2-40B4-BE49-F238E27FC236}">
                  <a16:creationId xmlns:a16="http://schemas.microsoft.com/office/drawing/2014/main" id="{F806EB43-4F14-4E5B-9437-3677F454469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332" y="6454317"/>
              <a:ext cx="1174025" cy="278902"/>
            </a:xfrm>
            <a:prstGeom prst="rect">
              <a:avLst/>
            </a:prstGeom>
          </p:spPr>
        </p:pic>
      </p:grpSp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A16A0726-2796-4381-9265-128598E046B9}"/>
              </a:ext>
            </a:extLst>
          </p:cNvPr>
          <p:cNvGraphicFramePr>
            <a:graphicFrameLocks noGrp="1"/>
          </p:cNvGraphicFramePr>
          <p:nvPr/>
        </p:nvGraphicFramePr>
        <p:xfrm>
          <a:off x="4164915" y="1981163"/>
          <a:ext cx="4276800" cy="4032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69200">
                  <a:extLst>
                    <a:ext uri="{9D8B030D-6E8A-4147-A177-3AD203B41FA5}">
                      <a16:colId xmlns:a16="http://schemas.microsoft.com/office/drawing/2014/main" val="952569051"/>
                    </a:ext>
                  </a:extLst>
                </a:gridCol>
                <a:gridCol w="1069200">
                  <a:extLst>
                    <a:ext uri="{9D8B030D-6E8A-4147-A177-3AD203B41FA5}">
                      <a16:colId xmlns:a16="http://schemas.microsoft.com/office/drawing/2014/main" val="1701314237"/>
                    </a:ext>
                  </a:extLst>
                </a:gridCol>
                <a:gridCol w="1069200">
                  <a:extLst>
                    <a:ext uri="{9D8B030D-6E8A-4147-A177-3AD203B41FA5}">
                      <a16:colId xmlns:a16="http://schemas.microsoft.com/office/drawing/2014/main" val="431362818"/>
                    </a:ext>
                  </a:extLst>
                </a:gridCol>
                <a:gridCol w="1069200">
                  <a:extLst>
                    <a:ext uri="{9D8B030D-6E8A-4147-A177-3AD203B41FA5}">
                      <a16:colId xmlns:a16="http://schemas.microsoft.com/office/drawing/2014/main" val="847598061"/>
                    </a:ext>
                  </a:extLst>
                </a:gridCol>
              </a:tblGrid>
              <a:tr h="1008000">
                <a:tc>
                  <a:txBody>
                    <a:bodyPr/>
                    <a:lstStyle/>
                    <a:p>
                      <a:pPr algn="ctr"/>
                      <a:endParaRPr lang="en-GB" sz="3200" b="1" dirty="0">
                        <a:latin typeface="Century Gothic" panose="020B0502020202020204" pitchFamily="34" charset="0"/>
                      </a:endParaRPr>
                    </a:p>
                  </a:txBody>
                  <a:tcPr marL="100584" marR="100584" anchor="ctr">
                    <a:lnL w="2857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100584" marR="100584" anchor="ctr">
                    <a:lnL w="2857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>
                          <a:latin typeface="Century Gothic" panose="020B0502020202020204" pitchFamily="34" charset="0"/>
                        </a:rPr>
                        <a:t>8</a:t>
                      </a:r>
                    </a:p>
                  </a:txBody>
                  <a:tcPr marL="100584" marR="100584" anchor="ctr">
                    <a:lnL w="2857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>
                          <a:latin typeface="Century Gothic" panose="020B0502020202020204" pitchFamily="34" charset="0"/>
                        </a:rPr>
                        <a:t>6</a:t>
                      </a:r>
                    </a:p>
                  </a:txBody>
                  <a:tcPr marL="100584" marR="100584" anchor="ctr">
                    <a:lnL w="2857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5298071"/>
                  </a:ext>
                </a:extLst>
              </a:tr>
              <a:tr h="1008000"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>
                          <a:latin typeface="Century Gothic" panose="020B0502020202020204" pitchFamily="34" charset="0"/>
                        </a:rPr>
                        <a:t>+</a:t>
                      </a:r>
                    </a:p>
                  </a:txBody>
                  <a:tcPr marL="100584" marR="100584" anchor="ctr">
                    <a:lnL w="2857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100584" marR="100584" anchor="ctr">
                    <a:lnL w="2857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marL="100584" marR="100584" anchor="ctr">
                    <a:lnL w="2857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marL="100584" marR="100584" anchor="ctr">
                    <a:lnL w="2857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6501106"/>
                  </a:ext>
                </a:extLst>
              </a:tr>
              <a:tr h="1008000">
                <a:tc>
                  <a:txBody>
                    <a:bodyPr/>
                    <a:lstStyle/>
                    <a:p>
                      <a:pPr algn="ctr"/>
                      <a:endParaRPr lang="en-GB" sz="3200" b="1" dirty="0">
                        <a:latin typeface="Century Gothic" panose="020B0502020202020204" pitchFamily="34" charset="0"/>
                      </a:endParaRPr>
                    </a:p>
                  </a:txBody>
                  <a:tcPr marL="100584" marR="100584" anchor="ctr">
                    <a:lnL w="2857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100584" marR="100584" anchor="ctr">
                    <a:lnL w="2857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100584" marR="100584" anchor="ctr">
                    <a:lnL w="2857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2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100584" marR="100584" anchor="ctr">
                    <a:lnL w="2857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1484656"/>
                  </a:ext>
                </a:extLst>
              </a:tr>
              <a:tr h="1008000">
                <a:tc>
                  <a:txBody>
                    <a:bodyPr/>
                    <a:lstStyle/>
                    <a:p>
                      <a:pPr algn="ctr"/>
                      <a:endParaRPr lang="en-GB" sz="1200" b="1" dirty="0">
                        <a:latin typeface="Century Gothic" panose="020B0502020202020204" pitchFamily="34" charset="0"/>
                      </a:endParaRPr>
                    </a:p>
                  </a:txBody>
                  <a:tcPr marL="100584" marR="100584" anchor="ctr">
                    <a:lnL w="2857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100584" marR="100584" anchor="ctr">
                    <a:lnL w="2857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100584" marR="100584" anchor="ctr">
                    <a:lnL w="2857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b="1" dirty="0">
                        <a:latin typeface="Century Gothic" panose="020B0502020202020204" pitchFamily="34" charset="0"/>
                      </a:endParaRPr>
                    </a:p>
                  </a:txBody>
                  <a:tcPr marL="100584" marR="100584" anchor="ctr">
                    <a:lnL w="2857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9025764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C6FC1604-ABD3-4743-91C4-285643A825EE}"/>
              </a:ext>
            </a:extLst>
          </p:cNvPr>
          <p:cNvSpPr txBox="1"/>
          <p:nvPr/>
        </p:nvSpPr>
        <p:spPr>
          <a:xfrm>
            <a:off x="6730621" y="5034428"/>
            <a:ext cx="314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  <a:latin typeface="Century Gothic" panose="020B0502020202020204" pitchFamily="34" charset="0"/>
              </a:rPr>
              <a:t>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EADB12F-82A4-4829-9F5F-C5BDCF5CD572}"/>
              </a:ext>
            </a:extLst>
          </p:cNvPr>
          <p:cNvSpPr txBox="1"/>
          <p:nvPr/>
        </p:nvSpPr>
        <p:spPr>
          <a:xfrm>
            <a:off x="5658967" y="5034428"/>
            <a:ext cx="314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  <a:latin typeface="Century Gothic" panose="020B0502020202020204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2802103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1799305" y="272388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4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True or false? The answer to the addition below is correct. 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DB8F30BA-AFED-4E50-AAA9-919BA2CB8FD0}"/>
              </a:ext>
            </a:extLst>
          </p:cNvPr>
          <p:cNvGrpSpPr/>
          <p:nvPr/>
        </p:nvGrpSpPr>
        <p:grpSpPr>
          <a:xfrm>
            <a:off x="1583531" y="6454318"/>
            <a:ext cx="1238534" cy="403683"/>
            <a:chOff x="68077" y="6454317"/>
            <a:chExt cx="1238534" cy="403683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F72FAFF1-0CA8-43B0-B824-46618BA1244D}"/>
                </a:ext>
              </a:extLst>
            </p:cNvPr>
            <p:cNvSpPr txBox="1"/>
            <p:nvPr/>
          </p:nvSpPr>
          <p:spPr>
            <a:xfrm>
              <a:off x="68077" y="6688723"/>
              <a:ext cx="1238534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r>
                <a:rPr lang="en-GB" sz="500" dirty="0">
                  <a:latin typeface="Arial" panose="020B0604020202020204" pitchFamily="34" charset="0"/>
                  <a:cs typeface="Arial" panose="020B0604020202020204" pitchFamily="34" charset="0"/>
                </a:rPr>
                <a:t>© </a:t>
              </a:r>
              <a:r>
                <a:rPr lang="en-GB" sz="500" b="1" dirty="0">
                  <a:latin typeface="Century Gothic" panose="020B0502020202020204" pitchFamily="34" charset="0"/>
                  <a:cs typeface="Arial" panose="020B0604020202020204" pitchFamily="34" charset="0"/>
                </a:rPr>
                <a:t>Classroom Secrets Limited 2018</a:t>
              </a:r>
            </a:p>
          </p:txBody>
        </p:sp>
        <p:pic>
          <p:nvPicPr>
            <p:cNvPr id="10" name="Picture 9" descr="A close up of a sign&#10;&#10;Description generated with high confidence">
              <a:extLst>
                <a:ext uri="{FF2B5EF4-FFF2-40B4-BE49-F238E27FC236}">
                  <a16:creationId xmlns:a16="http://schemas.microsoft.com/office/drawing/2014/main" id="{F806EB43-4F14-4E5B-9437-3677F454469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332" y="6454317"/>
              <a:ext cx="1174025" cy="278902"/>
            </a:xfrm>
            <a:prstGeom prst="rect">
              <a:avLst/>
            </a:prstGeom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C6FC1604-ABD3-4743-91C4-285643A825EE}"/>
              </a:ext>
            </a:extLst>
          </p:cNvPr>
          <p:cNvSpPr txBox="1"/>
          <p:nvPr/>
        </p:nvSpPr>
        <p:spPr>
          <a:xfrm>
            <a:off x="6648733" y="5034428"/>
            <a:ext cx="314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  <a:latin typeface="Century Gothic" panose="020B0502020202020204" pitchFamily="34" charset="0"/>
              </a:rPr>
              <a:t>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EADB12F-82A4-4829-9F5F-C5BDCF5CD572}"/>
              </a:ext>
            </a:extLst>
          </p:cNvPr>
          <p:cNvSpPr txBox="1"/>
          <p:nvPr/>
        </p:nvSpPr>
        <p:spPr>
          <a:xfrm>
            <a:off x="5577079" y="5034428"/>
            <a:ext cx="314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  <a:latin typeface="Century Gothic" panose="020B0502020202020204" pitchFamily="34" charset="0"/>
              </a:rPr>
              <a:t>1</a:t>
            </a:r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B85A12F4-26F3-46CE-B463-5F65BB56C6CB}"/>
              </a:ext>
            </a:extLst>
          </p:cNvPr>
          <p:cNvGraphicFramePr>
            <a:graphicFrameLocks noGrp="1"/>
          </p:cNvGraphicFramePr>
          <p:nvPr/>
        </p:nvGraphicFramePr>
        <p:xfrm>
          <a:off x="4424156" y="1409492"/>
          <a:ext cx="3403636" cy="387876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50909">
                  <a:extLst>
                    <a:ext uri="{9D8B030D-6E8A-4147-A177-3AD203B41FA5}">
                      <a16:colId xmlns:a16="http://schemas.microsoft.com/office/drawing/2014/main" val="217619644"/>
                    </a:ext>
                  </a:extLst>
                </a:gridCol>
                <a:gridCol w="850909">
                  <a:extLst>
                    <a:ext uri="{9D8B030D-6E8A-4147-A177-3AD203B41FA5}">
                      <a16:colId xmlns:a16="http://schemas.microsoft.com/office/drawing/2014/main" val="624708155"/>
                    </a:ext>
                  </a:extLst>
                </a:gridCol>
                <a:gridCol w="850909">
                  <a:extLst>
                    <a:ext uri="{9D8B030D-6E8A-4147-A177-3AD203B41FA5}">
                      <a16:colId xmlns:a16="http://schemas.microsoft.com/office/drawing/2014/main" val="3824332433"/>
                    </a:ext>
                  </a:extLst>
                </a:gridCol>
                <a:gridCol w="850909">
                  <a:extLst>
                    <a:ext uri="{9D8B030D-6E8A-4147-A177-3AD203B41FA5}">
                      <a16:colId xmlns:a16="http://schemas.microsoft.com/office/drawing/2014/main" val="492843324"/>
                    </a:ext>
                  </a:extLst>
                </a:gridCol>
              </a:tblGrid>
              <a:tr h="773554">
                <a:tc>
                  <a:txBody>
                    <a:bodyPr/>
                    <a:lstStyle/>
                    <a:p>
                      <a:pPr algn="ctr"/>
                      <a:endParaRPr lang="en-GB" sz="34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E6E7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6E7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6E7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6E7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400" b="1" dirty="0">
                          <a:latin typeface="Century Gothic" panose="020B0502020202020204" pitchFamily="34" charset="0"/>
                        </a:rPr>
                        <a:t>H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E6E7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6E7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6E7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6E7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400" b="1" dirty="0">
                          <a:latin typeface="Century Gothic" panose="020B0502020202020204" pitchFamily="34" charset="0"/>
                        </a:rPr>
                        <a:t>T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E6E7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6E7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6E7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6E7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400" b="1" dirty="0">
                          <a:latin typeface="Century Gothic" panose="020B0502020202020204" pitchFamily="34" charset="0"/>
                        </a:rPr>
                        <a:t>O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E6E7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6E7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6E7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6E7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0080657"/>
                  </a:ext>
                </a:extLst>
              </a:tr>
              <a:tr h="777289">
                <a:tc>
                  <a:txBody>
                    <a:bodyPr/>
                    <a:lstStyle/>
                    <a:p>
                      <a:pPr algn="ctr"/>
                      <a:endParaRPr lang="en-GB" sz="3400" b="1" dirty="0">
                        <a:latin typeface="Century Gothic" panose="020B0502020202020204" pitchFamily="34" charset="0"/>
                      </a:endParaRPr>
                    </a:p>
                  </a:txBody>
                  <a:tcPr marL="121706" marR="121706" marT="130446" marB="130446" anchor="ctr">
                    <a:lnL w="28575" cap="flat" cmpd="sng" algn="ctr">
                      <a:solidFill>
                        <a:srgbClr val="E6E7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6E7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6E7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6E7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400" b="1" dirty="0"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L="121706" marR="121706" marT="130446" marB="130446" anchor="ctr">
                    <a:lnL w="28575" cap="flat" cmpd="sng" algn="ctr">
                      <a:solidFill>
                        <a:srgbClr val="E6E7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6E7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6E7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6E7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400" b="1" dirty="0">
                          <a:latin typeface="Century Gothic" panose="020B0502020202020204" pitchFamily="34" charset="0"/>
                        </a:rPr>
                        <a:t>8</a:t>
                      </a:r>
                    </a:p>
                  </a:txBody>
                  <a:tcPr marL="121706" marR="121706" marT="130446" marB="130446" anchor="ctr">
                    <a:lnL w="28575" cap="flat" cmpd="sng" algn="ctr">
                      <a:solidFill>
                        <a:srgbClr val="E6E7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6E7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6E7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6E7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400" b="1" dirty="0"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marL="121706" marR="121706" marT="130446" marB="130446" anchor="ctr">
                    <a:lnL w="28575" cap="flat" cmpd="sng" algn="ctr">
                      <a:solidFill>
                        <a:srgbClr val="E6E7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6E7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6E7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6E7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4525594"/>
                  </a:ext>
                </a:extLst>
              </a:tr>
              <a:tr h="777289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400" b="1" dirty="0">
                          <a:latin typeface="Century Gothic" panose="020B0502020202020204" pitchFamily="34" charset="0"/>
                        </a:rPr>
                        <a:t>+</a:t>
                      </a:r>
                    </a:p>
                  </a:txBody>
                  <a:tcPr marL="121706" marR="121706" marT="130446" marB="130446" anchor="ctr">
                    <a:lnL w="28575" cap="flat" cmpd="sng" algn="ctr">
                      <a:solidFill>
                        <a:srgbClr val="E6E7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6E7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6E7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400" b="1" dirty="0"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121706" marR="121706" marT="130446" marB="130446" anchor="ctr">
                    <a:lnL w="28575" cap="flat" cmpd="sng" algn="ctr">
                      <a:solidFill>
                        <a:srgbClr val="E6E7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6E7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6E7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400" b="1" dirty="0">
                          <a:latin typeface="Century Gothic" panose="020B0502020202020204" pitchFamily="34" charset="0"/>
                        </a:rPr>
                        <a:t>6</a:t>
                      </a:r>
                    </a:p>
                  </a:txBody>
                  <a:tcPr marL="121706" marR="121706" marT="130446" marB="130446" anchor="ctr">
                    <a:lnL w="28575" cap="flat" cmpd="sng" algn="ctr">
                      <a:solidFill>
                        <a:srgbClr val="E6E7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6E7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6E7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400" b="1" dirty="0"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121706" marR="121706" marT="130446" marB="130446" anchor="ctr">
                    <a:lnL w="28575" cap="flat" cmpd="sng" algn="ctr">
                      <a:solidFill>
                        <a:srgbClr val="E6E7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6E7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6E7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1584747"/>
                  </a:ext>
                </a:extLst>
              </a:tr>
              <a:tr h="773554">
                <a:tc>
                  <a:txBody>
                    <a:bodyPr/>
                    <a:lstStyle/>
                    <a:p>
                      <a:pPr algn="ctr"/>
                      <a:endParaRPr lang="en-GB" sz="34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E6E7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6E7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400" b="1" dirty="0">
                          <a:latin typeface="Century Gothic" panose="020B0502020202020204" pitchFamily="34" charset="0"/>
                        </a:rPr>
                        <a:t>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E6E7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6E7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400" b="1" dirty="0"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E6E7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6E7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400" b="1" dirty="0">
                          <a:latin typeface="Century Gothic" panose="020B0502020202020204" pitchFamily="34" charset="0"/>
                        </a:rPr>
                        <a:t>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E6E7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6E7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0264551"/>
                  </a:ext>
                </a:extLst>
              </a:tr>
              <a:tr h="773554">
                <a:tc>
                  <a:txBody>
                    <a:bodyPr/>
                    <a:lstStyle/>
                    <a:p>
                      <a:pPr algn="ctr"/>
                      <a:endParaRPr lang="en-GB" sz="37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E6E7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6E7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6E7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7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E6E7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6E7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6E7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7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E6E7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6E7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6E7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7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E6E7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6E7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6E7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2226363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0F389279-7B43-415E-A90D-2AD37F778F12}"/>
              </a:ext>
            </a:extLst>
          </p:cNvPr>
          <p:cNvSpPr txBox="1"/>
          <p:nvPr/>
        </p:nvSpPr>
        <p:spPr>
          <a:xfrm>
            <a:off x="5577079" y="4518816"/>
            <a:ext cx="3289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>
                <a:latin typeface="Century Gothic" panose="020B0502020202020204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3960857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1799305" y="272388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4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True or false? The answer to the addition below is correct.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11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False because the digits in the tens columns have been added incorrectly. 385 + 462 = 847. 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DB8F30BA-AFED-4E50-AAA9-919BA2CB8FD0}"/>
              </a:ext>
            </a:extLst>
          </p:cNvPr>
          <p:cNvGrpSpPr/>
          <p:nvPr/>
        </p:nvGrpSpPr>
        <p:grpSpPr>
          <a:xfrm>
            <a:off x="1583531" y="6454318"/>
            <a:ext cx="1238534" cy="403683"/>
            <a:chOff x="68077" y="6454317"/>
            <a:chExt cx="1238534" cy="403683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F72FAFF1-0CA8-43B0-B824-46618BA1244D}"/>
                </a:ext>
              </a:extLst>
            </p:cNvPr>
            <p:cNvSpPr txBox="1"/>
            <p:nvPr/>
          </p:nvSpPr>
          <p:spPr>
            <a:xfrm>
              <a:off x="68077" y="6688723"/>
              <a:ext cx="1238534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r>
                <a:rPr lang="en-GB" sz="500" dirty="0">
                  <a:latin typeface="Arial" panose="020B0604020202020204" pitchFamily="34" charset="0"/>
                  <a:cs typeface="Arial" panose="020B0604020202020204" pitchFamily="34" charset="0"/>
                </a:rPr>
                <a:t>© </a:t>
              </a:r>
              <a:r>
                <a:rPr lang="en-GB" sz="500" b="1" dirty="0">
                  <a:latin typeface="Century Gothic" panose="020B0502020202020204" pitchFamily="34" charset="0"/>
                  <a:cs typeface="Arial" panose="020B0604020202020204" pitchFamily="34" charset="0"/>
                </a:rPr>
                <a:t>Classroom Secrets Limited 2018</a:t>
              </a:r>
            </a:p>
          </p:txBody>
        </p:sp>
        <p:pic>
          <p:nvPicPr>
            <p:cNvPr id="10" name="Picture 9" descr="A close up of a sign&#10;&#10;Description generated with high confidence">
              <a:extLst>
                <a:ext uri="{FF2B5EF4-FFF2-40B4-BE49-F238E27FC236}">
                  <a16:creationId xmlns:a16="http://schemas.microsoft.com/office/drawing/2014/main" id="{F806EB43-4F14-4E5B-9437-3677F454469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332" y="6454317"/>
              <a:ext cx="1174025" cy="278902"/>
            </a:xfrm>
            <a:prstGeom prst="rect">
              <a:avLst/>
            </a:prstGeom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C6FC1604-ABD3-4743-91C4-285643A825EE}"/>
              </a:ext>
            </a:extLst>
          </p:cNvPr>
          <p:cNvSpPr txBox="1"/>
          <p:nvPr/>
        </p:nvSpPr>
        <p:spPr>
          <a:xfrm>
            <a:off x="6648733" y="5034428"/>
            <a:ext cx="314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  <a:latin typeface="Century Gothic" panose="020B0502020202020204" pitchFamily="34" charset="0"/>
              </a:rPr>
              <a:t>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EADB12F-82A4-4829-9F5F-C5BDCF5CD572}"/>
              </a:ext>
            </a:extLst>
          </p:cNvPr>
          <p:cNvSpPr txBox="1"/>
          <p:nvPr/>
        </p:nvSpPr>
        <p:spPr>
          <a:xfrm>
            <a:off x="5577079" y="5034428"/>
            <a:ext cx="314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  <a:latin typeface="Century Gothic" panose="020B0502020202020204" pitchFamily="34" charset="0"/>
              </a:rPr>
              <a:t>1</a:t>
            </a:r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B85A12F4-26F3-46CE-B463-5F65BB56C6CB}"/>
              </a:ext>
            </a:extLst>
          </p:cNvPr>
          <p:cNvGraphicFramePr>
            <a:graphicFrameLocks noGrp="1"/>
          </p:cNvGraphicFramePr>
          <p:nvPr/>
        </p:nvGraphicFramePr>
        <p:xfrm>
          <a:off x="4424156" y="1409492"/>
          <a:ext cx="3403636" cy="387876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50909">
                  <a:extLst>
                    <a:ext uri="{9D8B030D-6E8A-4147-A177-3AD203B41FA5}">
                      <a16:colId xmlns:a16="http://schemas.microsoft.com/office/drawing/2014/main" val="217619644"/>
                    </a:ext>
                  </a:extLst>
                </a:gridCol>
                <a:gridCol w="850909">
                  <a:extLst>
                    <a:ext uri="{9D8B030D-6E8A-4147-A177-3AD203B41FA5}">
                      <a16:colId xmlns:a16="http://schemas.microsoft.com/office/drawing/2014/main" val="624708155"/>
                    </a:ext>
                  </a:extLst>
                </a:gridCol>
                <a:gridCol w="850909">
                  <a:extLst>
                    <a:ext uri="{9D8B030D-6E8A-4147-A177-3AD203B41FA5}">
                      <a16:colId xmlns:a16="http://schemas.microsoft.com/office/drawing/2014/main" val="3824332433"/>
                    </a:ext>
                  </a:extLst>
                </a:gridCol>
                <a:gridCol w="850909">
                  <a:extLst>
                    <a:ext uri="{9D8B030D-6E8A-4147-A177-3AD203B41FA5}">
                      <a16:colId xmlns:a16="http://schemas.microsoft.com/office/drawing/2014/main" val="492843324"/>
                    </a:ext>
                  </a:extLst>
                </a:gridCol>
              </a:tblGrid>
              <a:tr h="773554">
                <a:tc>
                  <a:txBody>
                    <a:bodyPr/>
                    <a:lstStyle/>
                    <a:p>
                      <a:pPr algn="ctr"/>
                      <a:endParaRPr lang="en-GB" sz="34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E6E7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6E7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6E7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6E7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400" b="1" dirty="0">
                          <a:latin typeface="Century Gothic" panose="020B0502020202020204" pitchFamily="34" charset="0"/>
                        </a:rPr>
                        <a:t>H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E6E7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6E7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6E7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6E7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400" b="1" dirty="0">
                          <a:latin typeface="Century Gothic" panose="020B0502020202020204" pitchFamily="34" charset="0"/>
                        </a:rPr>
                        <a:t>T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E6E7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6E7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6E7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6E7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400" b="1" dirty="0">
                          <a:latin typeface="Century Gothic" panose="020B0502020202020204" pitchFamily="34" charset="0"/>
                        </a:rPr>
                        <a:t>O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E6E7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6E7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6E7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6E7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0080657"/>
                  </a:ext>
                </a:extLst>
              </a:tr>
              <a:tr h="777289">
                <a:tc>
                  <a:txBody>
                    <a:bodyPr/>
                    <a:lstStyle/>
                    <a:p>
                      <a:pPr algn="ctr"/>
                      <a:endParaRPr lang="en-GB" sz="3400" b="1" dirty="0">
                        <a:latin typeface="Century Gothic" panose="020B0502020202020204" pitchFamily="34" charset="0"/>
                      </a:endParaRPr>
                    </a:p>
                  </a:txBody>
                  <a:tcPr marL="121706" marR="121706" marT="130446" marB="130446" anchor="ctr">
                    <a:lnL w="28575" cap="flat" cmpd="sng" algn="ctr">
                      <a:solidFill>
                        <a:srgbClr val="E6E7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6E7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6E7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6E7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400" b="1" dirty="0"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L="121706" marR="121706" marT="130446" marB="130446" anchor="ctr">
                    <a:lnL w="28575" cap="flat" cmpd="sng" algn="ctr">
                      <a:solidFill>
                        <a:srgbClr val="E6E7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6E7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6E7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6E7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400" b="1" dirty="0">
                          <a:latin typeface="Century Gothic" panose="020B0502020202020204" pitchFamily="34" charset="0"/>
                        </a:rPr>
                        <a:t>8</a:t>
                      </a:r>
                    </a:p>
                  </a:txBody>
                  <a:tcPr marL="121706" marR="121706" marT="130446" marB="130446" anchor="ctr">
                    <a:lnL w="28575" cap="flat" cmpd="sng" algn="ctr">
                      <a:solidFill>
                        <a:srgbClr val="E6E7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6E7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6E7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6E7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400" b="1" dirty="0"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marL="121706" marR="121706" marT="130446" marB="130446" anchor="ctr">
                    <a:lnL w="28575" cap="flat" cmpd="sng" algn="ctr">
                      <a:solidFill>
                        <a:srgbClr val="E6E7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6E7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6E7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6E7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4525594"/>
                  </a:ext>
                </a:extLst>
              </a:tr>
              <a:tr h="777289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400" b="1" dirty="0">
                          <a:latin typeface="Century Gothic" panose="020B0502020202020204" pitchFamily="34" charset="0"/>
                        </a:rPr>
                        <a:t>+</a:t>
                      </a:r>
                    </a:p>
                  </a:txBody>
                  <a:tcPr marL="121706" marR="121706" marT="130446" marB="130446" anchor="ctr">
                    <a:lnL w="28575" cap="flat" cmpd="sng" algn="ctr">
                      <a:solidFill>
                        <a:srgbClr val="E6E7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6E7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6E7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400" b="1" dirty="0"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121706" marR="121706" marT="130446" marB="130446" anchor="ctr">
                    <a:lnL w="28575" cap="flat" cmpd="sng" algn="ctr">
                      <a:solidFill>
                        <a:srgbClr val="E6E7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6E7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6E7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400" b="1" dirty="0">
                          <a:latin typeface="Century Gothic" panose="020B0502020202020204" pitchFamily="34" charset="0"/>
                        </a:rPr>
                        <a:t>6</a:t>
                      </a:r>
                    </a:p>
                  </a:txBody>
                  <a:tcPr marL="121706" marR="121706" marT="130446" marB="130446" anchor="ctr">
                    <a:lnL w="28575" cap="flat" cmpd="sng" algn="ctr">
                      <a:solidFill>
                        <a:srgbClr val="E6E7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6E7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6E7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400" b="1" dirty="0"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121706" marR="121706" marT="130446" marB="130446" anchor="ctr">
                    <a:lnL w="28575" cap="flat" cmpd="sng" algn="ctr">
                      <a:solidFill>
                        <a:srgbClr val="E6E7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6E7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6E7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1584747"/>
                  </a:ext>
                </a:extLst>
              </a:tr>
              <a:tr h="773554">
                <a:tc>
                  <a:txBody>
                    <a:bodyPr/>
                    <a:lstStyle/>
                    <a:p>
                      <a:pPr algn="ctr"/>
                      <a:endParaRPr lang="en-GB" sz="34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E6E7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6E7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400" b="1" dirty="0">
                          <a:latin typeface="Century Gothic" panose="020B0502020202020204" pitchFamily="34" charset="0"/>
                        </a:rPr>
                        <a:t>8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E6E7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6E7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400" b="1" dirty="0"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E6E7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6E7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400" b="1" dirty="0">
                          <a:latin typeface="Century Gothic" panose="020B0502020202020204" pitchFamily="34" charset="0"/>
                        </a:rPr>
                        <a:t>7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E6E7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6E7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0264551"/>
                  </a:ext>
                </a:extLst>
              </a:tr>
              <a:tr h="773554">
                <a:tc>
                  <a:txBody>
                    <a:bodyPr/>
                    <a:lstStyle/>
                    <a:p>
                      <a:pPr algn="ctr"/>
                      <a:endParaRPr lang="en-GB" sz="37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E6E7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6E7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6E7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7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E6E7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6E7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6E7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7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E6E7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6E7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6E7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7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E6E7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6E7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6E7E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2226363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0F389279-7B43-415E-A90D-2AD37F778F12}"/>
              </a:ext>
            </a:extLst>
          </p:cNvPr>
          <p:cNvSpPr txBox="1"/>
          <p:nvPr/>
        </p:nvSpPr>
        <p:spPr>
          <a:xfrm>
            <a:off x="5577079" y="4518816"/>
            <a:ext cx="3289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>
                <a:latin typeface="Century Gothic" panose="020B0502020202020204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4239468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FB5D6B-DB9B-4EE6-99B5-3A2B1B803C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>
                <a:latin typeface="Comic Sans MS" panose="030F0702030302020204" pitchFamily="66" charset="0"/>
              </a:rPr>
              <a:t>Year 3 Activity: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CF55C5-64F2-42EB-B372-037E782247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81700" y="1574800"/>
            <a:ext cx="5372100" cy="4918075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24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Complete the activity sheet. Remember to carry your tens. </a:t>
            </a:r>
          </a:p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endParaRPr lang="en-US" sz="2400" dirty="0"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24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Once you have had your sheet check, move onto the problem solving sheet.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F3AB328-CA60-445E-8F5C-A3633E195B6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688" t="14983" r="30625" b="15816"/>
          <a:stretch/>
        </p:blipFill>
        <p:spPr>
          <a:xfrm>
            <a:off x="838200" y="1509713"/>
            <a:ext cx="4838700" cy="4743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252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166DED-C6D1-4243-ADED-3F912DD6DA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139" y="365125"/>
            <a:ext cx="11380304" cy="1325563"/>
          </a:xfrm>
        </p:spPr>
        <p:txBody>
          <a:bodyPr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4000" b="1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YR3 LO: </a:t>
            </a:r>
            <a:r>
              <a:rPr lang="en-US" sz="4000" b="1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To add two 3-digit numbers (crossing 10 and 100). </a:t>
            </a:r>
            <a:endParaRPr lang="en-US" sz="4000" b="1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0D3C76-035C-41A1-B310-C8194D21DE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lvl="0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en-US" sz="36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I can understand how to carry when adding using column method.</a:t>
            </a:r>
          </a:p>
          <a:p>
            <a:pPr marL="342900" lvl="0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en-US" sz="36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To use concrete objects and pictorial representations to check my answers.</a:t>
            </a:r>
          </a:p>
          <a:p>
            <a:pPr marL="342900" lvl="0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en-US" sz="3600" dirty="0"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I can use my knowledge to solve reasoning questions.</a:t>
            </a:r>
          </a:p>
          <a:p>
            <a:pPr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endParaRPr lang="en-US" sz="3600" b="0" i="0" dirty="0">
              <a:effectLst/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6878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81B4D1-061B-41FA-8740-7986AC84E7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56E39F-1BD2-46C4-95A3-390F379A54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5541731-E429-4AED-AA45-790E5C3F7BB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471" t="16633" r="21028" b="11890"/>
          <a:stretch/>
        </p:blipFill>
        <p:spPr>
          <a:xfrm>
            <a:off x="0" y="0"/>
            <a:ext cx="6210300" cy="419439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CE09297-DAF4-44AB-88B3-5A7C9E0A706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219" t="14984" r="20156" b="9911"/>
          <a:stretch/>
        </p:blipFill>
        <p:spPr>
          <a:xfrm>
            <a:off x="6275234" y="2736850"/>
            <a:ext cx="5916766" cy="4121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3185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A8375A-A1A9-42DF-9C62-6A367C42E6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omic Sans MS" panose="030F0702030302020204" pitchFamily="66" charset="0"/>
              </a:rPr>
              <a:t>Recap: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978C65-C863-4518-BDF9-2E79D3E28C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latin typeface="Comic Sans MS" panose="030F0702030302020204" pitchFamily="66" charset="0"/>
              </a:rPr>
              <a:t>Last lesson, we all practically tried to work out our answers using dienes and practicing column method. </a:t>
            </a:r>
          </a:p>
          <a:p>
            <a:pPr marL="0" indent="0">
              <a:buNone/>
            </a:pPr>
            <a:endParaRPr lang="en-US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US" dirty="0">
                <a:latin typeface="Comic Sans MS" panose="030F0702030302020204" pitchFamily="66" charset="0"/>
              </a:rPr>
              <a:t>Let’s see if we can remember what we need to do on our whiteboards.</a:t>
            </a:r>
          </a:p>
        </p:txBody>
      </p:sp>
    </p:spTree>
    <p:extLst>
      <p:ext uri="{BB962C8B-B14F-4D97-AF65-F5344CB8AC3E}">
        <p14:creationId xmlns:p14="http://schemas.microsoft.com/office/powerpoint/2010/main" val="7066005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AB93931-1262-4349-85EC-AA643DEA00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87ED958-9548-41A6-9260-DEF864C587C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Year 2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2636C14-DADD-48FB-BB47-B224D19C475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5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US" sz="5400" b="1" u="sng" dirty="0">
                <a:latin typeface="Comic Sans MS" panose="030F0702030302020204" pitchFamily="66" charset="0"/>
              </a:rPr>
              <a:t>T  O</a:t>
            </a:r>
          </a:p>
          <a:p>
            <a:pPr marL="514350" indent="-514350" algn="ctr">
              <a:buAutoNum type="arabicPlain" startAt="2"/>
            </a:pPr>
            <a:r>
              <a:rPr lang="en-US" sz="5400" dirty="0">
                <a:latin typeface="Comic Sans MS" panose="030F0702030302020204" pitchFamily="66" charset="0"/>
              </a:rPr>
              <a:t>  5</a:t>
            </a:r>
          </a:p>
          <a:p>
            <a:pPr marL="0" indent="0" algn="ctr">
              <a:buNone/>
            </a:pPr>
            <a:r>
              <a:rPr lang="en-US" sz="5400" dirty="0">
                <a:latin typeface="Comic Sans MS" panose="030F0702030302020204" pitchFamily="66" charset="0"/>
              </a:rPr>
              <a:t>3   8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FADEFAF-A193-4AB1-900D-1E6BDE9AFF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Year 3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063B1A2-5474-4210-8165-CEF57378150F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sz="5400" b="1" u="sng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US" sz="5400" b="1" u="sng" dirty="0">
                <a:latin typeface="Comic Sans MS" panose="030F0702030302020204" pitchFamily="66" charset="0"/>
              </a:rPr>
              <a:t>H  T  O</a:t>
            </a:r>
          </a:p>
          <a:p>
            <a:pPr marL="914400" indent="-914400" algn="ctr">
              <a:buAutoNum type="arabicPlain"/>
            </a:pPr>
            <a:r>
              <a:rPr lang="en-US" sz="5400" dirty="0">
                <a:latin typeface="Comic Sans MS" panose="030F0702030302020204" pitchFamily="66" charset="0"/>
              </a:rPr>
              <a:t>2   5</a:t>
            </a:r>
          </a:p>
          <a:p>
            <a:pPr marL="0" indent="0" algn="ctr">
              <a:buNone/>
            </a:pPr>
            <a:r>
              <a:rPr lang="en-US" sz="5400" dirty="0">
                <a:latin typeface="Comic Sans MS" panose="030F0702030302020204" pitchFamily="66" charset="0"/>
              </a:rPr>
              <a:t>2  1   8</a:t>
            </a:r>
          </a:p>
          <a:p>
            <a:pPr marL="0" indent="0" algn="ctr">
              <a:buNone/>
            </a:pP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486788A2-6429-4A25-B05F-37EFED9C8424}"/>
              </a:ext>
            </a:extLst>
          </p:cNvPr>
          <p:cNvSpPr txBox="1">
            <a:spLocks/>
          </p:cNvSpPr>
          <p:nvPr/>
        </p:nvSpPr>
        <p:spPr>
          <a:xfrm>
            <a:off x="1739900" y="4699000"/>
            <a:ext cx="965201" cy="6096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dirty="0">
                <a:latin typeface="Comic Sans MS" panose="030F0702030302020204" pitchFamily="66" charset="0"/>
              </a:rPr>
              <a:t>+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44F939E3-221C-4ADF-8395-7EC6E73B35C7}"/>
              </a:ext>
            </a:extLst>
          </p:cNvPr>
          <p:cNvSpPr txBox="1">
            <a:spLocks/>
          </p:cNvSpPr>
          <p:nvPr/>
        </p:nvSpPr>
        <p:spPr>
          <a:xfrm>
            <a:off x="6553200" y="4699000"/>
            <a:ext cx="965201" cy="6096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dirty="0">
                <a:latin typeface="Comic Sans MS" panose="030F0702030302020204" pitchFamily="66" charset="0"/>
              </a:rPr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1570517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AB93931-1262-4349-85EC-AA643DEA00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87ED958-9548-41A6-9260-DEF864C587C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Year 2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2636C14-DADD-48FB-BB47-B224D19C475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5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US" sz="5400" b="1" u="sng" dirty="0">
                <a:latin typeface="Comic Sans MS" panose="030F0702030302020204" pitchFamily="66" charset="0"/>
              </a:rPr>
              <a:t>T  O</a:t>
            </a:r>
          </a:p>
          <a:p>
            <a:pPr marL="0" indent="0" algn="ctr">
              <a:buNone/>
            </a:pPr>
            <a:r>
              <a:rPr lang="en-US" sz="5400" dirty="0">
                <a:latin typeface="Comic Sans MS" panose="030F0702030302020204" pitchFamily="66" charset="0"/>
              </a:rPr>
              <a:t>1   7</a:t>
            </a:r>
          </a:p>
          <a:p>
            <a:pPr marL="0" indent="0" algn="ctr">
              <a:buNone/>
            </a:pPr>
            <a:r>
              <a:rPr lang="en-US" sz="5400" dirty="0">
                <a:latin typeface="Comic Sans MS" panose="030F0702030302020204" pitchFamily="66" charset="0"/>
              </a:rPr>
              <a:t>4   5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FADEFAF-A193-4AB1-900D-1E6BDE9AFF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Year 3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063B1A2-5474-4210-8165-CEF57378150F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sz="5400" b="1" u="sng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US" sz="5400" b="1" u="sng" dirty="0">
                <a:latin typeface="Comic Sans MS" panose="030F0702030302020204" pitchFamily="66" charset="0"/>
              </a:rPr>
              <a:t>H  T  O</a:t>
            </a:r>
          </a:p>
          <a:p>
            <a:pPr marL="914400" indent="-914400" algn="ctr">
              <a:buAutoNum type="arabicPlain"/>
            </a:pPr>
            <a:r>
              <a:rPr lang="en-US" sz="5400" dirty="0">
                <a:latin typeface="Comic Sans MS" panose="030F0702030302020204" pitchFamily="66" charset="0"/>
              </a:rPr>
              <a:t>4   3</a:t>
            </a:r>
          </a:p>
          <a:p>
            <a:pPr marL="0" indent="0" algn="ctr">
              <a:buNone/>
            </a:pPr>
            <a:r>
              <a:rPr lang="en-US" sz="5400" dirty="0">
                <a:latin typeface="Comic Sans MS" panose="030F0702030302020204" pitchFamily="66" charset="0"/>
              </a:rPr>
              <a:t>4   7   5</a:t>
            </a:r>
          </a:p>
          <a:p>
            <a:pPr marL="0" indent="0" algn="ctr">
              <a:buNone/>
            </a:pP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486788A2-6429-4A25-B05F-37EFED9C8424}"/>
              </a:ext>
            </a:extLst>
          </p:cNvPr>
          <p:cNvSpPr txBox="1">
            <a:spLocks/>
          </p:cNvSpPr>
          <p:nvPr/>
        </p:nvSpPr>
        <p:spPr>
          <a:xfrm>
            <a:off x="1739900" y="4699000"/>
            <a:ext cx="965201" cy="6096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dirty="0">
                <a:latin typeface="Comic Sans MS" panose="030F0702030302020204" pitchFamily="66" charset="0"/>
              </a:rPr>
              <a:t>+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44F939E3-221C-4ADF-8395-7EC6E73B35C7}"/>
              </a:ext>
            </a:extLst>
          </p:cNvPr>
          <p:cNvSpPr txBox="1">
            <a:spLocks/>
          </p:cNvSpPr>
          <p:nvPr/>
        </p:nvSpPr>
        <p:spPr>
          <a:xfrm>
            <a:off x="6553200" y="4699000"/>
            <a:ext cx="965201" cy="6096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dirty="0">
                <a:latin typeface="Comic Sans MS" panose="030F0702030302020204" pitchFamily="66" charset="0"/>
              </a:rPr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2157947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AB93931-1262-4349-85EC-AA643DEA00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87ED958-9548-41A6-9260-DEF864C587C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Year 2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2636C14-DADD-48FB-BB47-B224D19C475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5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US" sz="5400" b="1" u="sng" dirty="0">
                <a:latin typeface="Comic Sans MS" panose="030F0702030302020204" pitchFamily="66" charset="0"/>
              </a:rPr>
              <a:t>T  O</a:t>
            </a:r>
          </a:p>
          <a:p>
            <a:pPr marL="0" indent="0" algn="ctr">
              <a:buNone/>
            </a:pPr>
            <a:r>
              <a:rPr lang="en-US" sz="5400" dirty="0">
                <a:latin typeface="Comic Sans MS" panose="030F0702030302020204" pitchFamily="66" charset="0"/>
              </a:rPr>
              <a:t>3   4</a:t>
            </a:r>
          </a:p>
          <a:p>
            <a:pPr marL="0" indent="0" algn="ctr">
              <a:buNone/>
            </a:pPr>
            <a:r>
              <a:rPr lang="en-US" sz="5400" dirty="0">
                <a:latin typeface="Comic Sans MS" panose="030F0702030302020204" pitchFamily="66" charset="0"/>
              </a:rPr>
              <a:t>5   9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FADEFAF-A193-4AB1-900D-1E6BDE9AFF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dirty="0">
                <a:latin typeface="Comic Sans MS" panose="030F0702030302020204" pitchFamily="66" charset="0"/>
              </a:rPr>
              <a:t>Year 3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063B1A2-5474-4210-8165-CEF57378150F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sz="5400" b="1" u="sng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US" sz="5400" b="1" u="sng" dirty="0">
                <a:latin typeface="Comic Sans MS" panose="030F0702030302020204" pitchFamily="66" charset="0"/>
              </a:rPr>
              <a:t>H  T  O</a:t>
            </a:r>
          </a:p>
          <a:p>
            <a:pPr marL="0" indent="0" algn="ctr">
              <a:buNone/>
            </a:pPr>
            <a:r>
              <a:rPr lang="en-US" sz="5400" dirty="0">
                <a:latin typeface="Comic Sans MS" panose="030F0702030302020204" pitchFamily="66" charset="0"/>
              </a:rPr>
              <a:t>2  0   5</a:t>
            </a:r>
          </a:p>
          <a:p>
            <a:pPr marL="0" indent="0" algn="ctr">
              <a:buNone/>
            </a:pPr>
            <a:r>
              <a:rPr lang="en-US" sz="5400" dirty="0">
                <a:latin typeface="Comic Sans MS" panose="030F0702030302020204" pitchFamily="66" charset="0"/>
              </a:rPr>
              <a:t>4  2   7</a:t>
            </a:r>
          </a:p>
          <a:p>
            <a:pPr marL="0" indent="0" algn="ctr">
              <a:buNone/>
            </a:pPr>
            <a:endParaRPr lang="en-US" dirty="0">
              <a:latin typeface="Comic Sans MS" panose="030F0702030302020204" pitchFamily="66" charset="0"/>
            </a:endParaRP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486788A2-6429-4A25-B05F-37EFED9C8424}"/>
              </a:ext>
            </a:extLst>
          </p:cNvPr>
          <p:cNvSpPr txBox="1">
            <a:spLocks/>
          </p:cNvSpPr>
          <p:nvPr/>
        </p:nvSpPr>
        <p:spPr>
          <a:xfrm>
            <a:off x="1739900" y="4699000"/>
            <a:ext cx="965201" cy="6096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dirty="0">
                <a:latin typeface="Comic Sans MS" panose="030F0702030302020204" pitchFamily="66" charset="0"/>
              </a:rPr>
              <a:t>+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44F939E3-221C-4ADF-8395-7EC6E73B35C7}"/>
              </a:ext>
            </a:extLst>
          </p:cNvPr>
          <p:cNvSpPr txBox="1">
            <a:spLocks/>
          </p:cNvSpPr>
          <p:nvPr/>
        </p:nvSpPr>
        <p:spPr>
          <a:xfrm>
            <a:off x="6553200" y="4699000"/>
            <a:ext cx="965201" cy="6096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dirty="0">
                <a:latin typeface="Comic Sans MS" panose="030F0702030302020204" pitchFamily="66" charset="0"/>
              </a:rPr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1254847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1799305" y="272388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Varied Fluency 3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True or false?</a:t>
            </a:r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2C0A3A3B-827F-425B-85DC-8CDADA4DE47B}"/>
              </a:ext>
            </a:extLst>
          </p:cNvPr>
          <p:cNvGrpSpPr/>
          <p:nvPr/>
        </p:nvGrpSpPr>
        <p:grpSpPr>
          <a:xfrm>
            <a:off x="1583531" y="6454318"/>
            <a:ext cx="1238534" cy="403683"/>
            <a:chOff x="68077" y="6454317"/>
            <a:chExt cx="1238534" cy="403683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3592B2BC-92F8-4B03-96A1-DD86E6F8FA0C}"/>
                </a:ext>
              </a:extLst>
            </p:cNvPr>
            <p:cNvSpPr txBox="1"/>
            <p:nvPr/>
          </p:nvSpPr>
          <p:spPr>
            <a:xfrm>
              <a:off x="68077" y="6688723"/>
              <a:ext cx="1238534" cy="1692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r>
                <a:rPr lang="en-GB" sz="500" dirty="0">
                  <a:latin typeface="Arial" panose="020B0604020202020204" pitchFamily="34" charset="0"/>
                  <a:cs typeface="Arial" panose="020B0604020202020204" pitchFamily="34" charset="0"/>
                </a:rPr>
                <a:t>© </a:t>
              </a:r>
              <a:r>
                <a:rPr lang="en-GB" sz="500" b="1" dirty="0">
                  <a:latin typeface="Century Gothic" panose="020B0502020202020204" pitchFamily="34" charset="0"/>
                  <a:cs typeface="Arial" panose="020B0604020202020204" pitchFamily="34" charset="0"/>
                </a:rPr>
                <a:t>Classroom Secrets Limited 2018</a:t>
              </a:r>
            </a:p>
          </p:txBody>
        </p:sp>
        <p:pic>
          <p:nvPicPr>
            <p:cNvPr id="11" name="Picture 10" descr="A close up of a sign&#10;&#10;Description generated with high confidence">
              <a:extLst>
                <a:ext uri="{FF2B5EF4-FFF2-40B4-BE49-F238E27FC236}">
                  <a16:creationId xmlns:a16="http://schemas.microsoft.com/office/drawing/2014/main" id="{6BA69A83-E14E-4B46-A8B4-A1918325AA3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332" y="6454317"/>
              <a:ext cx="1174025" cy="278902"/>
            </a:xfrm>
            <a:prstGeom prst="rect">
              <a:avLst/>
            </a:prstGeom>
          </p:spPr>
        </p:pic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70C591DE-391F-4826-B59A-704E60ECAEE8}"/>
              </a:ext>
            </a:extLst>
          </p:cNvPr>
          <p:cNvSpPr txBox="1"/>
          <p:nvPr/>
        </p:nvSpPr>
        <p:spPr>
          <a:xfrm>
            <a:off x="5945693" y="5004037"/>
            <a:ext cx="2190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latin typeface="Century Gothic "/>
              </a:rPr>
              <a:t>1</a:t>
            </a:r>
          </a:p>
        </p:txBody>
      </p: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53301249-B23D-4007-B3A9-9BA2A2A38F4F}"/>
              </a:ext>
            </a:extLst>
          </p:cNvPr>
          <p:cNvGraphicFramePr>
            <a:graphicFrameLocks noGrp="1"/>
          </p:cNvGraphicFramePr>
          <p:nvPr/>
        </p:nvGraphicFramePr>
        <p:xfrm>
          <a:off x="4800000" y="1288561"/>
          <a:ext cx="2592000" cy="4320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64000">
                  <a:extLst>
                    <a:ext uri="{9D8B030D-6E8A-4147-A177-3AD203B41FA5}">
                      <a16:colId xmlns:a16="http://schemas.microsoft.com/office/drawing/2014/main" val="639345145"/>
                    </a:ext>
                  </a:extLst>
                </a:gridCol>
                <a:gridCol w="864000">
                  <a:extLst>
                    <a:ext uri="{9D8B030D-6E8A-4147-A177-3AD203B41FA5}">
                      <a16:colId xmlns:a16="http://schemas.microsoft.com/office/drawing/2014/main" val="2618725514"/>
                    </a:ext>
                  </a:extLst>
                </a:gridCol>
                <a:gridCol w="864000">
                  <a:extLst>
                    <a:ext uri="{9D8B030D-6E8A-4147-A177-3AD203B41FA5}">
                      <a16:colId xmlns:a16="http://schemas.microsoft.com/office/drawing/2014/main" val="1932743296"/>
                    </a:ext>
                  </a:extLst>
                </a:gridCol>
              </a:tblGrid>
              <a:tr h="864000"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Century Gothic" panose="020B0502020202020204" pitchFamily="34" charset="0"/>
                        </a:rPr>
                        <a:t>T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Century Gothic" panose="020B0502020202020204" pitchFamily="34" charset="0"/>
                        </a:rPr>
                        <a:t>O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0546436"/>
                  </a:ext>
                </a:extLst>
              </a:tr>
              <a:tr h="864000"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Century Gothic" panose="020B0502020202020204" pitchFamily="34" charset="0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7198655"/>
                  </a:ext>
                </a:extLst>
              </a:tr>
              <a:tr h="86400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Century Gothic" panose="020B0502020202020204" pitchFamily="34" charset="0"/>
                        </a:rPr>
                        <a:t>+ 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7227548"/>
                  </a:ext>
                </a:extLst>
              </a:tr>
              <a:tr h="864000"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0217272"/>
                  </a:ext>
                </a:extLst>
              </a:tr>
              <a:tr h="864000"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8457538"/>
                  </a:ext>
                </a:extLst>
              </a:tr>
            </a:tbl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6682D001-0D66-426C-AADB-95ADADA71ACF}"/>
              </a:ext>
            </a:extLst>
          </p:cNvPr>
          <p:cNvSpPr txBox="1"/>
          <p:nvPr/>
        </p:nvSpPr>
        <p:spPr>
          <a:xfrm>
            <a:off x="5955220" y="4756778"/>
            <a:ext cx="2190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latin typeface="Century Gothic 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4227684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2CC0C36368B3E43AA8704CB173414C6" ma:contentTypeVersion="11" ma:contentTypeDescription="Create a new document." ma:contentTypeScope="" ma:versionID="e74a16028a0b5b0f57608bf09d8b2660">
  <xsd:schema xmlns:xsd="http://www.w3.org/2001/XMLSchema" xmlns:xs="http://www.w3.org/2001/XMLSchema" xmlns:p="http://schemas.microsoft.com/office/2006/metadata/properties" xmlns:ns2="810dadb4-62c1-4fd3-aef3-0db6a8571ffe" targetNamespace="http://schemas.microsoft.com/office/2006/metadata/properties" ma:root="true" ma:fieldsID="9b39263f8dd01711e1fc9c8509195d36" ns2:_="">
    <xsd:import namespace="810dadb4-62c1-4fd3-aef3-0db6a8571ff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10dadb4-62c1-4fd3-aef3-0db6a8571ff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0B841C1-FF20-41ED-82C5-2985C9240D0F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B60EE63A-28AA-48F4-AE54-F5BC5B19EBB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23E479D-D78B-437A-A676-055DA16335E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10dadb4-62c1-4fd3-aef3-0db6a8571ff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730</Words>
  <Application>Microsoft Office PowerPoint</Application>
  <PresentationFormat>Widescreen</PresentationFormat>
  <Paragraphs>499</Paragraphs>
  <Slides>23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Arial</vt:lpstr>
      <vt:lpstr>Calibri</vt:lpstr>
      <vt:lpstr>Calibri Light</vt:lpstr>
      <vt:lpstr>Century Gothic</vt:lpstr>
      <vt:lpstr>Century Gothic </vt:lpstr>
      <vt:lpstr>Comic Sans MS</vt:lpstr>
      <vt:lpstr>SassoonCRInfantMedium</vt:lpstr>
      <vt:lpstr>Office Theme</vt:lpstr>
      <vt:lpstr>Add and Subtract</vt:lpstr>
      <vt:lpstr>YR2 LO: To add two 2-digit numbers (crossing 10). </vt:lpstr>
      <vt:lpstr>YR3 LO: To add two 3-digit numbers (crossing 10 and 100). </vt:lpstr>
      <vt:lpstr>PowerPoint Presentation</vt:lpstr>
      <vt:lpstr>Recap: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Year 2 Activity: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Year 3 Activity: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Add and Subtract</dc:title>
  <dc:creator>A Chhibber</dc:creator>
  <cp:lastModifiedBy>M Smith</cp:lastModifiedBy>
  <cp:revision>276</cp:revision>
  <dcterms:created xsi:type="dcterms:W3CDTF">2021-10-02T21:33:39Z</dcterms:created>
  <dcterms:modified xsi:type="dcterms:W3CDTF">2021-11-02T14:45:38Z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0x010100A2CC0C36368B3E43AA8704CB173414C6</vt:lpwstr>
  </property>
</Properties>
</file>