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61" r:id="rId3"/>
    <p:sldId id="259" r:id="rId4"/>
    <p:sldId id="494" r:id="rId5"/>
    <p:sldId id="491" r:id="rId6"/>
    <p:sldId id="476" r:id="rId7"/>
    <p:sldId id="490" r:id="rId8"/>
    <p:sldId id="477" r:id="rId9"/>
    <p:sldId id="492" r:id="rId10"/>
    <p:sldId id="493" r:id="rId11"/>
    <p:sldId id="478" r:id="rId12"/>
    <p:sldId id="479" r:id="rId13"/>
    <p:sldId id="462" r:id="rId14"/>
    <p:sldId id="495" r:id="rId15"/>
    <p:sldId id="496" r:id="rId16"/>
    <p:sldId id="308" r:id="rId17"/>
    <p:sldId id="423" r:id="rId18"/>
    <p:sldId id="424" r:id="rId19"/>
    <p:sldId id="425" r:id="rId20"/>
    <p:sldId id="426" r:id="rId21"/>
    <p:sldId id="414" r:id="rId22"/>
    <p:sldId id="427" r:id="rId23"/>
    <p:sldId id="369" r:id="rId24"/>
    <p:sldId id="415" r:id="rId25"/>
    <p:sldId id="314" r:id="rId26"/>
    <p:sldId id="416" r:id="rId27"/>
    <p:sldId id="417" r:id="rId28"/>
    <p:sldId id="428" r:id="rId29"/>
    <p:sldId id="429" r:id="rId30"/>
    <p:sldId id="430" r:id="rId31"/>
    <p:sldId id="431" r:id="rId32"/>
    <p:sldId id="4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Y3 times table practice sheet during starter.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6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 when you group these objects into twos? Is there a link between dividing by 2 and halving? What is different about sharing into two groups and grouping in </a:t>
            </a:r>
            <a:r>
              <a:rPr lang="en-US" sz="1800" i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twos?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18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Practice with a variety of 2 digit n umbers</a:t>
            </a:r>
          </a:p>
          <a:p>
            <a:r>
              <a:rPr lang="en-GB" dirty="0"/>
              <a:t>Discuss how you can partition in a variety of ways but ensure all have a concrete understanding of tens and ones.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57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questions on PP using one of the methods they learnt last week on their whiteboards.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4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680F-71A7-4A57-AB0F-8A66BB4CC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1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 chd the link between 10/5=2 and 5 x 2 = 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29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82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2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31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21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49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divide by two.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my two times tables.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grouping and sharing to complete division.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represent division number sentences using the division symbol.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divide 2 digits by 1 digit.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confidently partition numbers.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the importance of equal groups.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divide a 2-digit number by 1 digit.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2FFC2F-14BC-4C0A-9BEB-07E130F7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82CD6-E0B3-429D-B1E6-76DF5EF782FB}"/>
              </a:ext>
            </a:extLst>
          </p:cNvPr>
          <p:cNvSpPr txBox="1"/>
          <p:nvPr/>
        </p:nvSpPr>
        <p:spPr>
          <a:xfrm>
            <a:off x="3404882" y="4576388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B03BDE-FACA-405D-B446-2900B981F811}"/>
              </a:ext>
            </a:extLst>
          </p:cNvPr>
          <p:cNvSpPr txBox="1"/>
          <p:nvPr/>
        </p:nvSpPr>
        <p:spPr>
          <a:xfrm>
            <a:off x="4730848" y="4576388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3A06E7-CEA5-4C18-ABDE-E8C39DE98198}"/>
              </a:ext>
            </a:extLst>
          </p:cNvPr>
          <p:cNvSpPr txBox="1"/>
          <p:nvPr/>
        </p:nvSpPr>
        <p:spPr>
          <a:xfrm>
            <a:off x="6707310" y="4576388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2537A6-3E8A-4821-91D8-2D537E74A2CD}"/>
              </a:ext>
            </a:extLst>
          </p:cNvPr>
          <p:cNvSpPr txBox="1"/>
          <p:nvPr/>
        </p:nvSpPr>
        <p:spPr>
          <a:xfrm>
            <a:off x="8013639" y="4576388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77AD622-050C-48D5-8154-1CE1D99DAB9B}"/>
              </a:ext>
            </a:extLst>
          </p:cNvPr>
          <p:cNvSpPr/>
          <p:nvPr/>
        </p:nvSpPr>
        <p:spPr>
          <a:xfrm>
            <a:off x="506443" y="1543676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003A755-7373-4B9E-ADF7-1F8A4AF97422}"/>
              </a:ext>
            </a:extLst>
          </p:cNvPr>
          <p:cNvSpPr/>
          <p:nvPr/>
        </p:nvSpPr>
        <p:spPr>
          <a:xfrm>
            <a:off x="1752332" y="1548858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FF1551F-D5FA-4416-9826-FB3C694F21E6}"/>
              </a:ext>
            </a:extLst>
          </p:cNvPr>
          <p:cNvSpPr/>
          <p:nvPr/>
        </p:nvSpPr>
        <p:spPr>
          <a:xfrm>
            <a:off x="3003428" y="1543676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38B6082-C65B-4E20-B156-EDF3A8A34B1B}"/>
              </a:ext>
            </a:extLst>
          </p:cNvPr>
          <p:cNvSpPr/>
          <p:nvPr/>
        </p:nvSpPr>
        <p:spPr>
          <a:xfrm>
            <a:off x="4243047" y="1550892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251B783-960C-4AA6-ADF7-A58049316D28}"/>
              </a:ext>
            </a:extLst>
          </p:cNvPr>
          <p:cNvSpPr/>
          <p:nvPr/>
        </p:nvSpPr>
        <p:spPr>
          <a:xfrm>
            <a:off x="5488936" y="1556074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65F6624-BC40-4F95-B6FC-77A780AFEEB8}"/>
              </a:ext>
            </a:extLst>
          </p:cNvPr>
          <p:cNvSpPr/>
          <p:nvPr/>
        </p:nvSpPr>
        <p:spPr>
          <a:xfrm>
            <a:off x="6740032" y="1550892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A65A787-C1AC-4D41-8486-625D157D33FD}"/>
              </a:ext>
            </a:extLst>
          </p:cNvPr>
          <p:cNvSpPr/>
          <p:nvPr/>
        </p:nvSpPr>
        <p:spPr>
          <a:xfrm>
            <a:off x="7991128" y="1549098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1A300AB-3E5A-4BE8-B0CB-E20AB956A929}"/>
              </a:ext>
            </a:extLst>
          </p:cNvPr>
          <p:cNvSpPr/>
          <p:nvPr/>
        </p:nvSpPr>
        <p:spPr>
          <a:xfrm>
            <a:off x="9237017" y="1554280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1CEB0BC-8C0F-4F6C-99FA-F37351133554}"/>
              </a:ext>
            </a:extLst>
          </p:cNvPr>
          <p:cNvSpPr/>
          <p:nvPr/>
        </p:nvSpPr>
        <p:spPr>
          <a:xfrm>
            <a:off x="10488113" y="1549098"/>
            <a:ext cx="1061101" cy="1470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8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7D21D9E-65BE-46F9-B33F-0FDE9C01CEAB}"/>
              </a:ext>
            </a:extLst>
          </p:cNvPr>
          <p:cNvSpPr txBox="1"/>
          <p:nvPr/>
        </p:nvSpPr>
        <p:spPr>
          <a:xfrm>
            <a:off x="343155" y="229306"/>
            <a:ext cx="1110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Jenny and Pete share 16 sweets between them equally.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517F39-7428-47BB-98B4-87400AF9C5DE}"/>
              </a:ext>
            </a:extLst>
          </p:cNvPr>
          <p:cNvSpPr txBox="1"/>
          <p:nvPr/>
        </p:nvSpPr>
        <p:spPr>
          <a:xfrm>
            <a:off x="343155" y="1034358"/>
            <a:ext cx="6488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16 sweets altogether.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2 groups.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8 sweets in each group.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0ABB0-AA88-497A-8072-8E7990406AAE}"/>
              </a:ext>
            </a:extLst>
          </p:cNvPr>
          <p:cNvSpPr/>
          <p:nvPr/>
        </p:nvSpPr>
        <p:spPr>
          <a:xfrm>
            <a:off x="343155" y="4834831"/>
            <a:ext cx="7056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Does the bar model show this calculation?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10C6F5-3773-4DF6-80C8-38FFE8E203C7}"/>
              </a:ext>
            </a:extLst>
          </p:cNvPr>
          <p:cNvSpPr/>
          <p:nvPr/>
        </p:nvSpPr>
        <p:spPr>
          <a:xfrm>
            <a:off x="343155" y="5412148"/>
            <a:ext cx="110161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bar model shows 8 groups of 2. There should be 2 groups of 8.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EDDBBF-C5A4-4715-8756-9BFFA53F9CE9}"/>
              </a:ext>
            </a:extLst>
          </p:cNvPr>
          <p:cNvGraphicFramePr>
            <a:graphicFrameLocks noGrp="1"/>
          </p:cNvGraphicFramePr>
          <p:nvPr/>
        </p:nvGraphicFramePr>
        <p:xfrm>
          <a:off x="550628" y="3522118"/>
          <a:ext cx="6487648" cy="68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956">
                  <a:extLst>
                    <a:ext uri="{9D8B030D-6E8A-4147-A177-3AD203B41FA5}">
                      <a16:colId xmlns:a16="http://schemas.microsoft.com/office/drawing/2014/main" val="1062654523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2988548362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167426489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1620133870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3256792701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2942229026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2425290478"/>
                    </a:ext>
                  </a:extLst>
                </a:gridCol>
                <a:gridCol w="810956">
                  <a:extLst>
                    <a:ext uri="{9D8B030D-6E8A-4147-A177-3AD203B41FA5}">
                      <a16:colId xmlns:a16="http://schemas.microsoft.com/office/drawing/2014/main" val="766637862"/>
                    </a:ext>
                  </a:extLst>
                </a:gridCol>
              </a:tblGrid>
              <a:tr h="68886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918212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4391FCA-E38E-474F-8848-5220A8F11653}"/>
              </a:ext>
            </a:extLst>
          </p:cNvPr>
          <p:cNvGraphicFramePr>
            <a:graphicFrameLocks noGrp="1"/>
          </p:cNvGraphicFramePr>
          <p:nvPr/>
        </p:nvGraphicFramePr>
        <p:xfrm>
          <a:off x="549955" y="3261137"/>
          <a:ext cx="648832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664">
                  <a:extLst>
                    <a:ext uri="{9D8B030D-6E8A-4147-A177-3AD203B41FA5}">
                      <a16:colId xmlns:a16="http://schemas.microsoft.com/office/drawing/2014/main" val="1884896502"/>
                    </a:ext>
                  </a:extLst>
                </a:gridCol>
                <a:gridCol w="1297664">
                  <a:extLst>
                    <a:ext uri="{9D8B030D-6E8A-4147-A177-3AD203B41FA5}">
                      <a16:colId xmlns:a16="http://schemas.microsoft.com/office/drawing/2014/main" val="784836548"/>
                    </a:ext>
                  </a:extLst>
                </a:gridCol>
                <a:gridCol w="1297664">
                  <a:extLst>
                    <a:ext uri="{9D8B030D-6E8A-4147-A177-3AD203B41FA5}">
                      <a16:colId xmlns:a16="http://schemas.microsoft.com/office/drawing/2014/main" val="3764189941"/>
                    </a:ext>
                  </a:extLst>
                </a:gridCol>
                <a:gridCol w="1297664">
                  <a:extLst>
                    <a:ext uri="{9D8B030D-6E8A-4147-A177-3AD203B41FA5}">
                      <a16:colId xmlns:a16="http://schemas.microsoft.com/office/drawing/2014/main" val="1389237055"/>
                    </a:ext>
                  </a:extLst>
                </a:gridCol>
                <a:gridCol w="1297664">
                  <a:extLst>
                    <a:ext uri="{9D8B030D-6E8A-4147-A177-3AD203B41FA5}">
                      <a16:colId xmlns:a16="http://schemas.microsoft.com/office/drawing/2014/main" val="1372304899"/>
                    </a:ext>
                  </a:extLst>
                </a:gridCol>
              </a:tblGrid>
              <a:tr h="210448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73303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B937729-2BDF-4808-ADD7-0E5BBF123C74}"/>
              </a:ext>
            </a:extLst>
          </p:cNvPr>
          <p:cNvSpPr txBox="1"/>
          <p:nvPr/>
        </p:nvSpPr>
        <p:spPr>
          <a:xfrm>
            <a:off x="3416114" y="27313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674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BE049C-EF8E-4C15-A6CC-D0F186215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C5E67CA-3E81-49D8-A3D5-C7788C052CA2}"/>
              </a:ext>
            </a:extLst>
          </p:cNvPr>
          <p:cNvSpPr txBox="1"/>
          <p:nvPr/>
        </p:nvSpPr>
        <p:spPr>
          <a:xfrm>
            <a:off x="270452" y="5242191"/>
            <a:ext cx="5248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20 pears in total.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They will get 10 pears each.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55450-6D2B-41F8-A4B4-ECE2F1A489E1}"/>
              </a:ext>
            </a:extLst>
          </p:cNvPr>
          <p:cNvSpPr txBox="1"/>
          <p:nvPr/>
        </p:nvSpPr>
        <p:spPr>
          <a:xfrm>
            <a:off x="270452" y="214144"/>
            <a:ext cx="7726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 and Jason share these pears equally.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pears will they get each?</a:t>
            </a:r>
          </a:p>
        </p:txBody>
      </p:sp>
    </p:spTree>
    <p:extLst>
      <p:ext uri="{BB962C8B-B14F-4D97-AF65-F5344CB8AC3E}">
        <p14:creationId xmlns:p14="http://schemas.microsoft.com/office/powerpoint/2010/main" val="39381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2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17E4-ACAA-45B5-9440-EE6857570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Comic Sans MS" panose="030F0702030302020204" pitchFamily="66" charset="0"/>
              </a:rPr>
              <a:t>On your whiteboard you are going to show how you partition the number I am going to give you. </a:t>
            </a:r>
          </a:p>
        </p:txBody>
      </p:sp>
    </p:spTree>
    <p:extLst>
      <p:ext uri="{BB962C8B-B14F-4D97-AF65-F5344CB8AC3E}">
        <p14:creationId xmlns:p14="http://schemas.microsoft.com/office/powerpoint/2010/main" val="144698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A46C-B776-4ED3-9BF6-329C8329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A257-11B7-40B3-8D31-DB3427B5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27 ÷ 3 =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48 ÷ 4 = 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56 ÷ 8 = </a:t>
            </a:r>
          </a:p>
        </p:txBody>
      </p:sp>
    </p:spTree>
    <p:extLst>
      <p:ext uri="{BB962C8B-B14F-4D97-AF65-F5344CB8AC3E}">
        <p14:creationId xmlns:p14="http://schemas.microsoft.com/office/powerpoint/2010/main" val="149610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203" y="696151"/>
            <a:ext cx="1384423" cy="11360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6DD605-ECBE-43F8-9BE5-D0D491DC58B9}"/>
              </a:ext>
            </a:extLst>
          </p:cNvPr>
          <p:cNvSpPr/>
          <p:nvPr/>
        </p:nvSpPr>
        <p:spPr>
          <a:xfrm rot="5400000">
            <a:off x="2455986" y="4196863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F9A21F-B285-45FD-8995-9999B9E78094}"/>
              </a:ext>
            </a:extLst>
          </p:cNvPr>
          <p:cNvSpPr/>
          <p:nvPr/>
        </p:nvSpPr>
        <p:spPr>
          <a:xfrm rot="5400000">
            <a:off x="3509773" y="4196863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D9C35F-5765-425D-9503-2631D1BC972C}"/>
              </a:ext>
            </a:extLst>
          </p:cNvPr>
          <p:cNvSpPr/>
          <p:nvPr/>
        </p:nvSpPr>
        <p:spPr>
          <a:xfrm rot="5400000">
            <a:off x="4563560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3CE298-C3FF-4BE2-A22C-4AF11A1E1787}"/>
              </a:ext>
            </a:extLst>
          </p:cNvPr>
          <p:cNvSpPr/>
          <p:nvPr/>
        </p:nvSpPr>
        <p:spPr>
          <a:xfrm rot="5400000">
            <a:off x="6318739" y="4201259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1525DE-5631-4C30-B293-1145E08CC357}"/>
              </a:ext>
            </a:extLst>
          </p:cNvPr>
          <p:cNvSpPr/>
          <p:nvPr/>
        </p:nvSpPr>
        <p:spPr>
          <a:xfrm rot="5400000">
            <a:off x="7372526" y="4201259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C1EEC8-748F-486E-90B6-146B3791195A}"/>
              </a:ext>
            </a:extLst>
          </p:cNvPr>
          <p:cNvSpPr/>
          <p:nvPr/>
        </p:nvSpPr>
        <p:spPr>
          <a:xfrm rot="5400000">
            <a:off x="8426313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47409" y="593688"/>
            <a:ext cx="1834541" cy="12827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C75774-B2B4-4298-895F-F48DD776D76E}"/>
              </a:ext>
            </a:extLst>
          </p:cNvPr>
          <p:cNvSpPr/>
          <p:nvPr/>
        </p:nvSpPr>
        <p:spPr>
          <a:xfrm>
            <a:off x="3276601" y="2045677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EE3268-0075-4292-932A-8179B735D61B}"/>
              </a:ext>
            </a:extLst>
          </p:cNvPr>
          <p:cNvSpPr/>
          <p:nvPr/>
        </p:nvSpPr>
        <p:spPr>
          <a:xfrm>
            <a:off x="3842239" y="2198077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7F8BA4-8588-4E98-A67A-EEBA012F65DD}"/>
              </a:ext>
            </a:extLst>
          </p:cNvPr>
          <p:cNvSpPr/>
          <p:nvPr/>
        </p:nvSpPr>
        <p:spPr>
          <a:xfrm>
            <a:off x="3393281" y="2659614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664011-4F41-47FC-8A24-458B0E0E7155}"/>
              </a:ext>
            </a:extLst>
          </p:cNvPr>
          <p:cNvSpPr/>
          <p:nvPr/>
        </p:nvSpPr>
        <p:spPr>
          <a:xfrm>
            <a:off x="3883268" y="1647855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E91B7C-A6B8-40B3-BD4D-BE35087623D2}"/>
              </a:ext>
            </a:extLst>
          </p:cNvPr>
          <p:cNvSpPr/>
          <p:nvPr/>
        </p:nvSpPr>
        <p:spPr>
          <a:xfrm>
            <a:off x="4448906" y="2033952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136CE4-9CE1-4F28-A5F9-EAD372D731EE}"/>
              </a:ext>
            </a:extLst>
          </p:cNvPr>
          <p:cNvSpPr/>
          <p:nvPr/>
        </p:nvSpPr>
        <p:spPr>
          <a:xfrm>
            <a:off x="4291197" y="2593730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2BCED8-0DAA-48BD-8A3C-C20FA7EF2F13}"/>
              </a:ext>
            </a:extLst>
          </p:cNvPr>
          <p:cNvSpPr/>
          <p:nvPr/>
        </p:nvSpPr>
        <p:spPr>
          <a:xfrm>
            <a:off x="4453300" y="1427282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6E7BE3-3579-4B06-8217-036A59C66F80}"/>
              </a:ext>
            </a:extLst>
          </p:cNvPr>
          <p:cNvSpPr/>
          <p:nvPr/>
        </p:nvSpPr>
        <p:spPr>
          <a:xfrm>
            <a:off x="4903724" y="2520459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55D61-9429-4C8E-89D1-788D8F990A67}"/>
              </a:ext>
            </a:extLst>
          </p:cNvPr>
          <p:cNvSpPr/>
          <p:nvPr/>
        </p:nvSpPr>
        <p:spPr>
          <a:xfrm>
            <a:off x="5027916" y="1802423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EA101B-CADF-4399-9EE5-F9E31AE4954F}"/>
              </a:ext>
            </a:extLst>
          </p:cNvPr>
          <p:cNvSpPr/>
          <p:nvPr/>
        </p:nvSpPr>
        <p:spPr>
          <a:xfrm>
            <a:off x="2769580" y="246401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4B9076-D97C-41C2-99AB-4446A18BCA03}"/>
              </a:ext>
            </a:extLst>
          </p:cNvPr>
          <p:cNvSpPr/>
          <p:nvPr/>
        </p:nvSpPr>
        <p:spPr>
          <a:xfrm>
            <a:off x="3839861" y="310111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514807-FA62-48CB-80DC-FCC2B55F348A}"/>
              </a:ext>
            </a:extLst>
          </p:cNvPr>
          <p:cNvSpPr/>
          <p:nvPr/>
        </p:nvSpPr>
        <p:spPr>
          <a:xfrm>
            <a:off x="4692159" y="3064819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222" y="1953390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181" y="1659311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144" y="1380758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232" y="2230681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211" y="1365840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927" y="1908299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774" y="1531893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019" y="2443429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044" y="2705801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136" y="2465974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057" y="2718721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196" y="3045898"/>
            <a:ext cx="617683" cy="6024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65F544-2D86-4DE5-B7A4-6391BFC07C73}"/>
              </a:ext>
            </a:extLst>
          </p:cNvPr>
          <p:cNvSpPr txBox="1"/>
          <p:nvPr/>
        </p:nvSpPr>
        <p:spPr>
          <a:xfrm>
            <a:off x="4700877" y="593688"/>
            <a:ext cx="3165126" cy="1532334"/>
          </a:xfrm>
          <a:prstGeom prst="wedgeRoundRectCallout">
            <a:avLst>
              <a:gd name="adj1" fmla="val 65435"/>
              <a:gd name="adj2" fmla="val 75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There are 4 counters in each group.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EA8B2D-F1C8-466B-9393-A7CD0307D29B}"/>
              </a:ext>
            </a:extLst>
          </p:cNvPr>
          <p:cNvSpPr txBox="1"/>
          <p:nvPr/>
        </p:nvSpPr>
        <p:spPr>
          <a:xfrm>
            <a:off x="2677088" y="2286429"/>
            <a:ext cx="5377828" cy="1532334"/>
          </a:xfrm>
          <a:prstGeom prst="wedgeRoundRectCallout">
            <a:avLst>
              <a:gd name="adj1" fmla="val -34931"/>
              <a:gd name="adj2" fmla="val -86685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But your counters have different values. The value of each group must be equal too.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1042 0.2307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4896 0.2902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15226 0.2020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8264 0.390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3664 0.309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533 0.17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604 0.29467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7882 0.46273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3768 0.370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0659 0.44699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7951 0.3416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6007 0.2636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782 0.3571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757 0.3050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3142 0.221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1077 0.4136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9132 0.2622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2153 0.1752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2118 0.45879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1077 0.37593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722 0.2634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2639 0.4594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00642 0.375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6337 0.3013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1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960B26B-12E8-41D7-8D94-40881965E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D7B4A5C-4B37-4D62-85D7-467EB8AB7AE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bar model to complete the division calculation.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DF266295-3F78-4A7F-A097-6476ECE836AB}"/>
              </a:ext>
            </a:extLst>
          </p:cNvPr>
          <p:cNvGraphicFramePr>
            <a:graphicFrameLocks noGrp="1"/>
          </p:cNvGraphicFramePr>
          <p:nvPr/>
        </p:nvGraphicFramePr>
        <p:xfrm>
          <a:off x="4478390" y="4224040"/>
          <a:ext cx="3478542" cy="6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91">
                  <a:extLst>
                    <a:ext uri="{9D8B030D-6E8A-4147-A177-3AD203B41FA5}">
                      <a16:colId xmlns:a16="http://schemas.microsoft.com/office/drawing/2014/main" val="3881507606"/>
                    </a:ext>
                  </a:extLst>
                </a:gridCol>
                <a:gridCol w="623124">
                  <a:extLst>
                    <a:ext uri="{9D8B030D-6E8A-4147-A177-3AD203B41FA5}">
                      <a16:colId xmlns:a16="http://schemas.microsoft.com/office/drawing/2014/main" val="3907170602"/>
                    </a:ext>
                  </a:extLst>
                </a:gridCol>
                <a:gridCol w="701601">
                  <a:extLst>
                    <a:ext uri="{9D8B030D-6E8A-4147-A177-3AD203B41FA5}">
                      <a16:colId xmlns:a16="http://schemas.microsoft.com/office/drawing/2014/main" val="2405865284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3132534627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64091972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3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60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960B26B-12E8-41D7-8D94-40881965E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D7B4A5C-4B37-4D62-85D7-467EB8AB7AE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bar model to complete the division calculation.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DF266295-3F78-4A7F-A097-6476ECE836AB}"/>
              </a:ext>
            </a:extLst>
          </p:cNvPr>
          <p:cNvGraphicFramePr>
            <a:graphicFrameLocks noGrp="1"/>
          </p:cNvGraphicFramePr>
          <p:nvPr/>
        </p:nvGraphicFramePr>
        <p:xfrm>
          <a:off x="4478390" y="4224040"/>
          <a:ext cx="3478542" cy="656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091">
                  <a:extLst>
                    <a:ext uri="{9D8B030D-6E8A-4147-A177-3AD203B41FA5}">
                      <a16:colId xmlns:a16="http://schemas.microsoft.com/office/drawing/2014/main" val="3881507606"/>
                    </a:ext>
                  </a:extLst>
                </a:gridCol>
                <a:gridCol w="623124">
                  <a:extLst>
                    <a:ext uri="{9D8B030D-6E8A-4147-A177-3AD203B41FA5}">
                      <a16:colId xmlns:a16="http://schemas.microsoft.com/office/drawing/2014/main" val="3907170602"/>
                    </a:ext>
                  </a:extLst>
                </a:gridCol>
                <a:gridCol w="701601">
                  <a:extLst>
                    <a:ext uri="{9D8B030D-6E8A-4147-A177-3AD203B41FA5}">
                      <a16:colId xmlns:a16="http://schemas.microsoft.com/office/drawing/2014/main" val="2405865284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3132534627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64091972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3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28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F6A59A2E-0E35-466C-84A4-70675E492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E605EC92-E56F-490C-9D41-0327F6E6D41D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78898A-44FD-4B82-AB54-63F9452F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955AC7C-0443-4128-9FC5-0FA5A7745F6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division calculation using the part-whole model.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05B902-4291-4212-8589-E58A976DF00E}"/>
              </a:ext>
            </a:extLst>
          </p:cNvPr>
          <p:cNvGrpSpPr/>
          <p:nvPr/>
        </p:nvGrpSpPr>
        <p:grpSpPr>
          <a:xfrm>
            <a:off x="5044045" y="1895547"/>
            <a:ext cx="4215497" cy="3500036"/>
            <a:chOff x="774182" y="3629575"/>
            <a:chExt cx="1966560" cy="1632793"/>
          </a:xfrm>
          <a:solidFill>
            <a:schemeClr val="bg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212362D-2EFD-4F96-A792-2D1A9D541116}"/>
                </a:ext>
              </a:extLst>
            </p:cNvPr>
            <p:cNvSpPr/>
            <p:nvPr/>
          </p:nvSpPr>
          <p:spPr>
            <a:xfrm>
              <a:off x="1428847" y="3629575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39 ÷ 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B05BE72-31E9-4AAC-B911-62A07E9DD525}"/>
                </a:ext>
              </a:extLst>
            </p:cNvPr>
            <p:cNvSpPr/>
            <p:nvPr/>
          </p:nvSpPr>
          <p:spPr>
            <a:xfrm>
              <a:off x="2116193" y="4637818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 ÷ 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76D12-5A70-4367-84BB-311CC17FB4C4}"/>
                </a:ext>
              </a:extLst>
            </p:cNvPr>
            <p:cNvSpPr/>
            <p:nvPr/>
          </p:nvSpPr>
          <p:spPr>
            <a:xfrm>
              <a:off x="774182" y="4637819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 ÷ 3 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67A85A4-C9B3-40CC-9DE5-299EF8439DD4}"/>
                </a:ext>
              </a:extLst>
            </p:cNvPr>
            <p:cNvCxnSpPr>
              <a:stCxn id="35" idx="3"/>
            </p:cNvCxnSpPr>
            <p:nvPr/>
          </p:nvCxnSpPr>
          <p:spPr>
            <a:xfrm flipH="1">
              <a:off x="1142259" y="4162661"/>
              <a:ext cx="378051" cy="4751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798839-EBE9-437E-898E-88163576982A}"/>
                </a:ext>
              </a:extLst>
            </p:cNvPr>
            <p:cNvCxnSpPr>
              <a:cxnSpLocks/>
            </p:cNvCxnSpPr>
            <p:nvPr/>
          </p:nvCxnSpPr>
          <p:spPr>
            <a:xfrm>
              <a:off x="1955321" y="4162661"/>
              <a:ext cx="405107" cy="4751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33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5C545A-A3F7-4C0E-BFF5-67362446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79860C-8BDB-4BAB-83B6-D40D03DF6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the cubes on  your table, can you share them into 2 equal groups.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Now have a go at sharing them in equal groups of 2.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same/different?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5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F6A59A2E-0E35-466C-84A4-70675E492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E605EC92-E56F-490C-9D41-0327F6E6D41D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78898A-44FD-4B82-AB54-63F9452F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955AC7C-0443-4128-9FC5-0FA5A7745F6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division calculation using the part-whole model.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05B902-4291-4212-8589-E58A976DF00E}"/>
              </a:ext>
            </a:extLst>
          </p:cNvPr>
          <p:cNvGrpSpPr/>
          <p:nvPr/>
        </p:nvGrpSpPr>
        <p:grpSpPr>
          <a:xfrm>
            <a:off x="5044045" y="1895547"/>
            <a:ext cx="4215497" cy="3500036"/>
            <a:chOff x="774182" y="3629575"/>
            <a:chExt cx="1966560" cy="1632793"/>
          </a:xfrm>
          <a:solidFill>
            <a:schemeClr val="bg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212362D-2EFD-4F96-A792-2D1A9D541116}"/>
                </a:ext>
              </a:extLst>
            </p:cNvPr>
            <p:cNvSpPr/>
            <p:nvPr/>
          </p:nvSpPr>
          <p:spPr>
            <a:xfrm>
              <a:off x="1428847" y="3629575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39 ÷ 3</a:t>
              </a:r>
            </a:p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B05BE72-31E9-4AAC-B911-62A07E9DD525}"/>
                </a:ext>
              </a:extLst>
            </p:cNvPr>
            <p:cNvSpPr/>
            <p:nvPr/>
          </p:nvSpPr>
          <p:spPr>
            <a:xfrm>
              <a:off x="2116193" y="4637818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 ÷ 3</a:t>
              </a:r>
            </a:p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76D12-5A70-4367-84BB-311CC17FB4C4}"/>
                </a:ext>
              </a:extLst>
            </p:cNvPr>
            <p:cNvSpPr/>
            <p:nvPr/>
          </p:nvSpPr>
          <p:spPr>
            <a:xfrm>
              <a:off x="774182" y="4637819"/>
              <a:ext cx="624549" cy="62454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 ÷ 3</a:t>
              </a:r>
            </a:p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 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67A85A4-C9B3-40CC-9DE5-299EF8439DD4}"/>
                </a:ext>
              </a:extLst>
            </p:cNvPr>
            <p:cNvCxnSpPr>
              <a:stCxn id="35" idx="3"/>
            </p:cNvCxnSpPr>
            <p:nvPr/>
          </p:nvCxnSpPr>
          <p:spPr>
            <a:xfrm flipH="1">
              <a:off x="1142259" y="4162661"/>
              <a:ext cx="378051" cy="4751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798839-EBE9-437E-898E-88163576982A}"/>
                </a:ext>
              </a:extLst>
            </p:cNvPr>
            <p:cNvCxnSpPr>
              <a:cxnSpLocks/>
            </p:cNvCxnSpPr>
            <p:nvPr/>
          </p:nvCxnSpPr>
          <p:spPr>
            <a:xfrm>
              <a:off x="1955321" y="4162661"/>
              <a:ext cx="405107" cy="475157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935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90DA879-A271-424B-B17C-13AF8728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3D5F-6951-4F22-8E96-B7ED5D1ABAAA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A87C18-90B8-4C86-9B4C-A61C9F983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9A434A-0471-4DC0-BCA0-1CF40642CC5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 number below is divided by 2, the answer will be 36.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0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90DA879-A271-424B-B17C-13AF8728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3D5F-6951-4F22-8E96-B7ED5D1ABAAA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A87C18-90B8-4C86-9B4C-A61C9F983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9A434A-0471-4DC0-BCA0-1CF40642CC5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 number below is divided by 2, the answer will be 36.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answer would be 33.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66 ÷ 3 = 33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5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place value counters, complete the bar model and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EB0F64-B925-402D-9168-C3C617A9D610}"/>
              </a:ext>
            </a:extLst>
          </p:cNvPr>
          <p:cNvGraphicFramePr>
            <a:graphicFrameLocks noGrp="1"/>
          </p:cNvGraphicFramePr>
          <p:nvPr/>
        </p:nvGraphicFramePr>
        <p:xfrm>
          <a:off x="4496702" y="4393843"/>
          <a:ext cx="3198773" cy="70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881507606"/>
                    </a:ext>
                  </a:extLst>
                </a:gridCol>
                <a:gridCol w="623124">
                  <a:extLst>
                    <a:ext uri="{9D8B030D-6E8A-4147-A177-3AD203B41FA5}">
                      <a16:colId xmlns:a16="http://schemas.microsoft.com/office/drawing/2014/main" val="390717060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405865284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313253462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64091972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3201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D492D0B-E51C-49D6-9713-6B4B077C96A1}"/>
              </a:ext>
            </a:extLst>
          </p:cNvPr>
          <p:cNvGraphicFramePr>
            <a:graphicFrameLocks noGrp="1"/>
          </p:cNvGraphicFramePr>
          <p:nvPr/>
        </p:nvGraphicFramePr>
        <p:xfrm>
          <a:off x="2358886" y="2023996"/>
          <a:ext cx="7553740" cy="158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8437">
                  <a:extLst>
                    <a:ext uri="{9D8B030D-6E8A-4147-A177-3AD203B41FA5}">
                      <a16:colId xmlns:a16="http://schemas.microsoft.com/office/drawing/2014/main" val="185861034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val="4277791102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val="2582605117"/>
                    </a:ext>
                  </a:extLst>
                </a:gridCol>
                <a:gridCol w="1888437">
                  <a:extLst>
                    <a:ext uri="{9D8B030D-6E8A-4147-A177-3AD203B41FA5}">
                      <a16:colId xmlns:a16="http://schemas.microsoft.com/office/drawing/2014/main" val="1291720324"/>
                    </a:ext>
                  </a:extLst>
                </a:gridCol>
              </a:tblGrid>
              <a:tr h="79492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44537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1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70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place value counters, complete the bar model and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4CDDBE-02DC-4FD2-B5DA-5BB3ABC7947D}"/>
              </a:ext>
            </a:extLst>
          </p:cNvPr>
          <p:cNvGraphicFramePr>
            <a:graphicFrameLocks noGrp="1"/>
          </p:cNvGraphicFramePr>
          <p:nvPr/>
        </p:nvGraphicFramePr>
        <p:xfrm>
          <a:off x="2358886" y="2023996"/>
          <a:ext cx="7553740" cy="158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8437">
                  <a:extLst>
                    <a:ext uri="{9D8B030D-6E8A-4147-A177-3AD203B41FA5}">
                      <a16:colId xmlns:a16="http://schemas.microsoft.com/office/drawing/2014/main" val="185861034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val="4277791102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val="2582605117"/>
                    </a:ext>
                  </a:extLst>
                </a:gridCol>
                <a:gridCol w="1888437">
                  <a:extLst>
                    <a:ext uri="{9D8B030D-6E8A-4147-A177-3AD203B41FA5}">
                      <a16:colId xmlns:a16="http://schemas.microsoft.com/office/drawing/2014/main" val="1291720324"/>
                    </a:ext>
                  </a:extLst>
                </a:gridCol>
              </a:tblGrid>
              <a:tr h="794929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44537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15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EB0F64-B925-402D-9168-C3C617A9D610}"/>
              </a:ext>
            </a:extLst>
          </p:cNvPr>
          <p:cNvGraphicFramePr>
            <a:graphicFrameLocks noGrp="1"/>
          </p:cNvGraphicFramePr>
          <p:nvPr/>
        </p:nvGraphicFramePr>
        <p:xfrm>
          <a:off x="4496702" y="4393843"/>
          <a:ext cx="3198773" cy="70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3881507606"/>
                    </a:ext>
                  </a:extLst>
                </a:gridCol>
                <a:gridCol w="623124">
                  <a:extLst>
                    <a:ext uri="{9D8B030D-6E8A-4147-A177-3AD203B41FA5}">
                      <a16:colId xmlns:a16="http://schemas.microsoft.com/office/drawing/2014/main" val="390717060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405865284"/>
                    </a:ext>
                  </a:extLst>
                </a:gridCol>
                <a:gridCol w="662363">
                  <a:extLst>
                    <a:ext uri="{9D8B030D-6E8A-4147-A177-3AD203B41FA5}">
                      <a16:colId xmlns:a16="http://schemas.microsoft.com/office/drawing/2014/main" val="3132534627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64091972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3201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32ECE12-B65C-4EAE-97C1-AAFDA870C815}"/>
              </a:ext>
            </a:extLst>
          </p:cNvPr>
          <p:cNvGrpSpPr/>
          <p:nvPr/>
        </p:nvGrpSpPr>
        <p:grpSpPr>
          <a:xfrm>
            <a:off x="2487603" y="2976035"/>
            <a:ext cx="1642633" cy="476033"/>
            <a:chOff x="963602" y="2999100"/>
            <a:chExt cx="1642633" cy="4760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6EF79A-524C-4F86-9D4D-0C32F01D42B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63602" y="2999100"/>
              <a:ext cx="476033" cy="4760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8FE074-55F7-472F-B008-2D1FD3C363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69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51DA00-3B6D-4E41-8D11-5E87744C758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302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50001-4E43-4013-905E-67E495424497}"/>
              </a:ext>
            </a:extLst>
          </p:cNvPr>
          <p:cNvGrpSpPr/>
          <p:nvPr/>
        </p:nvGrpSpPr>
        <p:grpSpPr>
          <a:xfrm>
            <a:off x="4356677" y="2976035"/>
            <a:ext cx="1642633" cy="476033"/>
            <a:chOff x="963602" y="2999100"/>
            <a:chExt cx="1642633" cy="4760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25379A-C9B9-4B58-A5D2-3712DCE5ED9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63602" y="2999100"/>
              <a:ext cx="476033" cy="4760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EC54E7-434F-48A5-81F8-FF434724FC4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69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E13E94-1764-46E7-AC9F-6CF05B02C4D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302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E3088A-91CB-4421-8C02-7A80DB5E0AAB}"/>
              </a:ext>
            </a:extLst>
          </p:cNvPr>
          <p:cNvGrpSpPr/>
          <p:nvPr/>
        </p:nvGrpSpPr>
        <p:grpSpPr>
          <a:xfrm>
            <a:off x="6225751" y="2976035"/>
            <a:ext cx="1642633" cy="476033"/>
            <a:chOff x="963602" y="2999100"/>
            <a:chExt cx="1642633" cy="4760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B95093-949F-49EA-AAEE-E63EA247DFE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63602" y="2999100"/>
              <a:ext cx="476033" cy="4760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D72C70-2C70-4E27-BB56-ECED5B8EA6C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69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8C65AF-033B-4BCE-9F66-420B3827AB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302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186FFE-63EA-4C8C-A1A5-151BAE7D66A5}"/>
              </a:ext>
            </a:extLst>
          </p:cNvPr>
          <p:cNvGrpSpPr/>
          <p:nvPr/>
        </p:nvGrpSpPr>
        <p:grpSpPr>
          <a:xfrm>
            <a:off x="8094826" y="2976035"/>
            <a:ext cx="1642633" cy="476033"/>
            <a:chOff x="963602" y="2999100"/>
            <a:chExt cx="1642633" cy="4760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2AA87F-939B-4C0E-882E-F62A217F9F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63602" y="2999100"/>
              <a:ext cx="476033" cy="4760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8277C3-B559-4A27-9A96-88699EEA667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69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A251D6-F48F-4DEE-BB58-E6CBACE9C82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30202" y="2999100"/>
              <a:ext cx="476033" cy="4760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177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EBCB-D20C-4F5C-8D94-7C4B88EC2EF5}"/>
              </a:ext>
            </a:extLst>
          </p:cNvPr>
          <p:cNvSpPr txBox="1"/>
          <p:nvPr/>
        </p:nvSpPr>
        <p:spPr>
          <a:xfrm>
            <a:off x="1788200" y="126249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E9BC0-D876-4112-AD70-E3EB419349D9}"/>
              </a:ext>
            </a:extLst>
          </p:cNvPr>
          <p:cNvSpPr txBox="1"/>
          <p:nvPr/>
        </p:nvSpPr>
        <p:spPr>
          <a:xfrm>
            <a:off x="6402348" y="126249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B8020-F93C-4E69-8C63-06A0A4D1B5E8}"/>
              </a:ext>
            </a:extLst>
          </p:cNvPr>
          <p:cNvSpPr txBox="1"/>
          <p:nvPr/>
        </p:nvSpPr>
        <p:spPr>
          <a:xfrm>
            <a:off x="1838106" y="3734023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FBFC92-01D1-42CA-8A4D-4AEF1CB1F35C}"/>
              </a:ext>
            </a:extLst>
          </p:cNvPr>
          <p:cNvGrpSpPr/>
          <p:nvPr/>
        </p:nvGrpSpPr>
        <p:grpSpPr>
          <a:xfrm>
            <a:off x="6626929" y="1215917"/>
            <a:ext cx="3242738" cy="3034256"/>
            <a:chOff x="766068" y="471682"/>
            <a:chExt cx="3567012" cy="33376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3FE996-4799-49EC-B7FC-C5DE062FFCB9}"/>
                </a:ext>
              </a:extLst>
            </p:cNvPr>
            <p:cNvSpPr/>
            <p:nvPr/>
          </p:nvSpPr>
          <p:spPr>
            <a:xfrm>
              <a:off x="1882002" y="471682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68 ÷ 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3ECE6C-5DE4-4152-9C6E-16A3936F2691}"/>
                </a:ext>
              </a:extLst>
            </p:cNvPr>
            <p:cNvSpPr/>
            <p:nvPr/>
          </p:nvSpPr>
          <p:spPr>
            <a:xfrm>
              <a:off x="3116014" y="2592297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 ÷ 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DC1EA6-3C09-48F8-B5A9-D9410976C1BC}"/>
                </a:ext>
              </a:extLst>
            </p:cNvPr>
            <p:cNvSpPr/>
            <p:nvPr/>
          </p:nvSpPr>
          <p:spPr>
            <a:xfrm>
              <a:off x="766068" y="2592298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 ÷ 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C3BB7A-3509-4B04-880C-5B3D9F7C126A}"/>
                </a:ext>
              </a:extLst>
            </p:cNvPr>
            <p:cNvCxnSpPr>
              <a:stCxn id="13" idx="3"/>
              <a:endCxn id="16" idx="0"/>
            </p:cNvCxnSpPr>
            <p:nvPr/>
          </p:nvCxnSpPr>
          <p:spPr>
            <a:xfrm flipH="1">
              <a:off x="1374601" y="1510513"/>
              <a:ext cx="685636" cy="1081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3CE157-6807-4116-BE3C-4725B29D6C05}"/>
                </a:ext>
              </a:extLst>
            </p:cNvPr>
            <p:cNvCxnSpPr>
              <a:cxnSpLocks/>
              <a:stCxn id="13" idx="5"/>
              <a:endCxn id="15" idx="0"/>
            </p:cNvCxnSpPr>
            <p:nvPr/>
          </p:nvCxnSpPr>
          <p:spPr>
            <a:xfrm>
              <a:off x="2920833" y="1510513"/>
              <a:ext cx="803714" cy="1081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36">
            <a:extLst>
              <a:ext uri="{FF2B5EF4-FFF2-40B4-BE49-F238E27FC236}">
                <a16:creationId xmlns:a16="http://schemas.microsoft.com/office/drawing/2014/main" id="{9F5658F2-7F79-4FB4-A8BA-528E56FD2B7C}"/>
              </a:ext>
            </a:extLst>
          </p:cNvPr>
          <p:cNvGraphicFramePr>
            <a:graphicFrameLocks noGrp="1"/>
          </p:cNvGraphicFramePr>
          <p:nvPr/>
        </p:nvGraphicFramePr>
        <p:xfrm>
          <a:off x="2395345" y="1555524"/>
          <a:ext cx="368978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333">
                  <a:extLst>
                    <a:ext uri="{9D8B030D-6E8A-4147-A177-3AD203B41FA5}">
                      <a16:colId xmlns:a16="http://schemas.microsoft.com/office/drawing/2014/main" val="3285330890"/>
                    </a:ext>
                  </a:extLst>
                </a:gridCol>
                <a:gridCol w="1950449">
                  <a:extLst>
                    <a:ext uri="{9D8B030D-6E8A-4147-A177-3AD203B41FA5}">
                      <a16:colId xmlns:a16="http://schemas.microsoft.com/office/drawing/2014/main" val="1474489389"/>
                    </a:ext>
                  </a:extLst>
                </a:gridCol>
              </a:tblGrid>
              <a:tr h="26490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86783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90234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4464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E2D5AC8-8ABD-4CB6-AD31-1721F153897E}"/>
              </a:ext>
            </a:extLst>
          </p:cNvPr>
          <p:cNvGrpSpPr/>
          <p:nvPr/>
        </p:nvGrpSpPr>
        <p:grpSpPr>
          <a:xfrm>
            <a:off x="2602469" y="2092722"/>
            <a:ext cx="3323907" cy="240790"/>
            <a:chOff x="1078468" y="2092722"/>
            <a:chExt cx="3323907" cy="24079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7224E8-D594-43A7-B757-231CDE74CB3C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AD1C9B-A639-4EB3-AC55-CB56DC658899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313057-C9CA-45C6-A1AC-FD8E04D52126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A66030-FAA7-4ECE-B085-C1CDF41AD839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9511A-1746-4C19-A1AD-83723D519585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ACBF847-8D56-4437-9B9B-0E633D53817A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39C669-FA79-4851-810C-5ADC5FC60A19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E9386D-D2A8-4EB1-9F14-2AB00520F7B5}"/>
              </a:ext>
            </a:extLst>
          </p:cNvPr>
          <p:cNvGrpSpPr/>
          <p:nvPr/>
        </p:nvGrpSpPr>
        <p:grpSpPr>
          <a:xfrm>
            <a:off x="2602469" y="2676155"/>
            <a:ext cx="3323907" cy="240790"/>
            <a:chOff x="1078468" y="2092722"/>
            <a:chExt cx="3323907" cy="24079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C93816-FA5D-4678-AD29-14C916DAD31E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580C10-B9A1-4544-A503-0241E384F895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F9048C-9C94-4D27-AF5C-E3A9AD80F9DE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05EF1F-DA85-40F7-91A8-D7FB699B1B35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F5FD79-7365-4DA7-BFF7-EF05EEE7A5F9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CBFAC2-5AA4-4352-9537-9F74367AD3D2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387FD2-B4DD-406D-A895-23175B4769B8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4" name="Table 30">
            <a:extLst>
              <a:ext uri="{FF2B5EF4-FFF2-40B4-BE49-F238E27FC236}">
                <a16:creationId xmlns:a16="http://schemas.microsoft.com/office/drawing/2014/main" id="{BEE8B4BD-7E84-4F97-9200-E6481DB4293E}"/>
              </a:ext>
            </a:extLst>
          </p:cNvPr>
          <p:cNvGraphicFramePr>
            <a:graphicFrameLocks noGrp="1"/>
          </p:cNvGraphicFramePr>
          <p:nvPr/>
        </p:nvGraphicFramePr>
        <p:xfrm>
          <a:off x="2974485" y="3719390"/>
          <a:ext cx="2531502" cy="98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51">
                  <a:extLst>
                    <a:ext uri="{9D8B030D-6E8A-4147-A177-3AD203B41FA5}">
                      <a16:colId xmlns:a16="http://schemas.microsoft.com/office/drawing/2014/main" val="1078966366"/>
                    </a:ext>
                  </a:extLst>
                </a:gridCol>
                <a:gridCol w="1265751">
                  <a:extLst>
                    <a:ext uri="{9D8B030D-6E8A-4147-A177-3AD203B41FA5}">
                      <a16:colId xmlns:a16="http://schemas.microsoft.com/office/drawing/2014/main" val="3366468632"/>
                    </a:ext>
                  </a:extLst>
                </a:gridCol>
              </a:tblGrid>
              <a:tr h="4935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848580"/>
                  </a:ext>
                </a:extLst>
              </a:tr>
              <a:tr h="493588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0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is the odd one out because…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EBCB-D20C-4F5C-8D94-7C4B88EC2EF5}"/>
              </a:ext>
            </a:extLst>
          </p:cNvPr>
          <p:cNvSpPr txBox="1"/>
          <p:nvPr/>
        </p:nvSpPr>
        <p:spPr>
          <a:xfrm>
            <a:off x="1788200" y="126249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E9BC0-D876-4112-AD70-E3EB419349D9}"/>
              </a:ext>
            </a:extLst>
          </p:cNvPr>
          <p:cNvSpPr txBox="1"/>
          <p:nvPr/>
        </p:nvSpPr>
        <p:spPr>
          <a:xfrm>
            <a:off x="6402348" y="126249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B8020-F93C-4E69-8C63-06A0A4D1B5E8}"/>
              </a:ext>
            </a:extLst>
          </p:cNvPr>
          <p:cNvSpPr txBox="1"/>
          <p:nvPr/>
        </p:nvSpPr>
        <p:spPr>
          <a:xfrm>
            <a:off x="1838106" y="3734023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FBFC92-01D1-42CA-8A4D-4AEF1CB1F35C}"/>
              </a:ext>
            </a:extLst>
          </p:cNvPr>
          <p:cNvGrpSpPr/>
          <p:nvPr/>
        </p:nvGrpSpPr>
        <p:grpSpPr>
          <a:xfrm>
            <a:off x="6626929" y="1215917"/>
            <a:ext cx="3242738" cy="3034256"/>
            <a:chOff x="766068" y="471682"/>
            <a:chExt cx="3567012" cy="33376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3FE996-4799-49EC-B7FC-C5DE062FFCB9}"/>
                </a:ext>
              </a:extLst>
            </p:cNvPr>
            <p:cNvSpPr/>
            <p:nvPr/>
          </p:nvSpPr>
          <p:spPr>
            <a:xfrm>
              <a:off x="1882002" y="471682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68 ÷ 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3ECE6C-5DE4-4152-9C6E-16A3936F2691}"/>
                </a:ext>
              </a:extLst>
            </p:cNvPr>
            <p:cNvSpPr/>
            <p:nvPr/>
          </p:nvSpPr>
          <p:spPr>
            <a:xfrm>
              <a:off x="3116014" y="2592297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 ÷ 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DC1EA6-3C09-48F8-B5A9-D9410976C1BC}"/>
                </a:ext>
              </a:extLst>
            </p:cNvPr>
            <p:cNvSpPr/>
            <p:nvPr/>
          </p:nvSpPr>
          <p:spPr>
            <a:xfrm>
              <a:off x="766068" y="2592298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 ÷ 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C3BB7A-3509-4B04-880C-5B3D9F7C126A}"/>
                </a:ext>
              </a:extLst>
            </p:cNvPr>
            <p:cNvCxnSpPr>
              <a:stCxn id="13" idx="3"/>
              <a:endCxn id="16" idx="0"/>
            </p:cNvCxnSpPr>
            <p:nvPr/>
          </p:nvCxnSpPr>
          <p:spPr>
            <a:xfrm flipH="1">
              <a:off x="1374601" y="1510513"/>
              <a:ext cx="685636" cy="1081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3CE157-6807-4116-BE3C-4725B29D6C05}"/>
                </a:ext>
              </a:extLst>
            </p:cNvPr>
            <p:cNvCxnSpPr>
              <a:cxnSpLocks/>
              <a:stCxn id="13" idx="5"/>
              <a:endCxn id="15" idx="0"/>
            </p:cNvCxnSpPr>
            <p:nvPr/>
          </p:nvCxnSpPr>
          <p:spPr>
            <a:xfrm>
              <a:off x="2920833" y="1510513"/>
              <a:ext cx="803714" cy="1081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36">
            <a:extLst>
              <a:ext uri="{FF2B5EF4-FFF2-40B4-BE49-F238E27FC236}">
                <a16:creationId xmlns:a16="http://schemas.microsoft.com/office/drawing/2014/main" id="{9F5658F2-7F79-4FB4-A8BA-528E56FD2B7C}"/>
              </a:ext>
            </a:extLst>
          </p:cNvPr>
          <p:cNvGraphicFramePr>
            <a:graphicFrameLocks noGrp="1"/>
          </p:cNvGraphicFramePr>
          <p:nvPr/>
        </p:nvGraphicFramePr>
        <p:xfrm>
          <a:off x="2395345" y="1555524"/>
          <a:ext cx="368978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333">
                  <a:extLst>
                    <a:ext uri="{9D8B030D-6E8A-4147-A177-3AD203B41FA5}">
                      <a16:colId xmlns:a16="http://schemas.microsoft.com/office/drawing/2014/main" val="3285330890"/>
                    </a:ext>
                  </a:extLst>
                </a:gridCol>
                <a:gridCol w="1950449">
                  <a:extLst>
                    <a:ext uri="{9D8B030D-6E8A-4147-A177-3AD203B41FA5}">
                      <a16:colId xmlns:a16="http://schemas.microsoft.com/office/drawing/2014/main" val="1474489389"/>
                    </a:ext>
                  </a:extLst>
                </a:gridCol>
              </a:tblGrid>
              <a:tr h="26490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86783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90234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4464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E2D5AC8-8ABD-4CB6-AD31-1721F153897E}"/>
              </a:ext>
            </a:extLst>
          </p:cNvPr>
          <p:cNvGrpSpPr/>
          <p:nvPr/>
        </p:nvGrpSpPr>
        <p:grpSpPr>
          <a:xfrm>
            <a:off x="2602469" y="2092722"/>
            <a:ext cx="3323907" cy="240790"/>
            <a:chOff x="1078468" y="2092722"/>
            <a:chExt cx="3323907" cy="24079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7224E8-D594-43A7-B757-231CDE74CB3C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AD1C9B-A639-4EB3-AC55-CB56DC658899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313057-C9CA-45C6-A1AC-FD8E04D52126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A66030-FAA7-4ECE-B085-C1CDF41AD839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9511A-1746-4C19-A1AD-83723D519585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ACBF847-8D56-4437-9B9B-0E633D53817A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39C669-FA79-4851-810C-5ADC5FC60A19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E9386D-D2A8-4EB1-9F14-2AB00520F7B5}"/>
              </a:ext>
            </a:extLst>
          </p:cNvPr>
          <p:cNvGrpSpPr/>
          <p:nvPr/>
        </p:nvGrpSpPr>
        <p:grpSpPr>
          <a:xfrm>
            <a:off x="2602469" y="2676155"/>
            <a:ext cx="3323907" cy="240790"/>
            <a:chOff x="1078468" y="2092722"/>
            <a:chExt cx="3323907" cy="24079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C93816-FA5D-4678-AD29-14C916DAD31E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580C10-B9A1-4544-A503-0241E384F895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F9048C-9C94-4D27-AF5C-E3A9AD80F9DE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05EF1F-DA85-40F7-91A8-D7FB699B1B35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F5FD79-7365-4DA7-BFF7-EF05EEE7A5F9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CBFAC2-5AA4-4352-9537-9F74367AD3D2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387FD2-B4DD-406D-A895-23175B4769B8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4" name="Table 30">
            <a:extLst>
              <a:ext uri="{FF2B5EF4-FFF2-40B4-BE49-F238E27FC236}">
                <a16:creationId xmlns:a16="http://schemas.microsoft.com/office/drawing/2014/main" id="{BF630263-B8B0-4FBF-BFA3-1CDD084CA7AD}"/>
              </a:ext>
            </a:extLst>
          </p:cNvPr>
          <p:cNvGraphicFramePr>
            <a:graphicFrameLocks noGrp="1"/>
          </p:cNvGraphicFramePr>
          <p:nvPr/>
        </p:nvGraphicFramePr>
        <p:xfrm>
          <a:off x="2974485" y="3719390"/>
          <a:ext cx="2531502" cy="98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51">
                  <a:extLst>
                    <a:ext uri="{9D8B030D-6E8A-4147-A177-3AD203B41FA5}">
                      <a16:colId xmlns:a16="http://schemas.microsoft.com/office/drawing/2014/main" val="1078966366"/>
                    </a:ext>
                  </a:extLst>
                </a:gridCol>
                <a:gridCol w="1265751">
                  <a:extLst>
                    <a:ext uri="{9D8B030D-6E8A-4147-A177-3AD203B41FA5}">
                      <a16:colId xmlns:a16="http://schemas.microsoft.com/office/drawing/2014/main" val="3366468632"/>
                    </a:ext>
                  </a:extLst>
                </a:gridCol>
              </a:tblGrid>
              <a:tr h="4935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848580"/>
                  </a:ext>
                </a:extLst>
              </a:tr>
              <a:tr h="493588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0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9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 is the odd one out because both A and B show the division 68 ÷ 2 whereas C shows 88 ÷ 2.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CEBCB-D20C-4F5C-8D94-7C4B88EC2EF5}"/>
              </a:ext>
            </a:extLst>
          </p:cNvPr>
          <p:cNvSpPr txBox="1"/>
          <p:nvPr/>
        </p:nvSpPr>
        <p:spPr>
          <a:xfrm>
            <a:off x="1788200" y="126249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E9BC0-D876-4112-AD70-E3EB419349D9}"/>
              </a:ext>
            </a:extLst>
          </p:cNvPr>
          <p:cNvSpPr txBox="1"/>
          <p:nvPr/>
        </p:nvSpPr>
        <p:spPr>
          <a:xfrm>
            <a:off x="6402348" y="1262490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B8020-F93C-4E69-8C63-06A0A4D1B5E8}"/>
              </a:ext>
            </a:extLst>
          </p:cNvPr>
          <p:cNvSpPr txBox="1"/>
          <p:nvPr/>
        </p:nvSpPr>
        <p:spPr>
          <a:xfrm>
            <a:off x="1838106" y="3734023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FBFC92-01D1-42CA-8A4D-4AEF1CB1F35C}"/>
              </a:ext>
            </a:extLst>
          </p:cNvPr>
          <p:cNvGrpSpPr/>
          <p:nvPr/>
        </p:nvGrpSpPr>
        <p:grpSpPr>
          <a:xfrm>
            <a:off x="6626929" y="1215917"/>
            <a:ext cx="3242738" cy="3034256"/>
            <a:chOff x="766068" y="471682"/>
            <a:chExt cx="3567012" cy="33376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3FE996-4799-49EC-B7FC-C5DE062FFCB9}"/>
                </a:ext>
              </a:extLst>
            </p:cNvPr>
            <p:cNvSpPr/>
            <p:nvPr/>
          </p:nvSpPr>
          <p:spPr>
            <a:xfrm>
              <a:off x="1882002" y="471682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68 ÷ 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3ECE6C-5DE4-4152-9C6E-16A3936F2691}"/>
                </a:ext>
              </a:extLst>
            </p:cNvPr>
            <p:cNvSpPr/>
            <p:nvPr/>
          </p:nvSpPr>
          <p:spPr>
            <a:xfrm>
              <a:off x="3116014" y="2592297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 ÷ 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DC1EA6-3C09-48F8-B5A9-D9410976C1BC}"/>
                </a:ext>
              </a:extLst>
            </p:cNvPr>
            <p:cNvSpPr/>
            <p:nvPr/>
          </p:nvSpPr>
          <p:spPr>
            <a:xfrm>
              <a:off x="766068" y="2592298"/>
              <a:ext cx="1217066" cy="12170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 ÷ 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C3BB7A-3509-4B04-880C-5B3D9F7C126A}"/>
                </a:ext>
              </a:extLst>
            </p:cNvPr>
            <p:cNvCxnSpPr>
              <a:stCxn id="13" idx="3"/>
              <a:endCxn id="16" idx="0"/>
            </p:cNvCxnSpPr>
            <p:nvPr/>
          </p:nvCxnSpPr>
          <p:spPr>
            <a:xfrm flipH="1">
              <a:off x="1374601" y="1510513"/>
              <a:ext cx="685636" cy="1081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3CE157-6807-4116-BE3C-4725B29D6C05}"/>
                </a:ext>
              </a:extLst>
            </p:cNvPr>
            <p:cNvCxnSpPr>
              <a:cxnSpLocks/>
              <a:stCxn id="13" idx="5"/>
              <a:endCxn id="15" idx="0"/>
            </p:cNvCxnSpPr>
            <p:nvPr/>
          </p:nvCxnSpPr>
          <p:spPr>
            <a:xfrm>
              <a:off x="2920833" y="1510513"/>
              <a:ext cx="803714" cy="1081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30">
            <a:extLst>
              <a:ext uri="{FF2B5EF4-FFF2-40B4-BE49-F238E27FC236}">
                <a16:creationId xmlns:a16="http://schemas.microsoft.com/office/drawing/2014/main" id="{C2003A27-947E-4B33-9337-6B13EE82BB5E}"/>
              </a:ext>
            </a:extLst>
          </p:cNvPr>
          <p:cNvGraphicFramePr>
            <a:graphicFrameLocks noGrp="1"/>
          </p:cNvGraphicFramePr>
          <p:nvPr/>
        </p:nvGraphicFramePr>
        <p:xfrm>
          <a:off x="2974485" y="3719390"/>
          <a:ext cx="2531502" cy="98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751">
                  <a:extLst>
                    <a:ext uri="{9D8B030D-6E8A-4147-A177-3AD203B41FA5}">
                      <a16:colId xmlns:a16="http://schemas.microsoft.com/office/drawing/2014/main" val="1078966366"/>
                    </a:ext>
                  </a:extLst>
                </a:gridCol>
                <a:gridCol w="1265751">
                  <a:extLst>
                    <a:ext uri="{9D8B030D-6E8A-4147-A177-3AD203B41FA5}">
                      <a16:colId xmlns:a16="http://schemas.microsoft.com/office/drawing/2014/main" val="3366468632"/>
                    </a:ext>
                  </a:extLst>
                </a:gridCol>
              </a:tblGrid>
              <a:tr h="4935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848580"/>
                  </a:ext>
                </a:extLst>
              </a:tr>
              <a:tr h="493588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01827"/>
                  </a:ext>
                </a:extLst>
              </a:tr>
            </a:tbl>
          </a:graphicData>
        </a:graphic>
      </p:graphicFrame>
      <p:graphicFrame>
        <p:nvGraphicFramePr>
          <p:cNvPr id="21" name="Table 36">
            <a:extLst>
              <a:ext uri="{FF2B5EF4-FFF2-40B4-BE49-F238E27FC236}">
                <a16:creationId xmlns:a16="http://schemas.microsoft.com/office/drawing/2014/main" id="{9F5658F2-7F79-4FB4-A8BA-528E56FD2B7C}"/>
              </a:ext>
            </a:extLst>
          </p:cNvPr>
          <p:cNvGraphicFramePr>
            <a:graphicFrameLocks noGrp="1"/>
          </p:cNvGraphicFramePr>
          <p:nvPr/>
        </p:nvGraphicFramePr>
        <p:xfrm>
          <a:off x="2395345" y="1555524"/>
          <a:ext cx="368978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333">
                  <a:extLst>
                    <a:ext uri="{9D8B030D-6E8A-4147-A177-3AD203B41FA5}">
                      <a16:colId xmlns:a16="http://schemas.microsoft.com/office/drawing/2014/main" val="3285330890"/>
                    </a:ext>
                  </a:extLst>
                </a:gridCol>
                <a:gridCol w="1950449">
                  <a:extLst>
                    <a:ext uri="{9D8B030D-6E8A-4147-A177-3AD203B41FA5}">
                      <a16:colId xmlns:a16="http://schemas.microsoft.com/office/drawing/2014/main" val="1474489389"/>
                    </a:ext>
                  </a:extLst>
                </a:gridCol>
              </a:tblGrid>
              <a:tr h="26490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86783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90234"/>
                  </a:ext>
                </a:extLst>
              </a:tr>
              <a:tr h="430476"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4464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E2D5AC8-8ABD-4CB6-AD31-1721F153897E}"/>
              </a:ext>
            </a:extLst>
          </p:cNvPr>
          <p:cNvGrpSpPr/>
          <p:nvPr/>
        </p:nvGrpSpPr>
        <p:grpSpPr>
          <a:xfrm>
            <a:off x="2602469" y="2092722"/>
            <a:ext cx="3323907" cy="240790"/>
            <a:chOff x="1078468" y="2092722"/>
            <a:chExt cx="3323907" cy="24079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7224E8-D594-43A7-B757-231CDE74CB3C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AD1C9B-A639-4EB3-AC55-CB56DC658899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7313057-C9CA-45C6-A1AC-FD8E04D52126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A66030-FAA7-4ECE-B085-C1CDF41AD839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9511A-1746-4C19-A1AD-83723D519585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ACBF847-8D56-4437-9B9B-0E633D53817A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39C669-FA79-4851-810C-5ADC5FC60A19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E9386D-D2A8-4EB1-9F14-2AB00520F7B5}"/>
              </a:ext>
            </a:extLst>
          </p:cNvPr>
          <p:cNvGrpSpPr/>
          <p:nvPr/>
        </p:nvGrpSpPr>
        <p:grpSpPr>
          <a:xfrm>
            <a:off x="2602469" y="2676155"/>
            <a:ext cx="3323907" cy="240790"/>
            <a:chOff x="1078468" y="2092722"/>
            <a:chExt cx="3323907" cy="24079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2C93816-FA5D-4678-AD29-14C916DAD31E}"/>
                </a:ext>
              </a:extLst>
            </p:cNvPr>
            <p:cNvSpPr/>
            <p:nvPr/>
          </p:nvSpPr>
          <p:spPr>
            <a:xfrm>
              <a:off x="1608590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580C10-B9A1-4544-A503-0241E384F895}"/>
                </a:ext>
              </a:extLst>
            </p:cNvPr>
            <p:cNvSpPr/>
            <p:nvPr/>
          </p:nvSpPr>
          <p:spPr>
            <a:xfrm>
              <a:off x="1078468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F9048C-9C94-4D27-AF5C-E3A9AD80F9DE}"/>
                </a:ext>
              </a:extLst>
            </p:cNvPr>
            <p:cNvSpPr/>
            <p:nvPr/>
          </p:nvSpPr>
          <p:spPr>
            <a:xfrm>
              <a:off x="2138713" y="2092722"/>
              <a:ext cx="240790" cy="240790"/>
            </a:xfrm>
            <a:prstGeom prst="ellipse">
              <a:avLst/>
            </a:prstGeom>
            <a:solidFill>
              <a:srgbClr val="33CCCC"/>
            </a:solidFill>
            <a:ln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05EF1F-DA85-40F7-91A8-D7FB699B1B35}"/>
                </a:ext>
              </a:extLst>
            </p:cNvPr>
            <p:cNvSpPr/>
            <p:nvPr/>
          </p:nvSpPr>
          <p:spPr>
            <a:xfrm>
              <a:off x="279722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F5FD79-7365-4DA7-BFF7-EF05EEE7A5F9}"/>
                </a:ext>
              </a:extLst>
            </p:cNvPr>
            <p:cNvSpPr/>
            <p:nvPr/>
          </p:nvSpPr>
          <p:spPr>
            <a:xfrm>
              <a:off x="3252014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CBFAC2-5AA4-4352-9537-9F74367AD3D2}"/>
                </a:ext>
              </a:extLst>
            </p:cNvPr>
            <p:cNvSpPr/>
            <p:nvPr/>
          </p:nvSpPr>
          <p:spPr>
            <a:xfrm>
              <a:off x="3706799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387FD2-B4DD-406D-A895-23175B4769B8}"/>
                </a:ext>
              </a:extLst>
            </p:cNvPr>
            <p:cNvSpPr/>
            <p:nvPr/>
          </p:nvSpPr>
          <p:spPr>
            <a:xfrm>
              <a:off x="4161585" y="2092722"/>
              <a:ext cx="240790" cy="240790"/>
            </a:xfrm>
            <a:prstGeom prst="ellipse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1367314-E4AB-4449-A77E-720DC10C4875}"/>
              </a:ext>
            </a:extLst>
          </p:cNvPr>
          <p:cNvSpPr/>
          <p:nvPr/>
        </p:nvSpPr>
        <p:spPr>
          <a:xfrm>
            <a:off x="2395345" y="3382391"/>
            <a:ext cx="3689782" cy="16648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17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D571A8-E907-492E-895F-5BE765C2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5EC9F5-0C41-49A9-9680-AC2A9D3374D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Lesley has 55 empty party bags.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Her five children fill an equal number of party bags with toys.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party bags does each child fill?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99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61D6919-AD20-46C9-8824-CEAA01C55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318839-A55B-40AD-BA63-1DECCD7EFB01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EBC0F3-BA1F-47FC-9B06-8681E53C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809AD22-FA38-4AC0-97A8-36D236B42F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Lesley has 55 empty party bags.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Her five children fill an equal number of party bags with toys.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party bags does each child fill?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Each child fills 11 bags because 55 ÷ 5 = 11.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1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What is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Dividing is sharing into equal groups. You might see it written differently in questions e.g.</a:t>
            </a:r>
          </a:p>
          <a:p>
            <a:r>
              <a:rPr lang="en-US" dirty="0">
                <a:latin typeface="Comic Sans MS" pitchFamily="66" charset="0"/>
              </a:rPr>
              <a:t>divided by</a:t>
            </a:r>
          </a:p>
          <a:p>
            <a:r>
              <a:rPr lang="en-US" dirty="0">
                <a:latin typeface="Comic Sans MS" pitchFamily="66" charset="0"/>
              </a:rPr>
              <a:t>share equally</a:t>
            </a:r>
          </a:p>
          <a:p>
            <a:r>
              <a:rPr lang="en-US" dirty="0">
                <a:latin typeface="Comic Sans MS" pitchFamily="66" charset="0"/>
              </a:rPr>
              <a:t>equal groups of</a:t>
            </a:r>
          </a:p>
          <a:p>
            <a:r>
              <a:rPr lang="en-US" dirty="0">
                <a:latin typeface="Comic Sans MS" pitchFamily="66" charset="0"/>
              </a:rPr>
              <a:t>divided into</a:t>
            </a:r>
          </a:p>
          <a:p>
            <a:r>
              <a:rPr lang="en-US" dirty="0">
                <a:latin typeface="Comic Sans MS" pitchFamily="66" charset="0"/>
              </a:rPr>
              <a:t>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CA49B-5DEE-40D8-990C-B203B567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299831-E5B0-432F-B933-612CD54A40C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clues to work out Edgar’s number.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9683FD7-1249-4C85-8F69-F7A85955CFF8}"/>
              </a:ext>
            </a:extLst>
          </p:cNvPr>
          <p:cNvSpPr/>
          <p:nvPr/>
        </p:nvSpPr>
        <p:spPr>
          <a:xfrm>
            <a:off x="4692141" y="1666478"/>
            <a:ext cx="5301302" cy="2141024"/>
          </a:xfrm>
          <a:prstGeom prst="wedgeRoundRectCallout">
            <a:avLst>
              <a:gd name="adj1" fmla="val -43190"/>
              <a:gd name="adj2" fmla="val 106233"/>
              <a:gd name="adj3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am thinking of a number.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When I divide my number by 3, </a:t>
            </a: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get the answer 22.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my number? </a:t>
            </a:r>
          </a:p>
        </p:txBody>
      </p:sp>
    </p:spTree>
    <p:extLst>
      <p:ext uri="{BB962C8B-B14F-4D97-AF65-F5344CB8AC3E}">
        <p14:creationId xmlns:p14="http://schemas.microsoft.com/office/powerpoint/2010/main" val="3786020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CA49B-5DEE-40D8-990C-B203B567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299831-E5B0-432F-B933-612CD54A40C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clues to work out Edgar’s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Edgar’s number is 66 because 66 ÷ 3 = 22.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9683FD7-1249-4C85-8F69-F7A85955CFF8}"/>
              </a:ext>
            </a:extLst>
          </p:cNvPr>
          <p:cNvSpPr/>
          <p:nvPr/>
        </p:nvSpPr>
        <p:spPr>
          <a:xfrm>
            <a:off x="4692141" y="1666478"/>
            <a:ext cx="5301302" cy="2141024"/>
          </a:xfrm>
          <a:prstGeom prst="wedgeRoundRectCallout">
            <a:avLst>
              <a:gd name="adj1" fmla="val -43190"/>
              <a:gd name="adj2" fmla="val 106233"/>
              <a:gd name="adj3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am thinking of a number.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When I divide my number by 3, </a:t>
            </a: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get the answer 22.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my number? </a:t>
            </a:r>
          </a:p>
        </p:txBody>
      </p:sp>
    </p:spTree>
    <p:extLst>
      <p:ext uri="{BB962C8B-B14F-4D97-AF65-F5344CB8AC3E}">
        <p14:creationId xmlns:p14="http://schemas.microsoft.com/office/powerpoint/2010/main" val="1766921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89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111F-1F13-4EF3-A2DB-000E041A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9D59-59EC-401F-A32E-7BC91F05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Comic Sans MS" panose="030F0702030302020204" pitchFamily="66" charset="0"/>
              </a:rPr>
              <a:t>Can we say our two times tables?</a:t>
            </a:r>
          </a:p>
        </p:txBody>
      </p:sp>
    </p:spTree>
    <p:extLst>
      <p:ext uri="{BB962C8B-B14F-4D97-AF65-F5344CB8AC3E}">
        <p14:creationId xmlns:p14="http://schemas.microsoft.com/office/powerpoint/2010/main" val="234262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D7696-DD48-4B77-BB3D-2B386FF6E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79C2A2-9A8E-4CB5-A5C8-FAE969F64B46}"/>
              </a:ext>
            </a:extLst>
          </p:cNvPr>
          <p:cNvSpPr txBox="1"/>
          <p:nvPr/>
        </p:nvSpPr>
        <p:spPr>
          <a:xfrm>
            <a:off x="343155" y="229306"/>
            <a:ext cx="97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8DA903-AC55-436A-951D-714591CD1EC5}"/>
              </a:ext>
            </a:extLst>
          </p:cNvPr>
          <p:cNvSpPr/>
          <p:nvPr/>
        </p:nvSpPr>
        <p:spPr>
          <a:xfrm>
            <a:off x="846696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6D614-B374-4D85-8CC3-ED96CDC80454}"/>
              </a:ext>
            </a:extLst>
          </p:cNvPr>
          <p:cNvSpPr/>
          <p:nvPr/>
        </p:nvSpPr>
        <p:spPr>
          <a:xfrm>
            <a:off x="216040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F80220-BD0A-41F9-B097-811880B4A0B1}"/>
              </a:ext>
            </a:extLst>
          </p:cNvPr>
          <p:cNvSpPr/>
          <p:nvPr/>
        </p:nvSpPr>
        <p:spPr>
          <a:xfrm>
            <a:off x="347831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8CCAA-0A1E-48BC-97DE-448D367B7AC7}"/>
              </a:ext>
            </a:extLst>
          </p:cNvPr>
          <p:cNvSpPr txBox="1"/>
          <p:nvPr/>
        </p:nvSpPr>
        <p:spPr>
          <a:xfrm>
            <a:off x="1598498" y="3764869"/>
            <a:ext cx="5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C031A0-5041-4625-9E66-042CD7B2AAFD}"/>
              </a:ext>
            </a:extLst>
          </p:cNvPr>
          <p:cNvSpPr txBox="1"/>
          <p:nvPr/>
        </p:nvSpPr>
        <p:spPr>
          <a:xfrm>
            <a:off x="2916407" y="3764869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9B5B0-F41A-4AD5-A474-17742888B44F}"/>
              </a:ext>
            </a:extLst>
          </p:cNvPr>
          <p:cNvSpPr/>
          <p:nvPr/>
        </p:nvSpPr>
        <p:spPr>
          <a:xfrm>
            <a:off x="846696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6E9031-B347-4833-8054-30FB5B40EE0C}"/>
              </a:ext>
            </a:extLst>
          </p:cNvPr>
          <p:cNvSpPr/>
          <p:nvPr/>
        </p:nvSpPr>
        <p:spPr>
          <a:xfrm>
            <a:off x="216040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2373B3-E9E3-41BB-9B4F-456E9F206B3B}"/>
              </a:ext>
            </a:extLst>
          </p:cNvPr>
          <p:cNvSpPr/>
          <p:nvPr/>
        </p:nvSpPr>
        <p:spPr>
          <a:xfrm>
            <a:off x="347831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1F686A-77A2-4BC9-8D66-148958F558F7}"/>
              </a:ext>
            </a:extLst>
          </p:cNvPr>
          <p:cNvSpPr txBox="1"/>
          <p:nvPr/>
        </p:nvSpPr>
        <p:spPr>
          <a:xfrm>
            <a:off x="1606894" y="5157725"/>
            <a:ext cx="5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2E1845-0746-4E3C-AB2D-86805A05EAA9}"/>
              </a:ext>
            </a:extLst>
          </p:cNvPr>
          <p:cNvSpPr txBox="1"/>
          <p:nvPr/>
        </p:nvSpPr>
        <p:spPr>
          <a:xfrm>
            <a:off x="2916407" y="5126947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C12DBF-F6C3-4BEB-B2C6-9DB928D45B3D}"/>
              </a:ext>
            </a:extLst>
          </p:cNvPr>
          <p:cNvSpPr txBox="1"/>
          <p:nvPr/>
        </p:nvSpPr>
        <p:spPr>
          <a:xfrm>
            <a:off x="846695" y="3743097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6B2D7B-FDC8-4737-8D87-D2299E50BE38}"/>
              </a:ext>
            </a:extLst>
          </p:cNvPr>
          <p:cNvSpPr txBox="1"/>
          <p:nvPr/>
        </p:nvSpPr>
        <p:spPr>
          <a:xfrm>
            <a:off x="2153024" y="3743097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25DB14-AE24-45B7-9859-A45CBE587C36}"/>
              </a:ext>
            </a:extLst>
          </p:cNvPr>
          <p:cNvSpPr txBox="1"/>
          <p:nvPr/>
        </p:nvSpPr>
        <p:spPr>
          <a:xfrm>
            <a:off x="3478990" y="3743097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4A1815-1418-4862-B7AD-DC71FC7A7A6A}"/>
              </a:ext>
            </a:extLst>
          </p:cNvPr>
          <p:cNvSpPr txBox="1"/>
          <p:nvPr/>
        </p:nvSpPr>
        <p:spPr>
          <a:xfrm>
            <a:off x="846695" y="5115259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61D2E6-D64C-47FE-AE5B-81D827B241DD}"/>
              </a:ext>
            </a:extLst>
          </p:cNvPr>
          <p:cNvSpPr txBox="1"/>
          <p:nvPr/>
        </p:nvSpPr>
        <p:spPr>
          <a:xfrm>
            <a:off x="2153024" y="5115259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BAC36B-0E39-4105-955F-AB4D4473CF18}"/>
              </a:ext>
            </a:extLst>
          </p:cNvPr>
          <p:cNvSpPr txBox="1"/>
          <p:nvPr/>
        </p:nvSpPr>
        <p:spPr>
          <a:xfrm>
            <a:off x="3478990" y="5115259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284CAF-CDB3-4DFB-AFB9-17696D4B1B75}"/>
              </a:ext>
            </a:extLst>
          </p:cNvPr>
          <p:cNvSpPr txBox="1"/>
          <p:nvPr/>
        </p:nvSpPr>
        <p:spPr>
          <a:xfrm>
            <a:off x="4991355" y="3626937"/>
            <a:ext cx="648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cubes altogether.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in each group.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groups.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668390-E7AD-4942-A17F-B6DAC1E4C459}"/>
              </a:ext>
            </a:extLst>
          </p:cNvPr>
          <p:cNvSpPr txBox="1"/>
          <p:nvPr/>
        </p:nvSpPr>
        <p:spPr>
          <a:xfrm>
            <a:off x="6701971" y="3537859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8B8DAA-E069-445B-AF96-94FA73938E97}"/>
              </a:ext>
            </a:extLst>
          </p:cNvPr>
          <p:cNvSpPr txBox="1"/>
          <p:nvPr/>
        </p:nvSpPr>
        <p:spPr>
          <a:xfrm>
            <a:off x="6701971" y="4397848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F7613-E53C-4236-9074-89A7B9DA3128}"/>
              </a:ext>
            </a:extLst>
          </p:cNvPr>
          <p:cNvSpPr txBox="1"/>
          <p:nvPr/>
        </p:nvSpPr>
        <p:spPr>
          <a:xfrm>
            <a:off x="6701971" y="5256964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9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EBFE6-3B2A-4684-B0C1-9CD9CC1AD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C439D4-97AE-41EC-940D-743D7FC23E7F}"/>
              </a:ext>
            </a:extLst>
          </p:cNvPr>
          <p:cNvSpPr txBox="1"/>
          <p:nvPr/>
        </p:nvSpPr>
        <p:spPr>
          <a:xfrm>
            <a:off x="343155" y="229306"/>
            <a:ext cx="97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F5314-ABCF-43C7-8FFA-45631DC01A14}"/>
              </a:ext>
            </a:extLst>
          </p:cNvPr>
          <p:cNvSpPr/>
          <p:nvPr/>
        </p:nvSpPr>
        <p:spPr>
          <a:xfrm>
            <a:off x="846696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AD0158-D9D9-451B-8BFF-DB352DDFF0C1}"/>
              </a:ext>
            </a:extLst>
          </p:cNvPr>
          <p:cNvSpPr/>
          <p:nvPr/>
        </p:nvSpPr>
        <p:spPr>
          <a:xfrm>
            <a:off x="216040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A4763F-82D1-47FA-B54D-C47E86280EC5}"/>
              </a:ext>
            </a:extLst>
          </p:cNvPr>
          <p:cNvSpPr/>
          <p:nvPr/>
        </p:nvSpPr>
        <p:spPr>
          <a:xfrm>
            <a:off x="347831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B5D6D9-84BB-411B-AF0D-410C54F02F76}"/>
              </a:ext>
            </a:extLst>
          </p:cNvPr>
          <p:cNvSpPr txBox="1"/>
          <p:nvPr/>
        </p:nvSpPr>
        <p:spPr>
          <a:xfrm>
            <a:off x="1598498" y="3764869"/>
            <a:ext cx="5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3966C6-61A4-49A5-8E33-60EEE1DD62FB}"/>
              </a:ext>
            </a:extLst>
          </p:cNvPr>
          <p:cNvSpPr txBox="1"/>
          <p:nvPr/>
        </p:nvSpPr>
        <p:spPr>
          <a:xfrm>
            <a:off x="2916407" y="3764869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77DAD4-5DA0-4717-A184-8E2A243ACE88}"/>
              </a:ext>
            </a:extLst>
          </p:cNvPr>
          <p:cNvSpPr/>
          <p:nvPr/>
        </p:nvSpPr>
        <p:spPr>
          <a:xfrm>
            <a:off x="846696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12F9E8-0357-4D52-8640-F19E44594000}"/>
              </a:ext>
            </a:extLst>
          </p:cNvPr>
          <p:cNvSpPr/>
          <p:nvPr/>
        </p:nvSpPr>
        <p:spPr>
          <a:xfrm>
            <a:off x="216040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A25608-4835-4169-840B-8E8FC684AFCB}"/>
              </a:ext>
            </a:extLst>
          </p:cNvPr>
          <p:cNvSpPr/>
          <p:nvPr/>
        </p:nvSpPr>
        <p:spPr>
          <a:xfrm>
            <a:off x="347831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579BB-7C5B-48A5-A8CF-2F026F43BBEE}"/>
              </a:ext>
            </a:extLst>
          </p:cNvPr>
          <p:cNvSpPr txBox="1"/>
          <p:nvPr/>
        </p:nvSpPr>
        <p:spPr>
          <a:xfrm>
            <a:off x="1606894" y="5157725"/>
            <a:ext cx="5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EA0314-B5DC-4C19-A5D0-B734298C4EF2}"/>
              </a:ext>
            </a:extLst>
          </p:cNvPr>
          <p:cNvSpPr txBox="1"/>
          <p:nvPr/>
        </p:nvSpPr>
        <p:spPr>
          <a:xfrm>
            <a:off x="2916407" y="5126947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8A319-66FD-4CBC-B6AA-31275EDBC5F9}"/>
              </a:ext>
            </a:extLst>
          </p:cNvPr>
          <p:cNvSpPr txBox="1"/>
          <p:nvPr/>
        </p:nvSpPr>
        <p:spPr>
          <a:xfrm>
            <a:off x="846695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13C87-9A45-4794-8C11-51C4DCE1AFAD}"/>
              </a:ext>
            </a:extLst>
          </p:cNvPr>
          <p:cNvSpPr txBox="1"/>
          <p:nvPr/>
        </p:nvSpPr>
        <p:spPr>
          <a:xfrm>
            <a:off x="2153024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1F6B79-D304-4922-A94B-9EA3880A2C5A}"/>
              </a:ext>
            </a:extLst>
          </p:cNvPr>
          <p:cNvSpPr txBox="1"/>
          <p:nvPr/>
        </p:nvSpPr>
        <p:spPr>
          <a:xfrm>
            <a:off x="3478990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9D2E5-8084-40B7-9F1A-D5880CCD0127}"/>
              </a:ext>
            </a:extLst>
          </p:cNvPr>
          <p:cNvSpPr txBox="1"/>
          <p:nvPr/>
        </p:nvSpPr>
        <p:spPr>
          <a:xfrm>
            <a:off x="846695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19C4E6-B159-432E-A9B3-371DC35BD758}"/>
              </a:ext>
            </a:extLst>
          </p:cNvPr>
          <p:cNvSpPr txBox="1"/>
          <p:nvPr/>
        </p:nvSpPr>
        <p:spPr>
          <a:xfrm>
            <a:off x="2153024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958B6D-CBB1-4AAB-A278-915788D20191}"/>
              </a:ext>
            </a:extLst>
          </p:cNvPr>
          <p:cNvSpPr txBox="1"/>
          <p:nvPr/>
        </p:nvSpPr>
        <p:spPr>
          <a:xfrm>
            <a:off x="3478990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7B942-F644-4BD7-A2EE-9F7FB674497C}"/>
              </a:ext>
            </a:extLst>
          </p:cNvPr>
          <p:cNvSpPr txBox="1"/>
          <p:nvPr/>
        </p:nvSpPr>
        <p:spPr>
          <a:xfrm>
            <a:off x="4991355" y="3626937"/>
            <a:ext cx="648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cubes altogether.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in each group.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groups.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DC3689-3C45-4C3F-ACAC-22BC5734A86D}"/>
              </a:ext>
            </a:extLst>
          </p:cNvPr>
          <p:cNvSpPr txBox="1"/>
          <p:nvPr/>
        </p:nvSpPr>
        <p:spPr>
          <a:xfrm>
            <a:off x="6701971" y="3537859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E86923-7689-4F64-B80B-37CF189A459A}"/>
              </a:ext>
            </a:extLst>
          </p:cNvPr>
          <p:cNvSpPr txBox="1"/>
          <p:nvPr/>
        </p:nvSpPr>
        <p:spPr>
          <a:xfrm>
            <a:off x="6701971" y="4397848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DDDCC7-BF62-43E6-9385-D25EF296913A}"/>
              </a:ext>
            </a:extLst>
          </p:cNvPr>
          <p:cNvSpPr txBox="1"/>
          <p:nvPr/>
        </p:nvSpPr>
        <p:spPr>
          <a:xfrm>
            <a:off x="6701971" y="5256964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937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7AB71-EDB1-40EA-91A3-D73B7F0F4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6636CC-6773-481B-82BF-BA2AB53C94BC}"/>
              </a:ext>
            </a:extLst>
          </p:cNvPr>
          <p:cNvSpPr txBox="1"/>
          <p:nvPr/>
        </p:nvSpPr>
        <p:spPr>
          <a:xfrm>
            <a:off x="343155" y="229306"/>
            <a:ext cx="97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CD65B-1952-42C3-933F-7D6AD0E046F1}"/>
              </a:ext>
            </a:extLst>
          </p:cNvPr>
          <p:cNvSpPr/>
          <p:nvPr/>
        </p:nvSpPr>
        <p:spPr>
          <a:xfrm>
            <a:off x="846696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D11BB-DC32-438B-BCC6-C1E69557B49C}"/>
              </a:ext>
            </a:extLst>
          </p:cNvPr>
          <p:cNvSpPr/>
          <p:nvPr/>
        </p:nvSpPr>
        <p:spPr>
          <a:xfrm>
            <a:off x="216040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F1957-39B3-4E80-912C-FBACCDEC41EA}"/>
              </a:ext>
            </a:extLst>
          </p:cNvPr>
          <p:cNvSpPr/>
          <p:nvPr/>
        </p:nvSpPr>
        <p:spPr>
          <a:xfrm>
            <a:off x="3478318" y="3650876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42127-7761-4537-BD26-D0A8805C0E0B}"/>
              </a:ext>
            </a:extLst>
          </p:cNvPr>
          <p:cNvSpPr txBox="1"/>
          <p:nvPr/>
        </p:nvSpPr>
        <p:spPr>
          <a:xfrm>
            <a:off x="1598498" y="3764869"/>
            <a:ext cx="5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7415A-540E-409D-952F-5538AC4FE1AE}"/>
              </a:ext>
            </a:extLst>
          </p:cNvPr>
          <p:cNvSpPr txBox="1"/>
          <p:nvPr/>
        </p:nvSpPr>
        <p:spPr>
          <a:xfrm>
            <a:off x="2916407" y="3764869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B8E5BF-AD2E-4383-8D88-F7C59710FB8A}"/>
              </a:ext>
            </a:extLst>
          </p:cNvPr>
          <p:cNvSpPr/>
          <p:nvPr/>
        </p:nvSpPr>
        <p:spPr>
          <a:xfrm>
            <a:off x="846696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72E881-01B7-41D0-A73B-73BAAD4DF014}"/>
              </a:ext>
            </a:extLst>
          </p:cNvPr>
          <p:cNvSpPr/>
          <p:nvPr/>
        </p:nvSpPr>
        <p:spPr>
          <a:xfrm>
            <a:off x="216040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F9750B-4B56-4AFF-AA1D-9C555FAB844D}"/>
              </a:ext>
            </a:extLst>
          </p:cNvPr>
          <p:cNvSpPr/>
          <p:nvPr/>
        </p:nvSpPr>
        <p:spPr>
          <a:xfrm>
            <a:off x="3478318" y="5010557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EA6C38-98C7-4C5C-8595-7FFA677E4BCA}"/>
              </a:ext>
            </a:extLst>
          </p:cNvPr>
          <p:cNvSpPr txBox="1"/>
          <p:nvPr/>
        </p:nvSpPr>
        <p:spPr>
          <a:xfrm>
            <a:off x="1606894" y="5157725"/>
            <a:ext cx="56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FC9A53-EC7B-4330-B07F-39A5F8D7C812}"/>
              </a:ext>
            </a:extLst>
          </p:cNvPr>
          <p:cNvSpPr txBox="1"/>
          <p:nvPr/>
        </p:nvSpPr>
        <p:spPr>
          <a:xfrm>
            <a:off x="2916407" y="5126947"/>
            <a:ext cx="55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857E61-663E-44BD-81CF-FDAC4722D172}"/>
              </a:ext>
            </a:extLst>
          </p:cNvPr>
          <p:cNvSpPr txBox="1"/>
          <p:nvPr/>
        </p:nvSpPr>
        <p:spPr>
          <a:xfrm>
            <a:off x="846695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214D71-C79D-4AD8-BFE5-3B052556E9A4}"/>
              </a:ext>
            </a:extLst>
          </p:cNvPr>
          <p:cNvSpPr txBox="1"/>
          <p:nvPr/>
        </p:nvSpPr>
        <p:spPr>
          <a:xfrm>
            <a:off x="2153024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F98F6-3C3F-48FE-A7C0-441B4E770AB2}"/>
              </a:ext>
            </a:extLst>
          </p:cNvPr>
          <p:cNvSpPr txBox="1"/>
          <p:nvPr/>
        </p:nvSpPr>
        <p:spPr>
          <a:xfrm>
            <a:off x="3478990" y="3732211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7AA645-DF46-4F53-9FEB-E735961D9BB0}"/>
              </a:ext>
            </a:extLst>
          </p:cNvPr>
          <p:cNvSpPr txBox="1"/>
          <p:nvPr/>
        </p:nvSpPr>
        <p:spPr>
          <a:xfrm>
            <a:off x="846695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7E3ED-1366-48A8-AD60-A940FFCE90AC}"/>
              </a:ext>
            </a:extLst>
          </p:cNvPr>
          <p:cNvSpPr txBox="1"/>
          <p:nvPr/>
        </p:nvSpPr>
        <p:spPr>
          <a:xfrm>
            <a:off x="2153024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CAEECC-24EC-4252-80DD-71D6AD540790}"/>
              </a:ext>
            </a:extLst>
          </p:cNvPr>
          <p:cNvSpPr txBox="1"/>
          <p:nvPr/>
        </p:nvSpPr>
        <p:spPr>
          <a:xfrm>
            <a:off x="3478990" y="5104373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3DCB8-EFEB-4382-961F-30A44421AE5C}"/>
              </a:ext>
            </a:extLst>
          </p:cNvPr>
          <p:cNvSpPr txBox="1"/>
          <p:nvPr/>
        </p:nvSpPr>
        <p:spPr>
          <a:xfrm>
            <a:off x="4991355" y="3626937"/>
            <a:ext cx="648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cubes altogether.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in each group.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 groups.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5D5C95-372C-4EB4-A73E-80154ADAEF62}"/>
              </a:ext>
            </a:extLst>
          </p:cNvPr>
          <p:cNvSpPr txBox="1"/>
          <p:nvPr/>
        </p:nvSpPr>
        <p:spPr>
          <a:xfrm>
            <a:off x="6701971" y="3537859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B0FC1C-C605-40EC-A505-2F8C3D014C74}"/>
              </a:ext>
            </a:extLst>
          </p:cNvPr>
          <p:cNvSpPr txBox="1"/>
          <p:nvPr/>
        </p:nvSpPr>
        <p:spPr>
          <a:xfrm>
            <a:off x="6701971" y="4397848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49A539-3F9F-4795-8D9D-876BCECDA6FE}"/>
              </a:ext>
            </a:extLst>
          </p:cNvPr>
          <p:cNvSpPr txBox="1"/>
          <p:nvPr/>
        </p:nvSpPr>
        <p:spPr>
          <a:xfrm>
            <a:off x="6701971" y="5256964"/>
            <a:ext cx="88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15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B943D-01CB-438D-8ADA-89C32D6D3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93622E5-D8B4-47DA-97AC-B34F9750E77A}"/>
              </a:ext>
            </a:extLst>
          </p:cNvPr>
          <p:cNvSpPr/>
          <p:nvPr/>
        </p:nvSpPr>
        <p:spPr>
          <a:xfrm>
            <a:off x="639729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084021E-C681-4C0F-B5D1-065B9C7599A8}"/>
              </a:ext>
            </a:extLst>
          </p:cNvPr>
          <p:cNvSpPr/>
          <p:nvPr/>
        </p:nvSpPr>
        <p:spPr>
          <a:xfrm>
            <a:off x="2916485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A61CA21-6172-44AD-9543-9DC990B1043E}"/>
              </a:ext>
            </a:extLst>
          </p:cNvPr>
          <p:cNvSpPr/>
          <p:nvPr/>
        </p:nvSpPr>
        <p:spPr>
          <a:xfrm>
            <a:off x="5193241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FBBE7D-0474-4748-ACF1-2E8901B07616}"/>
              </a:ext>
            </a:extLst>
          </p:cNvPr>
          <p:cNvSpPr/>
          <p:nvPr/>
        </p:nvSpPr>
        <p:spPr>
          <a:xfrm>
            <a:off x="7448225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B04D431-EF64-41E0-BD9E-E479F7F5C600}"/>
              </a:ext>
            </a:extLst>
          </p:cNvPr>
          <p:cNvSpPr/>
          <p:nvPr/>
        </p:nvSpPr>
        <p:spPr>
          <a:xfrm>
            <a:off x="9721380" y="1561395"/>
            <a:ext cx="1896642" cy="1687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CB13D-578B-44F9-8FA0-6DB730202780}"/>
              </a:ext>
            </a:extLst>
          </p:cNvPr>
          <p:cNvSpPr txBox="1"/>
          <p:nvPr/>
        </p:nvSpPr>
        <p:spPr>
          <a:xfrm>
            <a:off x="343155" y="229306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bananas into pairs.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DDF3F-E6A7-4299-87B5-80DF1BE6CE9B}"/>
              </a:ext>
            </a:extLst>
          </p:cNvPr>
          <p:cNvSpPr/>
          <p:nvPr/>
        </p:nvSpPr>
        <p:spPr>
          <a:xfrm>
            <a:off x="2098554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F87E02-FDA5-44CF-9C73-0CF30423AA08}"/>
              </a:ext>
            </a:extLst>
          </p:cNvPr>
          <p:cNvSpPr/>
          <p:nvPr/>
        </p:nvSpPr>
        <p:spPr>
          <a:xfrm>
            <a:off x="3412266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5F2BCD-2A00-4987-946A-8CD050A5C821}"/>
              </a:ext>
            </a:extLst>
          </p:cNvPr>
          <p:cNvSpPr/>
          <p:nvPr/>
        </p:nvSpPr>
        <p:spPr>
          <a:xfrm>
            <a:off x="4730176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620BB-570E-419D-A3CC-8E43E0F34488}"/>
              </a:ext>
            </a:extLst>
          </p:cNvPr>
          <p:cNvSpPr txBox="1"/>
          <p:nvPr/>
        </p:nvSpPr>
        <p:spPr>
          <a:xfrm>
            <a:off x="2850356" y="4587274"/>
            <a:ext cx="56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2A2D43-B5F9-465D-85CC-D7DE46835F33}"/>
              </a:ext>
            </a:extLst>
          </p:cNvPr>
          <p:cNvSpPr txBox="1"/>
          <p:nvPr/>
        </p:nvSpPr>
        <p:spPr>
          <a:xfrm>
            <a:off x="4168265" y="458727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70F923-ECC9-46E9-BA6B-62B615C129F1}"/>
              </a:ext>
            </a:extLst>
          </p:cNvPr>
          <p:cNvSpPr/>
          <p:nvPr/>
        </p:nvSpPr>
        <p:spPr>
          <a:xfrm>
            <a:off x="6707311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085AC0-8941-48F8-AFB9-CD259868EA5B}"/>
              </a:ext>
            </a:extLst>
          </p:cNvPr>
          <p:cNvSpPr/>
          <p:nvPr/>
        </p:nvSpPr>
        <p:spPr>
          <a:xfrm>
            <a:off x="8021023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5D7CB7-9433-489D-AB66-5284449C7951}"/>
              </a:ext>
            </a:extLst>
          </p:cNvPr>
          <p:cNvSpPr/>
          <p:nvPr/>
        </p:nvSpPr>
        <p:spPr>
          <a:xfrm>
            <a:off x="9338933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C2FAD1-1709-4750-A3BE-2A673F7BE295}"/>
              </a:ext>
            </a:extLst>
          </p:cNvPr>
          <p:cNvSpPr txBox="1"/>
          <p:nvPr/>
        </p:nvSpPr>
        <p:spPr>
          <a:xfrm>
            <a:off x="7467509" y="4587274"/>
            <a:ext cx="56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1B49AC-78A7-418D-91F4-C80C8AF41DBB}"/>
              </a:ext>
            </a:extLst>
          </p:cNvPr>
          <p:cNvSpPr txBox="1"/>
          <p:nvPr/>
        </p:nvSpPr>
        <p:spPr>
          <a:xfrm>
            <a:off x="8777022" y="4587274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7A406-020B-4C51-9918-A37728144BE3}"/>
              </a:ext>
            </a:extLst>
          </p:cNvPr>
          <p:cNvSpPr txBox="1"/>
          <p:nvPr/>
        </p:nvSpPr>
        <p:spPr>
          <a:xfrm>
            <a:off x="2098553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799842-D120-4095-A3AC-6A7604DF1607}"/>
              </a:ext>
            </a:extLst>
          </p:cNvPr>
          <p:cNvSpPr txBox="1"/>
          <p:nvPr/>
        </p:nvSpPr>
        <p:spPr>
          <a:xfrm>
            <a:off x="3404882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93207D-429A-45C8-8DB7-CCF37C43508C}"/>
              </a:ext>
            </a:extLst>
          </p:cNvPr>
          <p:cNvSpPr txBox="1"/>
          <p:nvPr/>
        </p:nvSpPr>
        <p:spPr>
          <a:xfrm>
            <a:off x="4730848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FDEA18-C83C-4B21-9C54-3F9F2E9C14D3}"/>
              </a:ext>
            </a:extLst>
          </p:cNvPr>
          <p:cNvSpPr txBox="1"/>
          <p:nvPr/>
        </p:nvSpPr>
        <p:spPr>
          <a:xfrm>
            <a:off x="6707310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F81E19-543B-4827-AA80-D79F58912F84}"/>
              </a:ext>
            </a:extLst>
          </p:cNvPr>
          <p:cNvSpPr txBox="1"/>
          <p:nvPr/>
        </p:nvSpPr>
        <p:spPr>
          <a:xfrm>
            <a:off x="8013639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C437A-53E1-43CE-A216-4C8B72DE7F24}"/>
              </a:ext>
            </a:extLst>
          </p:cNvPr>
          <p:cNvSpPr txBox="1"/>
          <p:nvPr/>
        </p:nvSpPr>
        <p:spPr>
          <a:xfrm>
            <a:off x="9339605" y="4587274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296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3D368-086B-4937-AE74-7EC82F31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0DCDF9D-C6C6-4573-B8C2-C41E530EF67D}"/>
              </a:ext>
            </a:extLst>
          </p:cNvPr>
          <p:cNvSpPr/>
          <p:nvPr/>
        </p:nvSpPr>
        <p:spPr>
          <a:xfrm>
            <a:off x="669728" y="1983053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F92E4CD-62C6-4EAC-A453-CF1808EAB0C5}"/>
              </a:ext>
            </a:extLst>
          </p:cNvPr>
          <p:cNvSpPr/>
          <p:nvPr/>
        </p:nvSpPr>
        <p:spPr>
          <a:xfrm>
            <a:off x="2487642" y="1983053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ADE540E-0811-473B-B008-E328B3F1424D}"/>
              </a:ext>
            </a:extLst>
          </p:cNvPr>
          <p:cNvSpPr/>
          <p:nvPr/>
        </p:nvSpPr>
        <p:spPr>
          <a:xfrm>
            <a:off x="4305556" y="1994090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AE2112E-9257-4E64-A2CB-F1944BC719FA}"/>
              </a:ext>
            </a:extLst>
          </p:cNvPr>
          <p:cNvSpPr/>
          <p:nvPr/>
        </p:nvSpPr>
        <p:spPr>
          <a:xfrm>
            <a:off x="6123470" y="1994090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BEE56A8-67CE-43FD-B8E9-6EEF077D2F0C}"/>
              </a:ext>
            </a:extLst>
          </p:cNvPr>
          <p:cNvSpPr/>
          <p:nvPr/>
        </p:nvSpPr>
        <p:spPr>
          <a:xfrm>
            <a:off x="7941384" y="1994090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EBC2358-7A79-498C-8C7D-AD23E015B54A}"/>
              </a:ext>
            </a:extLst>
          </p:cNvPr>
          <p:cNvSpPr/>
          <p:nvPr/>
        </p:nvSpPr>
        <p:spPr>
          <a:xfrm>
            <a:off x="9759298" y="2005127"/>
            <a:ext cx="1633579" cy="1022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D71782-59A1-46A4-A3BF-9BD55179C7B8}"/>
              </a:ext>
            </a:extLst>
          </p:cNvPr>
          <p:cNvSpPr txBox="1"/>
          <p:nvPr/>
        </p:nvSpPr>
        <p:spPr>
          <a:xfrm>
            <a:off x="343155" y="229306"/>
            <a:ext cx="481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apples into pairs.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F00E9-61AF-45E4-A5A2-0C7BE3378CBF}"/>
              </a:ext>
            </a:extLst>
          </p:cNvPr>
          <p:cNvSpPr/>
          <p:nvPr/>
        </p:nvSpPr>
        <p:spPr>
          <a:xfrm>
            <a:off x="2098554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6C31AB-D164-4F2E-A4AB-3F7F4E3499E1}"/>
              </a:ext>
            </a:extLst>
          </p:cNvPr>
          <p:cNvSpPr/>
          <p:nvPr/>
        </p:nvSpPr>
        <p:spPr>
          <a:xfrm>
            <a:off x="3412266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21D96-31AA-48FF-BAA6-FB05D2E2D10C}"/>
              </a:ext>
            </a:extLst>
          </p:cNvPr>
          <p:cNvSpPr/>
          <p:nvPr/>
        </p:nvSpPr>
        <p:spPr>
          <a:xfrm>
            <a:off x="4730176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1A2DE4-4ABC-4A41-930E-BF678D542190}"/>
              </a:ext>
            </a:extLst>
          </p:cNvPr>
          <p:cNvSpPr txBox="1"/>
          <p:nvPr/>
        </p:nvSpPr>
        <p:spPr>
          <a:xfrm>
            <a:off x="2850356" y="4576926"/>
            <a:ext cx="56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÷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D8577B-AA85-494B-A9E3-F8105A0F8259}"/>
              </a:ext>
            </a:extLst>
          </p:cNvPr>
          <p:cNvSpPr txBox="1"/>
          <p:nvPr/>
        </p:nvSpPr>
        <p:spPr>
          <a:xfrm>
            <a:off x="4168265" y="4576926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A14597-F463-43BC-B0DD-EE21BD829AE9}"/>
              </a:ext>
            </a:extLst>
          </p:cNvPr>
          <p:cNvSpPr/>
          <p:nvPr/>
        </p:nvSpPr>
        <p:spPr>
          <a:xfrm>
            <a:off x="6707311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23720-C442-4D65-944C-AA2CDF212753}"/>
              </a:ext>
            </a:extLst>
          </p:cNvPr>
          <p:cNvSpPr/>
          <p:nvPr/>
        </p:nvSpPr>
        <p:spPr>
          <a:xfrm>
            <a:off x="8021023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9294EC-C912-4A99-A8F7-22CF0FEE33B6}"/>
              </a:ext>
            </a:extLst>
          </p:cNvPr>
          <p:cNvSpPr/>
          <p:nvPr/>
        </p:nvSpPr>
        <p:spPr>
          <a:xfrm>
            <a:off x="9338933" y="4489351"/>
            <a:ext cx="756000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DF2BA-9925-4F5F-9D56-38B202462AD4}"/>
              </a:ext>
            </a:extLst>
          </p:cNvPr>
          <p:cNvSpPr txBox="1"/>
          <p:nvPr/>
        </p:nvSpPr>
        <p:spPr>
          <a:xfrm>
            <a:off x="7467509" y="4607704"/>
            <a:ext cx="56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F53283-47F3-4518-9823-A2907C4EE706}"/>
              </a:ext>
            </a:extLst>
          </p:cNvPr>
          <p:cNvSpPr txBox="1"/>
          <p:nvPr/>
        </p:nvSpPr>
        <p:spPr>
          <a:xfrm>
            <a:off x="8777022" y="4576926"/>
            <a:ext cx="5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FAC470-7DD3-45C9-A5D0-5D5C379401E6}"/>
              </a:ext>
            </a:extLst>
          </p:cNvPr>
          <p:cNvSpPr txBox="1"/>
          <p:nvPr/>
        </p:nvSpPr>
        <p:spPr>
          <a:xfrm>
            <a:off x="3404882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365DAF-A1E8-4146-B458-26076583BEAD}"/>
              </a:ext>
            </a:extLst>
          </p:cNvPr>
          <p:cNvSpPr txBox="1"/>
          <p:nvPr/>
        </p:nvSpPr>
        <p:spPr>
          <a:xfrm>
            <a:off x="4730848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36F4E-0707-4490-B9E9-C287A28A14A0}"/>
              </a:ext>
            </a:extLst>
          </p:cNvPr>
          <p:cNvSpPr txBox="1"/>
          <p:nvPr/>
        </p:nvSpPr>
        <p:spPr>
          <a:xfrm>
            <a:off x="6707310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523772-26FF-4CB4-B831-7A12A8BED9A3}"/>
              </a:ext>
            </a:extLst>
          </p:cNvPr>
          <p:cNvSpPr txBox="1"/>
          <p:nvPr/>
        </p:nvSpPr>
        <p:spPr>
          <a:xfrm>
            <a:off x="8013639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17EE7-13DB-49F2-BC8B-3DA59250D262}"/>
              </a:ext>
            </a:extLst>
          </p:cNvPr>
          <p:cNvSpPr txBox="1"/>
          <p:nvPr/>
        </p:nvSpPr>
        <p:spPr>
          <a:xfrm>
            <a:off x="9339605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77B841-31D9-4F19-8707-06C6B7A8AAB1}"/>
              </a:ext>
            </a:extLst>
          </p:cNvPr>
          <p:cNvSpPr txBox="1"/>
          <p:nvPr/>
        </p:nvSpPr>
        <p:spPr>
          <a:xfrm>
            <a:off x="2101264" y="4576926"/>
            <a:ext cx="7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658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9|1.4|1.8|3.5|5.5|1.4|5|12.2|4.1|15.2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1198</Words>
  <Application>Microsoft Office PowerPoint</Application>
  <PresentationFormat>Widescreen</PresentationFormat>
  <Paragraphs>462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PowerPoint Presentation</vt:lpstr>
      <vt:lpstr>Starter:</vt:lpstr>
      <vt:lpstr>What is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10</cp:revision>
  <dcterms:created xsi:type="dcterms:W3CDTF">2021-11-14T08:27:55Z</dcterms:created>
  <dcterms:modified xsi:type="dcterms:W3CDTF">2022-01-26T13:10:28Z</dcterms:modified>
</cp:coreProperties>
</file>