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570" r:id="rId3"/>
    <p:sldId id="571" r:id="rId4"/>
    <p:sldId id="572" r:id="rId5"/>
    <p:sldId id="360" r:id="rId6"/>
    <p:sldId id="386" r:id="rId7"/>
    <p:sldId id="369" r:id="rId8"/>
    <p:sldId id="387" r:id="rId9"/>
    <p:sldId id="368" r:id="rId10"/>
    <p:sldId id="372" r:id="rId11"/>
    <p:sldId id="393" r:id="rId12"/>
    <p:sldId id="394" r:id="rId13"/>
    <p:sldId id="355" r:id="rId14"/>
    <p:sldId id="390" r:id="rId15"/>
    <p:sldId id="314" r:id="rId16"/>
    <p:sldId id="383" r:id="rId17"/>
    <p:sldId id="391" r:id="rId18"/>
    <p:sldId id="374" r:id="rId19"/>
    <p:sldId id="392" r:id="rId20"/>
    <p:sldId id="57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69944" autoAdjust="0"/>
  </p:normalViewPr>
  <p:slideViewPr>
    <p:cSldViewPr snapToGrid="0">
      <p:cViewPr varScale="1">
        <p:scale>
          <a:sx n="49" d="100"/>
          <a:sy n="49" d="100"/>
        </p:scale>
        <p:origin x="153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FE5C0E-850C-4E27-8BD8-4FD495BF2CC8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11A5DB-DEAB-41A8-ADBB-43634D7EC9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9230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494127943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Spr3.3.3 - Scaling on Vimeo</a:t>
            </a:r>
            <a:endParaRPr lang="en-GB" dirty="0"/>
          </a:p>
          <a:p>
            <a:endParaRPr lang="en-GB" dirty="0"/>
          </a:p>
          <a:p>
            <a:r>
              <a:rPr lang="en-GB" dirty="0"/>
              <a:t>Discuss vocab such as double the amount, twice as much, four times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11A5DB-DEAB-41A8-ADBB-43634D7EC9B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1011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8EF8A-CACA-42C4-93D1-068449AE4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DD8497-F361-4264-B155-E605DF1056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17FF76-5ED3-4C9E-BA46-E57B89412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75141E-6DBC-4D57-B9FF-36070BF3E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FA3C2C-B2A9-473D-AA0A-EB308F6B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289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68837-30FF-46E1-BFB1-5482F9113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9CB45C-AAA1-4F4F-B821-0C79B1D17F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C37793-BA5C-4490-A171-B317A4D1A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6186-B88B-417F-829E-CA60256E4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225676-829C-4C86-914D-E4BF4BA56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6030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19396C-19C2-4DDF-85F7-C20547AE8B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941D7D-A9C7-420D-BE5A-3B12B6FDD9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C3FF6E-B945-4956-8CF9-F6E64C080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3362D2-F83E-474B-B5D2-B61ED32F8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3A4D17-73F3-4D95-995D-47C9B2337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191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3051A-0432-4AC6-AE69-E1E6D9243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D4062-56C5-46E1-A2EE-7FA6B9BD77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918301-7618-4BD9-9355-AE40BDBCA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8950D6-F0B3-438D-8662-D659C4F08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711B1A-EBAE-418B-807F-9091D84E5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260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A7DCE-57B7-4239-8D9F-D1BAFE3DB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F82291-7FB7-4363-9073-EFD9098DCF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3B50C4-716F-4499-B90D-575E8F2E2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7B9865-5185-4546-999F-E67DFEB15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EDECD-F4A9-4248-9993-5053E0498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9228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9F1FF-ED29-4C3D-83E0-31E509BDF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A6B7E-F09C-4343-BE66-499538E9F3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31F722-3701-41B8-B892-363FC73F44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C36627-63F5-4883-B0FF-DCCACAC1B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2E0675-BA4B-44E3-9415-C45667281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89DF8C-B475-458C-81C3-BE7E6ECAA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7092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4950D-DE95-45D9-948D-D6CFEAFA9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885540-D256-412D-8C54-AD2CE5ACD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6B195C-3FBE-40DA-AC75-582F5855D2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90EBA7-DB46-4099-AB5C-611C69CE00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036DD1-CEA3-43D6-8E07-CCAAA352AA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2DCCDD-F582-4F53-BC6A-B9906F667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8A57C4-03F6-4571-A758-D58D78D3D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E23D86-EB4B-4B2C-B0B3-2A060BDDD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862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7DF16-04B8-40AA-A215-07387914C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6EB5B7-A1F0-42B3-B0B0-599781127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EF6A42-1C00-4516-9A4B-CAF6D1C22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F0E02-37EE-4E36-A3CF-D2DC6002E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41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B4B659-83AF-47DC-ACB9-4B15AB9C3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8F6E4C-FF6D-4666-B07A-570723D97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0473A7-EA30-4179-BA2A-BFC8C49E5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7291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A23C3-B2D0-4113-ACE2-77ABCF95C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0A0CC-994C-480C-BF10-B33FC9B49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692006-EC0D-423C-949C-48E22DEBE2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07E2F2-55F2-4B7B-A0AD-8ECFBDFE4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7A20B6-8625-463D-8C50-DABB25D58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2D143D-B6D1-4EEA-AF2A-DF4149200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04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75352-46BB-44C9-918E-C96DEFF6F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CBD083-C0CE-4B08-A183-9B29DFB27D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68B484-42B6-4D0D-92BE-1850EACD5A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DFAF68-A1B3-4923-949D-AE39151B4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E3F96B-3B5B-4802-9620-F9698CDC9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E04AD-9A51-4728-AC64-6EADFB737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6962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7AA043-846F-4367-B755-B90010587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028E3F-AF33-4E21-8DB6-4B2DD3C97B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40D2F-5AA8-469C-9A7D-A7E0272B56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C6F3B-2B7D-467C-8985-81849E7D99B0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4DCE6C-91C4-4977-B5DE-2C9BE74A33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31A275-935C-40FB-9CEA-13BAFFBED2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510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681CFC-FA24-49E0-8083-1971B743C5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3613" y="2523176"/>
            <a:ext cx="5157787" cy="1428581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3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Y2 LO: To consolidate what we have learnt so far. 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ACA4707-C90C-419B-8207-FF99E919AC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49975" y="865385"/>
            <a:ext cx="5183188" cy="1428581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3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Y3 LO: To be able to complete scaling problems.</a:t>
            </a:r>
            <a:endParaRPr lang="en-GB" sz="20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4069311-568B-4693-BDE5-E6F89A13FB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4427" y="2523176"/>
            <a:ext cx="5183188" cy="4318660"/>
          </a:xfrm>
        </p:spPr>
        <p:txBody>
          <a:bodyPr>
            <a:normAutofit lnSpcReduction="10000"/>
          </a:bodyPr>
          <a:lstStyle/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sz="3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recall my times tables.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sz="3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make links between scaling up, multiplication and repeated addition.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sz="3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discuss how to scale up and scale down. </a:t>
            </a:r>
          </a:p>
        </p:txBody>
      </p:sp>
    </p:spTree>
    <p:extLst>
      <p:ext uri="{BB962C8B-B14F-4D97-AF65-F5344CB8AC3E}">
        <p14:creationId xmlns:p14="http://schemas.microsoft.com/office/powerpoint/2010/main" val="2130276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32 is 4 times bigger than 9.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False. </a:t>
            </a: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32 is 4 times bigger than 8. </a:t>
            </a: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36 is 4 times bigger than 9.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</p:spTree>
    <p:extLst>
      <p:ext uri="{BB962C8B-B14F-4D97-AF65-F5344CB8AC3E}">
        <p14:creationId xmlns:p14="http://schemas.microsoft.com/office/powerpoint/2010/main" val="411458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0A9DF71-5395-4D80-A3FB-24F4877817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144662"/>
            <a:ext cx="8913124" cy="63221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7652AD2-42F3-499B-BD40-776FA91F0EE9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Andy saw 7 birds at the park.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Sadia saw 4 times as many birds than him.</a:t>
            </a:r>
          </a:p>
          <a:p>
            <a:pPr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birds did Sadia see?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975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0A9DF71-5395-4D80-A3FB-24F4877817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144662"/>
            <a:ext cx="8913124" cy="63221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7652AD2-42F3-499B-BD40-776FA91F0EE9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Andy saw 7 birds at the park.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Sadia saw 4 times as many birds than him.</a:t>
            </a:r>
          </a:p>
          <a:p>
            <a:pPr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birds did Sadia see?</a:t>
            </a:r>
          </a:p>
          <a:p>
            <a:pPr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28 birds.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631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Choose from the number cards below to complete the sentence.</a:t>
            </a:r>
          </a:p>
          <a:p>
            <a:pPr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Find 2 possibilities. </a:t>
            </a:r>
          </a:p>
          <a:p>
            <a:pPr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85ED3E0-2CBC-48E2-95EA-3CF3F426DC88}"/>
              </a:ext>
            </a:extLst>
          </p:cNvPr>
          <p:cNvGraphicFramePr>
            <a:graphicFrameLocks noGrp="1"/>
          </p:cNvGraphicFramePr>
          <p:nvPr/>
        </p:nvGraphicFramePr>
        <p:xfrm>
          <a:off x="3432000" y="4003464"/>
          <a:ext cx="5328000" cy="72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6000">
                  <a:extLst>
                    <a:ext uri="{9D8B030D-6E8A-4147-A177-3AD203B41FA5}">
                      <a16:colId xmlns:a16="http://schemas.microsoft.com/office/drawing/2014/main" val="3968590497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1320023483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569967886"/>
                    </a:ext>
                  </a:extLst>
                </a:gridCol>
                <a:gridCol w="2556000">
                  <a:extLst>
                    <a:ext uri="{9D8B030D-6E8A-4147-A177-3AD203B41FA5}">
                      <a16:colId xmlns:a16="http://schemas.microsoft.com/office/drawing/2014/main" val="2741386974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3174487618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latin typeface="Century Gothic" panose="020B0502020202020204" pitchFamily="34" charset="0"/>
                      </a:endParaRPr>
                    </a:p>
                  </a:txBody>
                  <a:tcPr marL="147265" marR="147265" marT="73632" marB="736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is</a:t>
                      </a:r>
                    </a:p>
                  </a:txBody>
                  <a:tcPr marL="147265" marR="147265" marT="73632" marB="736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147265" marR="147265" marT="73632" marB="736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>
                          <a:latin typeface="Century Gothic" panose="020B0502020202020204" pitchFamily="34" charset="0"/>
                        </a:rPr>
                        <a:t>times bigger </a:t>
                      </a:r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than</a:t>
                      </a:r>
                    </a:p>
                  </a:txBody>
                  <a:tcPr marL="147265" marR="147265" marT="73632" marB="736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latin typeface="Century Gothic" panose="020B0502020202020204" pitchFamily="34" charset="0"/>
                      </a:endParaRPr>
                    </a:p>
                  </a:txBody>
                  <a:tcPr marL="147265" marR="147265" marT="73632" marB="736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6669413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571F72BE-7A87-4354-8271-3443077B9B59}"/>
              </a:ext>
            </a:extLst>
          </p:cNvPr>
          <p:cNvGrpSpPr/>
          <p:nvPr/>
        </p:nvGrpSpPr>
        <p:grpSpPr>
          <a:xfrm>
            <a:off x="3652285" y="1730233"/>
            <a:ext cx="4887433" cy="1804571"/>
            <a:chOff x="1422267" y="1389497"/>
            <a:chExt cx="4039201" cy="695740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C298B0D-EC74-46F1-BCE4-C9A3FE08878D}"/>
                </a:ext>
              </a:extLst>
            </p:cNvPr>
            <p:cNvSpPr/>
            <p:nvPr/>
          </p:nvSpPr>
          <p:spPr>
            <a:xfrm>
              <a:off x="2536754" y="1389497"/>
              <a:ext cx="695740" cy="69574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8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4121C7A1-4006-4DCE-B82A-DEEC2731D5D5}"/>
                </a:ext>
              </a:extLst>
            </p:cNvPr>
            <p:cNvSpPr/>
            <p:nvPr/>
          </p:nvSpPr>
          <p:spPr>
            <a:xfrm>
              <a:off x="3651241" y="1389497"/>
              <a:ext cx="695740" cy="69574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12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396DAA86-7B10-4E8C-8DBE-973BBB8A7D04}"/>
                </a:ext>
              </a:extLst>
            </p:cNvPr>
            <p:cNvSpPr/>
            <p:nvPr/>
          </p:nvSpPr>
          <p:spPr>
            <a:xfrm>
              <a:off x="4765728" y="1389497"/>
              <a:ext cx="695740" cy="69574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48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C6ACD07C-9547-47D0-86BA-B3B5796C68E6}"/>
                </a:ext>
              </a:extLst>
            </p:cNvPr>
            <p:cNvSpPr/>
            <p:nvPr/>
          </p:nvSpPr>
          <p:spPr>
            <a:xfrm>
              <a:off x="1422267" y="1389497"/>
              <a:ext cx="695740" cy="69574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1900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Choose from the number cards below to complete the sentence.</a:t>
            </a:r>
          </a:p>
          <a:p>
            <a:pPr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Find 2 possibilities.  </a:t>
            </a:r>
          </a:p>
          <a:p>
            <a:pPr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48 is 4 times bigger than 12.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49D89210-1571-425E-B2D8-127BB9612AA1}"/>
              </a:ext>
            </a:extLst>
          </p:cNvPr>
          <p:cNvGraphicFramePr>
            <a:graphicFrameLocks noGrp="1"/>
          </p:cNvGraphicFramePr>
          <p:nvPr/>
        </p:nvGraphicFramePr>
        <p:xfrm>
          <a:off x="3432000" y="4003464"/>
          <a:ext cx="5328000" cy="72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6000">
                  <a:extLst>
                    <a:ext uri="{9D8B030D-6E8A-4147-A177-3AD203B41FA5}">
                      <a16:colId xmlns:a16="http://schemas.microsoft.com/office/drawing/2014/main" val="3968590497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1320023483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569967886"/>
                    </a:ext>
                  </a:extLst>
                </a:gridCol>
                <a:gridCol w="2556000">
                  <a:extLst>
                    <a:ext uri="{9D8B030D-6E8A-4147-A177-3AD203B41FA5}">
                      <a16:colId xmlns:a16="http://schemas.microsoft.com/office/drawing/2014/main" val="2741386974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3174487618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GB" sz="19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48</a:t>
                      </a:r>
                    </a:p>
                  </a:txBody>
                  <a:tcPr marL="147265" marR="147265" marT="73632" marB="736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is</a:t>
                      </a:r>
                    </a:p>
                  </a:txBody>
                  <a:tcPr marL="147265" marR="147265" marT="73632" marB="736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147265" marR="147265" marT="73632" marB="736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times bigger than</a:t>
                      </a:r>
                    </a:p>
                  </a:txBody>
                  <a:tcPr marL="147265" marR="147265" marT="73632" marB="736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147265" marR="147265" marT="73632" marB="736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6669413"/>
                  </a:ext>
                </a:extLst>
              </a:tr>
            </a:tbl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222D24FA-9BEF-423B-8B47-1BA29CD14EC0}"/>
              </a:ext>
            </a:extLst>
          </p:cNvPr>
          <p:cNvGrpSpPr/>
          <p:nvPr/>
        </p:nvGrpSpPr>
        <p:grpSpPr>
          <a:xfrm>
            <a:off x="3652285" y="1730233"/>
            <a:ext cx="4887433" cy="1804571"/>
            <a:chOff x="1422267" y="1389497"/>
            <a:chExt cx="4039201" cy="695740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629ED695-CD17-409F-B80C-189784BC8530}"/>
                </a:ext>
              </a:extLst>
            </p:cNvPr>
            <p:cNvSpPr/>
            <p:nvPr/>
          </p:nvSpPr>
          <p:spPr>
            <a:xfrm>
              <a:off x="2536754" y="1389497"/>
              <a:ext cx="695740" cy="69574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8</a:t>
              </a: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F196175C-2535-4415-98D1-72985095ED44}"/>
                </a:ext>
              </a:extLst>
            </p:cNvPr>
            <p:cNvSpPr/>
            <p:nvPr/>
          </p:nvSpPr>
          <p:spPr>
            <a:xfrm>
              <a:off x="3651241" y="1389497"/>
              <a:ext cx="695740" cy="69574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12</a:t>
              </a: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160B5ADF-D85A-4F57-AF56-FA247C07FC9C}"/>
                </a:ext>
              </a:extLst>
            </p:cNvPr>
            <p:cNvSpPr/>
            <p:nvPr/>
          </p:nvSpPr>
          <p:spPr>
            <a:xfrm>
              <a:off x="4765728" y="1389497"/>
              <a:ext cx="695740" cy="69574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48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860C8296-43D7-4CFE-A78B-2C934BE442F9}"/>
                </a:ext>
              </a:extLst>
            </p:cNvPr>
            <p:cNvSpPr/>
            <p:nvPr/>
          </p:nvSpPr>
          <p:spPr>
            <a:xfrm>
              <a:off x="1422267" y="1389497"/>
              <a:ext cx="695740" cy="69574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523461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9D3CAA8-4B44-4A53-B0FD-2942EC78DA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141338"/>
            <a:ext cx="8913124" cy="63221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17B784F-1F66-4281-8B16-158E02FBBE08}"/>
              </a:ext>
            </a:extLst>
          </p:cNvPr>
          <p:cNvSpPr/>
          <p:nvPr/>
        </p:nvSpPr>
        <p:spPr>
          <a:xfrm>
            <a:off x="1799304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Lila says,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    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Explain the mistake that she has made.</a:t>
            </a:r>
          </a:p>
          <a:p>
            <a:pPr algn="ctr"/>
            <a:endParaRPr lang="en-GB" sz="32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B8CE0520-E63D-49F2-9732-2574D582203B}"/>
              </a:ext>
            </a:extLst>
          </p:cNvPr>
          <p:cNvSpPr/>
          <p:nvPr/>
        </p:nvSpPr>
        <p:spPr>
          <a:xfrm>
            <a:off x="5876892" y="1884214"/>
            <a:ext cx="2271512" cy="1231929"/>
          </a:xfrm>
          <a:prstGeom prst="wedgeRoundRectCallout">
            <a:avLst>
              <a:gd name="adj1" fmla="val -66035"/>
              <a:gd name="adj2" fmla="val 3111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28 is 4 times bigger than 32. </a:t>
            </a:r>
          </a:p>
        </p:txBody>
      </p:sp>
      <p:graphicFrame>
        <p:nvGraphicFramePr>
          <p:cNvPr id="9" name="Table 11">
            <a:extLst>
              <a:ext uri="{FF2B5EF4-FFF2-40B4-BE49-F238E27FC236}">
                <a16:creationId xmlns:a16="http://schemas.microsoft.com/office/drawing/2014/main" id="{E25D603A-84F2-4BD5-A710-915374102DCD}"/>
              </a:ext>
            </a:extLst>
          </p:cNvPr>
          <p:cNvGraphicFramePr>
            <a:graphicFrameLocks noGrp="1"/>
          </p:cNvGraphicFramePr>
          <p:nvPr/>
        </p:nvGraphicFramePr>
        <p:xfrm>
          <a:off x="4983273" y="3487537"/>
          <a:ext cx="2225456" cy="12295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6364">
                  <a:extLst>
                    <a:ext uri="{9D8B030D-6E8A-4147-A177-3AD203B41FA5}">
                      <a16:colId xmlns:a16="http://schemas.microsoft.com/office/drawing/2014/main" val="1352115177"/>
                    </a:ext>
                  </a:extLst>
                </a:gridCol>
                <a:gridCol w="556364">
                  <a:extLst>
                    <a:ext uri="{9D8B030D-6E8A-4147-A177-3AD203B41FA5}">
                      <a16:colId xmlns:a16="http://schemas.microsoft.com/office/drawing/2014/main" val="3063890600"/>
                    </a:ext>
                  </a:extLst>
                </a:gridCol>
                <a:gridCol w="556364">
                  <a:extLst>
                    <a:ext uri="{9D8B030D-6E8A-4147-A177-3AD203B41FA5}">
                      <a16:colId xmlns:a16="http://schemas.microsoft.com/office/drawing/2014/main" val="1356284750"/>
                    </a:ext>
                  </a:extLst>
                </a:gridCol>
                <a:gridCol w="556364">
                  <a:extLst>
                    <a:ext uri="{9D8B030D-6E8A-4147-A177-3AD203B41FA5}">
                      <a16:colId xmlns:a16="http://schemas.microsoft.com/office/drawing/2014/main" val="860191248"/>
                    </a:ext>
                  </a:extLst>
                </a:gridCol>
              </a:tblGrid>
              <a:tr h="556364"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6607642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78603124"/>
                  </a:ext>
                </a:extLst>
              </a:tr>
              <a:tr h="556364"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57171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6014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9D3CAA8-4B44-4A53-B0FD-2942EC78DA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141338"/>
            <a:ext cx="8913124" cy="63221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17B784F-1F66-4281-8B16-158E02FBBE08}"/>
              </a:ext>
            </a:extLst>
          </p:cNvPr>
          <p:cNvSpPr/>
          <p:nvPr/>
        </p:nvSpPr>
        <p:spPr>
          <a:xfrm>
            <a:off x="1799304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Lila says,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    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Explain the mistake that she has made.</a:t>
            </a:r>
          </a:p>
          <a:p>
            <a:endParaRPr lang="en-GB" sz="1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Lila has worked out the difference…</a:t>
            </a: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Her sentence should be…</a:t>
            </a:r>
            <a:endParaRPr lang="en-GB" sz="32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5374FFAC-1933-449C-BC2B-EC8CD1C8EC7C}"/>
              </a:ext>
            </a:extLst>
          </p:cNvPr>
          <p:cNvSpPr/>
          <p:nvPr/>
        </p:nvSpPr>
        <p:spPr>
          <a:xfrm>
            <a:off x="5876892" y="1884214"/>
            <a:ext cx="2271512" cy="1231929"/>
          </a:xfrm>
          <a:prstGeom prst="wedgeRoundRectCallout">
            <a:avLst>
              <a:gd name="adj1" fmla="val -66035"/>
              <a:gd name="adj2" fmla="val 3111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28 is 4 times bigger than 32. </a:t>
            </a:r>
          </a:p>
        </p:txBody>
      </p:sp>
      <p:graphicFrame>
        <p:nvGraphicFramePr>
          <p:cNvPr id="16" name="Table 11">
            <a:extLst>
              <a:ext uri="{FF2B5EF4-FFF2-40B4-BE49-F238E27FC236}">
                <a16:creationId xmlns:a16="http://schemas.microsoft.com/office/drawing/2014/main" id="{AE6AA8A7-6678-4EB7-839C-0017A43B031E}"/>
              </a:ext>
            </a:extLst>
          </p:cNvPr>
          <p:cNvGraphicFramePr>
            <a:graphicFrameLocks noGrp="1"/>
          </p:cNvGraphicFramePr>
          <p:nvPr/>
        </p:nvGraphicFramePr>
        <p:xfrm>
          <a:off x="4983273" y="3487537"/>
          <a:ext cx="2225456" cy="12295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6364">
                  <a:extLst>
                    <a:ext uri="{9D8B030D-6E8A-4147-A177-3AD203B41FA5}">
                      <a16:colId xmlns:a16="http://schemas.microsoft.com/office/drawing/2014/main" val="1352115177"/>
                    </a:ext>
                  </a:extLst>
                </a:gridCol>
                <a:gridCol w="556364">
                  <a:extLst>
                    <a:ext uri="{9D8B030D-6E8A-4147-A177-3AD203B41FA5}">
                      <a16:colId xmlns:a16="http://schemas.microsoft.com/office/drawing/2014/main" val="3063890600"/>
                    </a:ext>
                  </a:extLst>
                </a:gridCol>
                <a:gridCol w="556364">
                  <a:extLst>
                    <a:ext uri="{9D8B030D-6E8A-4147-A177-3AD203B41FA5}">
                      <a16:colId xmlns:a16="http://schemas.microsoft.com/office/drawing/2014/main" val="1356284750"/>
                    </a:ext>
                  </a:extLst>
                </a:gridCol>
                <a:gridCol w="556364">
                  <a:extLst>
                    <a:ext uri="{9D8B030D-6E8A-4147-A177-3AD203B41FA5}">
                      <a16:colId xmlns:a16="http://schemas.microsoft.com/office/drawing/2014/main" val="860191248"/>
                    </a:ext>
                  </a:extLst>
                </a:gridCol>
              </a:tblGrid>
              <a:tr h="556364"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6607642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78603124"/>
                  </a:ext>
                </a:extLst>
              </a:tr>
              <a:tr h="556364"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57171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05661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9D3CAA8-4B44-4A53-B0FD-2942EC78DA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141338"/>
            <a:ext cx="8913124" cy="63221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17B784F-1F66-4281-8B16-158E02FBBE08}"/>
              </a:ext>
            </a:extLst>
          </p:cNvPr>
          <p:cNvSpPr/>
          <p:nvPr/>
        </p:nvSpPr>
        <p:spPr>
          <a:xfrm>
            <a:off x="1799304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Lila says,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    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Explain the mistake that she has made.</a:t>
            </a:r>
          </a:p>
          <a:p>
            <a:endParaRPr lang="en-GB" sz="1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Lila has worked out 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the difference between 28 and 32. </a:t>
            </a: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Her sentence should be 28 is 4 times bigger than 7.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2FFF5778-7D7B-44F7-BAC2-C8B8983274BB}"/>
              </a:ext>
            </a:extLst>
          </p:cNvPr>
          <p:cNvSpPr/>
          <p:nvPr/>
        </p:nvSpPr>
        <p:spPr>
          <a:xfrm>
            <a:off x="5876892" y="1884214"/>
            <a:ext cx="2271512" cy="1231929"/>
          </a:xfrm>
          <a:prstGeom prst="wedgeRoundRectCallout">
            <a:avLst>
              <a:gd name="adj1" fmla="val -66035"/>
              <a:gd name="adj2" fmla="val 3111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28 is 4 times bigger than 32. </a:t>
            </a:r>
          </a:p>
        </p:txBody>
      </p:sp>
      <p:graphicFrame>
        <p:nvGraphicFramePr>
          <p:cNvPr id="14" name="Table 11">
            <a:extLst>
              <a:ext uri="{FF2B5EF4-FFF2-40B4-BE49-F238E27FC236}">
                <a16:creationId xmlns:a16="http://schemas.microsoft.com/office/drawing/2014/main" id="{8C919092-CC9C-4408-91F3-9DEDC7797244}"/>
              </a:ext>
            </a:extLst>
          </p:cNvPr>
          <p:cNvGraphicFramePr>
            <a:graphicFrameLocks noGrp="1"/>
          </p:cNvGraphicFramePr>
          <p:nvPr/>
        </p:nvGraphicFramePr>
        <p:xfrm>
          <a:off x="4983273" y="3487537"/>
          <a:ext cx="2225456" cy="12295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6364">
                  <a:extLst>
                    <a:ext uri="{9D8B030D-6E8A-4147-A177-3AD203B41FA5}">
                      <a16:colId xmlns:a16="http://schemas.microsoft.com/office/drawing/2014/main" val="1352115177"/>
                    </a:ext>
                  </a:extLst>
                </a:gridCol>
                <a:gridCol w="556364">
                  <a:extLst>
                    <a:ext uri="{9D8B030D-6E8A-4147-A177-3AD203B41FA5}">
                      <a16:colId xmlns:a16="http://schemas.microsoft.com/office/drawing/2014/main" val="3063890600"/>
                    </a:ext>
                  </a:extLst>
                </a:gridCol>
                <a:gridCol w="556364">
                  <a:extLst>
                    <a:ext uri="{9D8B030D-6E8A-4147-A177-3AD203B41FA5}">
                      <a16:colId xmlns:a16="http://schemas.microsoft.com/office/drawing/2014/main" val="1356284750"/>
                    </a:ext>
                  </a:extLst>
                </a:gridCol>
                <a:gridCol w="556364">
                  <a:extLst>
                    <a:ext uri="{9D8B030D-6E8A-4147-A177-3AD203B41FA5}">
                      <a16:colId xmlns:a16="http://schemas.microsoft.com/office/drawing/2014/main" val="860191248"/>
                    </a:ext>
                  </a:extLst>
                </a:gridCol>
              </a:tblGrid>
              <a:tr h="556364"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6607642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78603124"/>
                  </a:ext>
                </a:extLst>
              </a:tr>
              <a:tr h="556364"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57171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37539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4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2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Solve the word problem below.</a:t>
            </a:r>
          </a:p>
          <a:p>
            <a:pPr algn="ctr"/>
            <a:endParaRPr lang="en-GB" sz="3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am thinking of a number.</a:t>
            </a:r>
          </a:p>
          <a:p>
            <a:pPr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It is 3 times smaller than 30.</a:t>
            </a:r>
          </a:p>
          <a:p>
            <a:pPr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 number am I thinking of?</a:t>
            </a:r>
          </a:p>
          <a:p>
            <a:pPr algn="ctr"/>
            <a:endParaRPr lang="en-GB" sz="3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9" name="Table 11">
            <a:extLst>
              <a:ext uri="{FF2B5EF4-FFF2-40B4-BE49-F238E27FC236}">
                <a16:creationId xmlns:a16="http://schemas.microsoft.com/office/drawing/2014/main" id="{9C95815A-A0C7-44C0-A299-2F9462EB0FD3}"/>
              </a:ext>
            </a:extLst>
          </p:cNvPr>
          <p:cNvGraphicFramePr>
            <a:graphicFrameLocks noGrp="1"/>
          </p:cNvGraphicFramePr>
          <p:nvPr/>
        </p:nvGraphicFramePr>
        <p:xfrm>
          <a:off x="5412756" y="3890230"/>
          <a:ext cx="2160000" cy="16678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135211517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620164289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120276208"/>
                    </a:ext>
                  </a:extLst>
                </a:gridCol>
              </a:tblGrid>
              <a:tr h="718161"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178191" marR="178191" marT="89095" marB="8909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178191" marR="178191" marT="89095" marB="8909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178191" marR="178191" marT="89095" marB="8909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6076422"/>
                  </a:ext>
                </a:extLst>
              </a:tr>
              <a:tr h="231508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78603124"/>
                  </a:ext>
                </a:extLst>
              </a:tr>
              <a:tr h="718161"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178191" marR="178191" marT="89095" marB="8909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178191" marR="178191" marT="89095" marB="8909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178191" marR="178191" marT="89095" marB="8909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5717151"/>
                  </a:ext>
                </a:extLst>
              </a:tr>
            </a:tbl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CCC0ED53-E233-4B21-AF33-8D07D30CFF94}"/>
              </a:ext>
            </a:extLst>
          </p:cNvPr>
          <p:cNvGrpSpPr/>
          <p:nvPr/>
        </p:nvGrpSpPr>
        <p:grpSpPr>
          <a:xfrm>
            <a:off x="4701074" y="4007560"/>
            <a:ext cx="469233" cy="1440488"/>
            <a:chOff x="870404" y="8106527"/>
            <a:chExt cx="240790" cy="73919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26F97D9-8696-4FA5-87D2-7FED6EE82A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0404" y="8106527"/>
              <a:ext cx="240790" cy="2407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GB" sz="24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?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757AEFC-675C-4106-A85C-48C02849D65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0404" y="8604934"/>
              <a:ext cx="240790" cy="2407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GB" sz="24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30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90893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4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2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Solve the word problem below.</a:t>
            </a:r>
          </a:p>
          <a:p>
            <a:pPr algn="ctr"/>
            <a:endParaRPr lang="en-GB" sz="3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am thinking of a number.</a:t>
            </a:r>
          </a:p>
          <a:p>
            <a:pPr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It is 3 times smaller than 30.</a:t>
            </a:r>
          </a:p>
          <a:p>
            <a:pPr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 number am I thinking of?</a:t>
            </a:r>
          </a:p>
          <a:p>
            <a:pPr algn="ctr"/>
            <a:endParaRPr lang="en-GB" sz="3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9" name="Table 11">
            <a:extLst>
              <a:ext uri="{FF2B5EF4-FFF2-40B4-BE49-F238E27FC236}">
                <a16:creationId xmlns:a16="http://schemas.microsoft.com/office/drawing/2014/main" id="{9C95815A-A0C7-44C0-A299-2F9462EB0FD3}"/>
              </a:ext>
            </a:extLst>
          </p:cNvPr>
          <p:cNvGraphicFramePr>
            <a:graphicFrameLocks noGrp="1"/>
          </p:cNvGraphicFramePr>
          <p:nvPr/>
        </p:nvGraphicFramePr>
        <p:xfrm>
          <a:off x="5412756" y="3890230"/>
          <a:ext cx="2160000" cy="16678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135211517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620164289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120276208"/>
                    </a:ext>
                  </a:extLst>
                </a:gridCol>
              </a:tblGrid>
              <a:tr h="718161"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178191" marR="178191" marT="89095" marB="8909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178191" marR="178191" marT="89095" marB="8909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178191" marR="178191" marT="89095" marB="8909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6076422"/>
                  </a:ext>
                </a:extLst>
              </a:tr>
              <a:tr h="231508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78603124"/>
                  </a:ext>
                </a:extLst>
              </a:tr>
              <a:tr h="718161"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178191" marR="178191" marT="89095" marB="8909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178191" marR="178191" marT="89095" marB="8909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178191" marR="178191" marT="89095" marB="8909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5717151"/>
                  </a:ext>
                </a:extLst>
              </a:tr>
            </a:tbl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CCC0ED53-E233-4B21-AF33-8D07D30CFF94}"/>
              </a:ext>
            </a:extLst>
          </p:cNvPr>
          <p:cNvGrpSpPr/>
          <p:nvPr/>
        </p:nvGrpSpPr>
        <p:grpSpPr>
          <a:xfrm>
            <a:off x="4701074" y="4007560"/>
            <a:ext cx="469233" cy="1440488"/>
            <a:chOff x="870404" y="8106527"/>
            <a:chExt cx="240790" cy="73919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26F97D9-8696-4FA5-87D2-7FED6EE82A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0404" y="8106527"/>
              <a:ext cx="240790" cy="2407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GB" sz="24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10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757AEFC-675C-4106-A85C-48C02849D65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0404" y="8604934"/>
              <a:ext cx="240790" cy="2407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GB" sz="24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30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3055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C785E-FD1E-4FC3-BF21-FF3083561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Year 2: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2EE2412-7C89-4298-A043-A200E76C0B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dirty="0">
                <a:latin typeface="Comic Sans MS" panose="030F0702030302020204" pitchFamily="66" charset="0"/>
              </a:rPr>
              <a:t>In pairs, you are going to try and complete the investigations. You are using what you have learnt so far this term. </a:t>
            </a:r>
          </a:p>
          <a:p>
            <a:pPr marL="0" indent="0" algn="ctr">
              <a:buNone/>
            </a:pPr>
            <a:endParaRPr lang="en-GB" sz="40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4000" dirty="0">
                <a:latin typeface="Comic Sans MS" panose="030F0702030302020204" pitchFamily="66" charset="0"/>
              </a:rPr>
              <a:t>What have we learnt so far?</a:t>
            </a:r>
          </a:p>
        </p:txBody>
      </p:sp>
    </p:spTree>
    <p:extLst>
      <p:ext uri="{BB962C8B-B14F-4D97-AF65-F5344CB8AC3E}">
        <p14:creationId xmlns:p14="http://schemas.microsoft.com/office/powerpoint/2010/main" val="16244880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C785E-FD1E-4FC3-BF21-FF3083561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Year 3: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2EE2412-7C89-4298-A043-A200E76C0B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dirty="0">
                <a:latin typeface="Comic Sans MS" panose="030F0702030302020204" pitchFamily="66" charset="0"/>
              </a:rPr>
              <a:t>You need to complete the scaling problems.</a:t>
            </a:r>
          </a:p>
          <a:p>
            <a:pPr marL="0" indent="0" algn="ctr">
              <a:buNone/>
            </a:pPr>
            <a:endParaRPr lang="en-GB" sz="40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4000" dirty="0">
                <a:latin typeface="Comic Sans MS" panose="030F0702030302020204" pitchFamily="66" charset="0"/>
              </a:rPr>
              <a:t>Then you need to have a go at scaling up a recipe.</a:t>
            </a:r>
          </a:p>
        </p:txBody>
      </p:sp>
    </p:spTree>
    <p:extLst>
      <p:ext uri="{BB962C8B-B14F-4D97-AF65-F5344CB8AC3E}">
        <p14:creationId xmlns:p14="http://schemas.microsoft.com/office/powerpoint/2010/main" val="3148147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FBBBA-E668-4100-8732-547B46D77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14699-F721-49F5-9E91-0AD4254440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98F24A-D77C-44BA-BE2D-426B0C694C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042" t="26609" r="29468" b="17715"/>
          <a:stretch/>
        </p:blipFill>
        <p:spPr>
          <a:xfrm>
            <a:off x="447473" y="184875"/>
            <a:ext cx="5648527" cy="66748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50BD99-936B-4B23-BA0A-D2B20D739A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840" t="24641" r="29468" b="16863"/>
          <a:stretch/>
        </p:blipFill>
        <p:spPr>
          <a:xfrm>
            <a:off x="6848272" y="184875"/>
            <a:ext cx="5343727" cy="684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383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55ADB-0AB3-42AC-B22C-10AD026D2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74DE4CF-CEC9-4403-894B-B3BC38E5C2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3521" t="18405" r="23438" b="12294"/>
          <a:stretch/>
        </p:blipFill>
        <p:spPr>
          <a:xfrm>
            <a:off x="2504291" y="790540"/>
            <a:ext cx="7183418" cy="5276919"/>
          </a:xfrm>
        </p:spPr>
      </p:pic>
    </p:spTree>
    <p:extLst>
      <p:ext uri="{BB962C8B-B14F-4D97-AF65-F5344CB8AC3E}">
        <p14:creationId xmlns:p14="http://schemas.microsoft.com/office/powerpoint/2010/main" val="1714528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pair of numbers with the correct bar model.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B632F35-D320-425D-93BD-5CA22EF5B605}"/>
              </a:ext>
            </a:extLst>
          </p:cNvPr>
          <p:cNvGrpSpPr/>
          <p:nvPr/>
        </p:nvGrpSpPr>
        <p:grpSpPr>
          <a:xfrm>
            <a:off x="1971097" y="1554386"/>
            <a:ext cx="1612530" cy="3749228"/>
            <a:chOff x="196103" y="1053661"/>
            <a:chExt cx="827482" cy="1923946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1AC4432F-20DD-4360-B3B3-FAE41EFAE3D6}"/>
                </a:ext>
              </a:extLst>
            </p:cNvPr>
            <p:cNvSpPr/>
            <p:nvPr/>
          </p:nvSpPr>
          <p:spPr>
            <a:xfrm>
              <a:off x="554915" y="1053661"/>
              <a:ext cx="468670" cy="749269"/>
            </a:xfrm>
            <a:prstGeom prst="roundRect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2400" b="1" dirty="0">
                  <a:latin typeface="Century Gothic" panose="020B0502020202020204" pitchFamily="34" charset="0"/>
                </a:rPr>
                <a:t>16 </a:t>
              </a:r>
            </a:p>
            <a:p>
              <a:pPr algn="ctr"/>
              <a:r>
                <a:rPr lang="en-GB" sz="2400" b="1" dirty="0">
                  <a:latin typeface="Century Gothic" panose="020B0502020202020204" pitchFamily="34" charset="0"/>
                </a:rPr>
                <a:t>and</a:t>
              </a:r>
            </a:p>
            <a:p>
              <a:pPr algn="ctr"/>
              <a:r>
                <a:rPr lang="en-GB" sz="2400" b="1" dirty="0">
                  <a:latin typeface="Century Gothic" panose="020B0502020202020204" pitchFamily="34" charset="0"/>
                </a:rPr>
                <a:t>2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1A23A46-8DE7-46CC-AC5C-324D22F79015}"/>
                </a:ext>
              </a:extLst>
            </p:cNvPr>
            <p:cNvSpPr/>
            <p:nvPr/>
          </p:nvSpPr>
          <p:spPr>
            <a:xfrm>
              <a:off x="196103" y="1268457"/>
              <a:ext cx="358812" cy="3196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A.</a:t>
              </a: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E4AFE93A-99DD-4C8C-8273-CEEC5DA00BE8}"/>
                </a:ext>
              </a:extLst>
            </p:cNvPr>
            <p:cNvSpPr/>
            <p:nvPr/>
          </p:nvSpPr>
          <p:spPr>
            <a:xfrm>
              <a:off x="554915" y="2228338"/>
              <a:ext cx="468670" cy="749269"/>
            </a:xfrm>
            <a:prstGeom prst="roundRect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2400" b="1" dirty="0">
                  <a:latin typeface="Century Gothic" panose="020B0502020202020204" pitchFamily="34" charset="0"/>
                </a:rPr>
                <a:t>25 </a:t>
              </a:r>
            </a:p>
            <a:p>
              <a:pPr algn="ctr"/>
              <a:r>
                <a:rPr lang="en-GB" sz="2400" b="1" dirty="0">
                  <a:latin typeface="Century Gothic" panose="020B0502020202020204" pitchFamily="34" charset="0"/>
                </a:rPr>
                <a:t>and</a:t>
              </a:r>
            </a:p>
            <a:p>
              <a:pPr algn="ctr"/>
              <a:r>
                <a:rPr lang="en-GB" sz="2400" b="1" dirty="0">
                  <a:latin typeface="Century Gothic" panose="020B0502020202020204" pitchFamily="34" charset="0"/>
                </a:rPr>
                <a:t>5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0D817C8-0343-4B80-A06E-33C12307384C}"/>
                </a:ext>
              </a:extLst>
            </p:cNvPr>
            <p:cNvSpPr/>
            <p:nvPr/>
          </p:nvSpPr>
          <p:spPr>
            <a:xfrm>
              <a:off x="196103" y="2443134"/>
              <a:ext cx="358812" cy="3196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B.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443C425-B176-40E7-B34C-982E5401B7F6}"/>
              </a:ext>
            </a:extLst>
          </p:cNvPr>
          <p:cNvGrpSpPr/>
          <p:nvPr/>
        </p:nvGrpSpPr>
        <p:grpSpPr>
          <a:xfrm>
            <a:off x="4717699" y="1972963"/>
            <a:ext cx="699224" cy="2912074"/>
            <a:chOff x="1132126" y="1268457"/>
            <a:chExt cx="358812" cy="149435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E11C96E-D824-48A8-9AF9-3DAA4DD12652}"/>
                </a:ext>
              </a:extLst>
            </p:cNvPr>
            <p:cNvSpPr/>
            <p:nvPr/>
          </p:nvSpPr>
          <p:spPr>
            <a:xfrm>
              <a:off x="1132126" y="1268457"/>
              <a:ext cx="358812" cy="3196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1.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9F15F61-0898-4528-B2F0-71EDDF8F1742}"/>
                </a:ext>
              </a:extLst>
            </p:cNvPr>
            <p:cNvSpPr/>
            <p:nvPr/>
          </p:nvSpPr>
          <p:spPr>
            <a:xfrm>
              <a:off x="1132126" y="2443134"/>
              <a:ext cx="358812" cy="3196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2.</a:t>
              </a:r>
            </a:p>
          </p:txBody>
        </p:sp>
      </p:grpSp>
      <p:graphicFrame>
        <p:nvGraphicFramePr>
          <p:cNvPr id="22" name="Table 11">
            <a:extLst>
              <a:ext uri="{FF2B5EF4-FFF2-40B4-BE49-F238E27FC236}">
                <a16:creationId xmlns:a16="http://schemas.microsoft.com/office/drawing/2014/main" id="{57FE8C11-436C-4FC1-BECB-16800ADFEC4B}"/>
              </a:ext>
            </a:extLst>
          </p:cNvPr>
          <p:cNvGraphicFramePr>
            <a:graphicFrameLocks noGrp="1"/>
          </p:cNvGraphicFramePr>
          <p:nvPr/>
        </p:nvGraphicFramePr>
        <p:xfrm>
          <a:off x="5451882" y="3947729"/>
          <a:ext cx="4760328" cy="13772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5041">
                  <a:extLst>
                    <a:ext uri="{9D8B030D-6E8A-4147-A177-3AD203B41FA5}">
                      <a16:colId xmlns:a16="http://schemas.microsoft.com/office/drawing/2014/main" val="1352115177"/>
                    </a:ext>
                  </a:extLst>
                </a:gridCol>
                <a:gridCol w="595041">
                  <a:extLst>
                    <a:ext uri="{9D8B030D-6E8A-4147-A177-3AD203B41FA5}">
                      <a16:colId xmlns:a16="http://schemas.microsoft.com/office/drawing/2014/main" val="3063890600"/>
                    </a:ext>
                  </a:extLst>
                </a:gridCol>
                <a:gridCol w="595041">
                  <a:extLst>
                    <a:ext uri="{9D8B030D-6E8A-4147-A177-3AD203B41FA5}">
                      <a16:colId xmlns:a16="http://schemas.microsoft.com/office/drawing/2014/main" val="1356284750"/>
                    </a:ext>
                  </a:extLst>
                </a:gridCol>
                <a:gridCol w="595041">
                  <a:extLst>
                    <a:ext uri="{9D8B030D-6E8A-4147-A177-3AD203B41FA5}">
                      <a16:colId xmlns:a16="http://schemas.microsoft.com/office/drawing/2014/main" val="860191248"/>
                    </a:ext>
                  </a:extLst>
                </a:gridCol>
                <a:gridCol w="595041">
                  <a:extLst>
                    <a:ext uri="{9D8B030D-6E8A-4147-A177-3AD203B41FA5}">
                      <a16:colId xmlns:a16="http://schemas.microsoft.com/office/drawing/2014/main" val="400769459"/>
                    </a:ext>
                  </a:extLst>
                </a:gridCol>
                <a:gridCol w="595041">
                  <a:extLst>
                    <a:ext uri="{9D8B030D-6E8A-4147-A177-3AD203B41FA5}">
                      <a16:colId xmlns:a16="http://schemas.microsoft.com/office/drawing/2014/main" val="1239886399"/>
                    </a:ext>
                  </a:extLst>
                </a:gridCol>
                <a:gridCol w="595041">
                  <a:extLst>
                    <a:ext uri="{9D8B030D-6E8A-4147-A177-3AD203B41FA5}">
                      <a16:colId xmlns:a16="http://schemas.microsoft.com/office/drawing/2014/main" val="3954242831"/>
                    </a:ext>
                  </a:extLst>
                </a:gridCol>
                <a:gridCol w="595041">
                  <a:extLst>
                    <a:ext uri="{9D8B030D-6E8A-4147-A177-3AD203B41FA5}">
                      <a16:colId xmlns:a16="http://schemas.microsoft.com/office/drawing/2014/main" val="1734641803"/>
                    </a:ext>
                  </a:extLst>
                </a:gridCol>
              </a:tblGrid>
              <a:tr h="595041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100584" marR="100584" marT="50292" marB="50292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100584" marR="100584" marT="50292" marB="50292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100584" marR="100584" marT="50292" marB="5029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100584" marR="100584" marT="50292" marB="5029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100584" marR="100584" marT="50292" marB="5029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100584" marR="100584" marT="50292" marB="5029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100584" marR="100584" marT="50292" marB="5029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100584" marR="100584" marT="50292" marB="5029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66076422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00584" marR="100584" marT="50292" marB="5029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100584" marR="100584" marT="50292" marB="5029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100584" marR="100584" marT="50292" marB="5029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100584" marR="100584" marT="50292" marB="5029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100584" marR="100584" marT="50292" marB="5029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100584" marR="100584" marT="50292" marB="5029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100584" marR="100584" marT="50292" marB="5029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78603124"/>
                  </a:ext>
                </a:extLst>
              </a:tr>
              <a:tr h="595041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100584" marR="100584" marT="50292" marB="50292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100584" marR="100584" marT="50292" marB="50292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100584" marR="100584" marT="50292" marB="50292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100584" marR="100584" marT="50292" marB="50292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100584" marR="100584" marT="50292" marB="50292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100584" marR="100584" marT="50292" marB="50292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100584" marR="100584" marT="50292" marB="50292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100584" marR="100584" marT="50292" marB="50292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5717151"/>
                  </a:ext>
                </a:extLst>
              </a:tr>
            </a:tbl>
          </a:graphicData>
        </a:graphic>
      </p:graphicFrame>
      <p:graphicFrame>
        <p:nvGraphicFramePr>
          <p:cNvPr id="23" name="Table 11">
            <a:extLst>
              <a:ext uri="{FF2B5EF4-FFF2-40B4-BE49-F238E27FC236}">
                <a16:creationId xmlns:a16="http://schemas.microsoft.com/office/drawing/2014/main" id="{C786B9CC-2906-4C1D-8DE7-C39B60B68E6F}"/>
              </a:ext>
            </a:extLst>
          </p:cNvPr>
          <p:cNvGraphicFramePr>
            <a:graphicFrameLocks noGrp="1"/>
          </p:cNvGraphicFramePr>
          <p:nvPr/>
        </p:nvGraphicFramePr>
        <p:xfrm>
          <a:off x="5451883" y="1609652"/>
          <a:ext cx="2975205" cy="13782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5041">
                  <a:extLst>
                    <a:ext uri="{9D8B030D-6E8A-4147-A177-3AD203B41FA5}">
                      <a16:colId xmlns:a16="http://schemas.microsoft.com/office/drawing/2014/main" val="1352115177"/>
                    </a:ext>
                  </a:extLst>
                </a:gridCol>
                <a:gridCol w="595041">
                  <a:extLst>
                    <a:ext uri="{9D8B030D-6E8A-4147-A177-3AD203B41FA5}">
                      <a16:colId xmlns:a16="http://schemas.microsoft.com/office/drawing/2014/main" val="3063890600"/>
                    </a:ext>
                  </a:extLst>
                </a:gridCol>
                <a:gridCol w="595041">
                  <a:extLst>
                    <a:ext uri="{9D8B030D-6E8A-4147-A177-3AD203B41FA5}">
                      <a16:colId xmlns:a16="http://schemas.microsoft.com/office/drawing/2014/main" val="1356284750"/>
                    </a:ext>
                  </a:extLst>
                </a:gridCol>
                <a:gridCol w="595041">
                  <a:extLst>
                    <a:ext uri="{9D8B030D-6E8A-4147-A177-3AD203B41FA5}">
                      <a16:colId xmlns:a16="http://schemas.microsoft.com/office/drawing/2014/main" val="465528434"/>
                    </a:ext>
                  </a:extLst>
                </a:gridCol>
                <a:gridCol w="595041">
                  <a:extLst>
                    <a:ext uri="{9D8B030D-6E8A-4147-A177-3AD203B41FA5}">
                      <a16:colId xmlns:a16="http://schemas.microsoft.com/office/drawing/2014/main" val="2326217985"/>
                    </a:ext>
                  </a:extLst>
                </a:gridCol>
              </a:tblGrid>
              <a:tr h="595041"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147265" marR="147265" marT="73632" marB="73632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147265" marR="147265" marT="73632" marB="73632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147265" marR="147265" marT="73632" marB="736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147265" marR="147265" marT="73632" marB="736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147265" marR="147265" marT="73632" marB="736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66076422"/>
                  </a:ext>
                </a:extLst>
              </a:tr>
              <a:tr h="188172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47265" marR="147265" marT="73632" marB="736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47265" marR="147265" marT="73632" marB="736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147265" marR="147265" marT="73632" marB="736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147265" marR="147265" marT="73632" marB="736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78603124"/>
                  </a:ext>
                </a:extLst>
              </a:tr>
              <a:tr h="595041"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147265" marR="147265" marT="73632" marB="73632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147265" marR="147265" marT="73632" marB="73632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147265" marR="147265" marT="73632" marB="73632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147265" marR="147265" marT="73632" marB="73632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147265" marR="147265" marT="73632" marB="73632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57171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17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pair of numbers with the correct bar model.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443C425-B176-40E7-B34C-982E5401B7F6}"/>
              </a:ext>
            </a:extLst>
          </p:cNvPr>
          <p:cNvGrpSpPr/>
          <p:nvPr/>
        </p:nvGrpSpPr>
        <p:grpSpPr>
          <a:xfrm>
            <a:off x="4717699" y="1972963"/>
            <a:ext cx="699224" cy="2912074"/>
            <a:chOff x="1132126" y="1268457"/>
            <a:chExt cx="358812" cy="149435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E11C96E-D824-48A8-9AF9-3DAA4DD12652}"/>
                </a:ext>
              </a:extLst>
            </p:cNvPr>
            <p:cNvSpPr/>
            <p:nvPr/>
          </p:nvSpPr>
          <p:spPr>
            <a:xfrm>
              <a:off x="1132126" y="1268457"/>
              <a:ext cx="358812" cy="3196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1.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9F15F61-0898-4528-B2F0-71EDDF8F1742}"/>
                </a:ext>
              </a:extLst>
            </p:cNvPr>
            <p:cNvSpPr/>
            <p:nvPr/>
          </p:nvSpPr>
          <p:spPr>
            <a:xfrm>
              <a:off x="1132126" y="2443134"/>
              <a:ext cx="358812" cy="3196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2.</a:t>
              </a:r>
            </a:p>
          </p:txBody>
        </p:sp>
      </p:grpSp>
      <p:graphicFrame>
        <p:nvGraphicFramePr>
          <p:cNvPr id="22" name="Table 11">
            <a:extLst>
              <a:ext uri="{FF2B5EF4-FFF2-40B4-BE49-F238E27FC236}">
                <a16:creationId xmlns:a16="http://schemas.microsoft.com/office/drawing/2014/main" id="{57FE8C11-436C-4FC1-BECB-16800ADFEC4B}"/>
              </a:ext>
            </a:extLst>
          </p:cNvPr>
          <p:cNvGraphicFramePr>
            <a:graphicFrameLocks noGrp="1"/>
          </p:cNvGraphicFramePr>
          <p:nvPr/>
        </p:nvGraphicFramePr>
        <p:xfrm>
          <a:off x="5451882" y="3947729"/>
          <a:ext cx="4760328" cy="13772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5041">
                  <a:extLst>
                    <a:ext uri="{9D8B030D-6E8A-4147-A177-3AD203B41FA5}">
                      <a16:colId xmlns:a16="http://schemas.microsoft.com/office/drawing/2014/main" val="1352115177"/>
                    </a:ext>
                  </a:extLst>
                </a:gridCol>
                <a:gridCol w="595041">
                  <a:extLst>
                    <a:ext uri="{9D8B030D-6E8A-4147-A177-3AD203B41FA5}">
                      <a16:colId xmlns:a16="http://schemas.microsoft.com/office/drawing/2014/main" val="3063890600"/>
                    </a:ext>
                  </a:extLst>
                </a:gridCol>
                <a:gridCol w="595041">
                  <a:extLst>
                    <a:ext uri="{9D8B030D-6E8A-4147-A177-3AD203B41FA5}">
                      <a16:colId xmlns:a16="http://schemas.microsoft.com/office/drawing/2014/main" val="1356284750"/>
                    </a:ext>
                  </a:extLst>
                </a:gridCol>
                <a:gridCol w="595041">
                  <a:extLst>
                    <a:ext uri="{9D8B030D-6E8A-4147-A177-3AD203B41FA5}">
                      <a16:colId xmlns:a16="http://schemas.microsoft.com/office/drawing/2014/main" val="860191248"/>
                    </a:ext>
                  </a:extLst>
                </a:gridCol>
                <a:gridCol w="595041">
                  <a:extLst>
                    <a:ext uri="{9D8B030D-6E8A-4147-A177-3AD203B41FA5}">
                      <a16:colId xmlns:a16="http://schemas.microsoft.com/office/drawing/2014/main" val="400769459"/>
                    </a:ext>
                  </a:extLst>
                </a:gridCol>
                <a:gridCol w="595041">
                  <a:extLst>
                    <a:ext uri="{9D8B030D-6E8A-4147-A177-3AD203B41FA5}">
                      <a16:colId xmlns:a16="http://schemas.microsoft.com/office/drawing/2014/main" val="1239886399"/>
                    </a:ext>
                  </a:extLst>
                </a:gridCol>
                <a:gridCol w="595041">
                  <a:extLst>
                    <a:ext uri="{9D8B030D-6E8A-4147-A177-3AD203B41FA5}">
                      <a16:colId xmlns:a16="http://schemas.microsoft.com/office/drawing/2014/main" val="3954242831"/>
                    </a:ext>
                  </a:extLst>
                </a:gridCol>
                <a:gridCol w="595041">
                  <a:extLst>
                    <a:ext uri="{9D8B030D-6E8A-4147-A177-3AD203B41FA5}">
                      <a16:colId xmlns:a16="http://schemas.microsoft.com/office/drawing/2014/main" val="1734641803"/>
                    </a:ext>
                  </a:extLst>
                </a:gridCol>
              </a:tblGrid>
              <a:tr h="595041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100584" marR="100584" marT="50292" marB="50292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100584" marR="100584" marT="50292" marB="50292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100584" marR="100584" marT="50292" marB="5029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100584" marR="100584" marT="50292" marB="5029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100584" marR="100584" marT="50292" marB="5029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100584" marR="100584" marT="50292" marB="5029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100584" marR="100584" marT="50292" marB="5029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100584" marR="100584" marT="50292" marB="5029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66076422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00584" marR="100584" marT="50292" marB="5029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100584" marR="100584" marT="50292" marB="5029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100584" marR="100584" marT="50292" marB="5029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100584" marR="100584" marT="50292" marB="5029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100584" marR="100584" marT="50292" marB="5029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100584" marR="100584" marT="50292" marB="5029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100584" marR="100584" marT="50292" marB="5029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78603124"/>
                  </a:ext>
                </a:extLst>
              </a:tr>
              <a:tr h="595041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100584" marR="100584" marT="50292" marB="50292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100584" marR="100584" marT="50292" marB="50292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100584" marR="100584" marT="50292" marB="50292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100584" marR="100584" marT="50292" marB="50292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100584" marR="100584" marT="50292" marB="50292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100584" marR="100584" marT="50292" marB="50292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100584" marR="100584" marT="50292" marB="50292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100584" marR="100584" marT="50292" marB="50292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5717151"/>
                  </a:ext>
                </a:extLst>
              </a:tr>
            </a:tbl>
          </a:graphicData>
        </a:graphic>
      </p:graphicFrame>
      <p:graphicFrame>
        <p:nvGraphicFramePr>
          <p:cNvPr id="23" name="Table 11">
            <a:extLst>
              <a:ext uri="{FF2B5EF4-FFF2-40B4-BE49-F238E27FC236}">
                <a16:creationId xmlns:a16="http://schemas.microsoft.com/office/drawing/2014/main" id="{C786B9CC-2906-4C1D-8DE7-C39B60B68E6F}"/>
              </a:ext>
            </a:extLst>
          </p:cNvPr>
          <p:cNvGraphicFramePr>
            <a:graphicFrameLocks noGrp="1"/>
          </p:cNvGraphicFramePr>
          <p:nvPr/>
        </p:nvGraphicFramePr>
        <p:xfrm>
          <a:off x="5451883" y="1609652"/>
          <a:ext cx="2975205" cy="13782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5041">
                  <a:extLst>
                    <a:ext uri="{9D8B030D-6E8A-4147-A177-3AD203B41FA5}">
                      <a16:colId xmlns:a16="http://schemas.microsoft.com/office/drawing/2014/main" val="1352115177"/>
                    </a:ext>
                  </a:extLst>
                </a:gridCol>
                <a:gridCol w="595041">
                  <a:extLst>
                    <a:ext uri="{9D8B030D-6E8A-4147-A177-3AD203B41FA5}">
                      <a16:colId xmlns:a16="http://schemas.microsoft.com/office/drawing/2014/main" val="3063890600"/>
                    </a:ext>
                  </a:extLst>
                </a:gridCol>
                <a:gridCol w="595041">
                  <a:extLst>
                    <a:ext uri="{9D8B030D-6E8A-4147-A177-3AD203B41FA5}">
                      <a16:colId xmlns:a16="http://schemas.microsoft.com/office/drawing/2014/main" val="1356284750"/>
                    </a:ext>
                  </a:extLst>
                </a:gridCol>
                <a:gridCol w="595041">
                  <a:extLst>
                    <a:ext uri="{9D8B030D-6E8A-4147-A177-3AD203B41FA5}">
                      <a16:colId xmlns:a16="http://schemas.microsoft.com/office/drawing/2014/main" val="465528434"/>
                    </a:ext>
                  </a:extLst>
                </a:gridCol>
                <a:gridCol w="595041">
                  <a:extLst>
                    <a:ext uri="{9D8B030D-6E8A-4147-A177-3AD203B41FA5}">
                      <a16:colId xmlns:a16="http://schemas.microsoft.com/office/drawing/2014/main" val="2326217985"/>
                    </a:ext>
                  </a:extLst>
                </a:gridCol>
              </a:tblGrid>
              <a:tr h="595041"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147265" marR="147265" marT="73632" marB="73632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147265" marR="147265" marT="73632" marB="73632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147265" marR="147265" marT="73632" marB="736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147265" marR="147265" marT="73632" marB="736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147265" marR="147265" marT="73632" marB="736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66076422"/>
                  </a:ext>
                </a:extLst>
              </a:tr>
              <a:tr h="188172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47265" marR="147265" marT="73632" marB="736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47265" marR="147265" marT="73632" marB="736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147265" marR="147265" marT="73632" marB="736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147265" marR="147265" marT="73632" marB="736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78603124"/>
                  </a:ext>
                </a:extLst>
              </a:tr>
              <a:tr h="595041"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147265" marR="147265" marT="73632" marB="73632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147265" marR="147265" marT="73632" marB="73632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147265" marR="147265" marT="73632" marB="73632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147265" marR="147265" marT="73632" marB="73632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147265" marR="147265" marT="73632" marB="73632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5717151"/>
                  </a:ext>
                </a:extLst>
              </a:tr>
            </a:tbl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50BCCC0-CF5A-4433-80C8-B4485A6B51A1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3583627" y="2284443"/>
            <a:ext cx="1315434" cy="228911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87A98FC-3A74-4D08-A42C-73AFA9EECB6B}"/>
              </a:ext>
            </a:extLst>
          </p:cNvPr>
          <p:cNvCxnSpPr>
            <a:cxnSpLocks/>
            <a:stCxn id="20" idx="3"/>
          </p:cNvCxnSpPr>
          <p:nvPr/>
        </p:nvCxnSpPr>
        <p:spPr>
          <a:xfrm flipV="1">
            <a:off x="3583627" y="2284443"/>
            <a:ext cx="1315434" cy="228911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B632F35-D320-425D-93BD-5CA22EF5B605}"/>
              </a:ext>
            </a:extLst>
          </p:cNvPr>
          <p:cNvGrpSpPr/>
          <p:nvPr/>
        </p:nvGrpSpPr>
        <p:grpSpPr>
          <a:xfrm>
            <a:off x="1971097" y="1554386"/>
            <a:ext cx="1612530" cy="3749228"/>
            <a:chOff x="196103" y="1053661"/>
            <a:chExt cx="827482" cy="1923946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1AC4432F-20DD-4360-B3B3-FAE41EFAE3D6}"/>
                </a:ext>
              </a:extLst>
            </p:cNvPr>
            <p:cNvSpPr/>
            <p:nvPr/>
          </p:nvSpPr>
          <p:spPr>
            <a:xfrm>
              <a:off x="554915" y="1053661"/>
              <a:ext cx="468670" cy="749269"/>
            </a:xfrm>
            <a:prstGeom prst="roundRect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2400" b="1" dirty="0">
                  <a:latin typeface="Century Gothic" panose="020B0502020202020204" pitchFamily="34" charset="0"/>
                </a:rPr>
                <a:t>16 </a:t>
              </a:r>
            </a:p>
            <a:p>
              <a:pPr algn="ctr"/>
              <a:r>
                <a:rPr lang="en-GB" sz="2400" b="1" dirty="0">
                  <a:latin typeface="Century Gothic" panose="020B0502020202020204" pitchFamily="34" charset="0"/>
                </a:rPr>
                <a:t>and</a:t>
              </a:r>
            </a:p>
            <a:p>
              <a:pPr algn="ctr"/>
              <a:r>
                <a:rPr lang="en-GB" sz="2400" b="1" dirty="0">
                  <a:latin typeface="Century Gothic" panose="020B0502020202020204" pitchFamily="34" charset="0"/>
                </a:rPr>
                <a:t>2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1A23A46-8DE7-46CC-AC5C-324D22F79015}"/>
                </a:ext>
              </a:extLst>
            </p:cNvPr>
            <p:cNvSpPr/>
            <p:nvPr/>
          </p:nvSpPr>
          <p:spPr>
            <a:xfrm>
              <a:off x="196103" y="1268457"/>
              <a:ext cx="358812" cy="3196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A.</a:t>
              </a: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E4AFE93A-99DD-4C8C-8273-CEEC5DA00BE8}"/>
                </a:ext>
              </a:extLst>
            </p:cNvPr>
            <p:cNvSpPr/>
            <p:nvPr/>
          </p:nvSpPr>
          <p:spPr>
            <a:xfrm>
              <a:off x="554915" y="2228338"/>
              <a:ext cx="468670" cy="749269"/>
            </a:xfrm>
            <a:prstGeom prst="roundRect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2400" b="1" dirty="0">
                  <a:latin typeface="Century Gothic" panose="020B0502020202020204" pitchFamily="34" charset="0"/>
                </a:rPr>
                <a:t>25 </a:t>
              </a:r>
            </a:p>
            <a:p>
              <a:pPr algn="ctr"/>
              <a:r>
                <a:rPr lang="en-GB" sz="2400" b="1" dirty="0">
                  <a:latin typeface="Century Gothic" panose="020B0502020202020204" pitchFamily="34" charset="0"/>
                </a:rPr>
                <a:t>and</a:t>
              </a:r>
            </a:p>
            <a:p>
              <a:pPr algn="ctr"/>
              <a:r>
                <a:rPr lang="en-GB" sz="2400" b="1" dirty="0">
                  <a:latin typeface="Century Gothic" panose="020B0502020202020204" pitchFamily="34" charset="0"/>
                </a:rPr>
                <a:t>5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0D817C8-0343-4B80-A06E-33C12307384C}"/>
                </a:ext>
              </a:extLst>
            </p:cNvPr>
            <p:cNvSpPr/>
            <p:nvPr/>
          </p:nvSpPr>
          <p:spPr>
            <a:xfrm>
              <a:off x="196103" y="2443134"/>
              <a:ext cx="358812" cy="3196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B.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04714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times bigger than 3 is 36?</a:t>
            </a:r>
          </a:p>
          <a:p>
            <a:pPr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Circle the correct answer.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ECB9A95-6371-47E7-BADD-9B06B2E873EA}"/>
              </a:ext>
            </a:extLst>
          </p:cNvPr>
          <p:cNvGraphicFramePr>
            <a:graphicFrameLocks noGrp="1"/>
          </p:cNvGraphicFramePr>
          <p:nvPr/>
        </p:nvGraphicFramePr>
        <p:xfrm>
          <a:off x="3045297" y="4646441"/>
          <a:ext cx="6101404" cy="7725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5351">
                  <a:extLst>
                    <a:ext uri="{9D8B030D-6E8A-4147-A177-3AD203B41FA5}">
                      <a16:colId xmlns:a16="http://schemas.microsoft.com/office/drawing/2014/main" val="292282115"/>
                    </a:ext>
                  </a:extLst>
                </a:gridCol>
                <a:gridCol w="1525351">
                  <a:extLst>
                    <a:ext uri="{9D8B030D-6E8A-4147-A177-3AD203B41FA5}">
                      <a16:colId xmlns:a16="http://schemas.microsoft.com/office/drawing/2014/main" val="3661851822"/>
                    </a:ext>
                  </a:extLst>
                </a:gridCol>
                <a:gridCol w="1525351">
                  <a:extLst>
                    <a:ext uri="{9D8B030D-6E8A-4147-A177-3AD203B41FA5}">
                      <a16:colId xmlns:a16="http://schemas.microsoft.com/office/drawing/2014/main" val="2156555521"/>
                    </a:ext>
                  </a:extLst>
                </a:gridCol>
                <a:gridCol w="1525351">
                  <a:extLst>
                    <a:ext uri="{9D8B030D-6E8A-4147-A177-3AD203B41FA5}">
                      <a16:colId xmlns:a16="http://schemas.microsoft.com/office/drawing/2014/main" val="3440481248"/>
                    </a:ext>
                  </a:extLst>
                </a:gridCol>
              </a:tblGrid>
              <a:tr h="772160">
                <a:tc>
                  <a:txBody>
                    <a:bodyPr/>
                    <a:lstStyle/>
                    <a:p>
                      <a:pPr algn="ctr"/>
                      <a:r>
                        <a:rPr lang="en-GB" sz="3900" b="1" dirty="0"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178191" marR="178191" marT="89095" marB="890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900" b="1" dirty="0"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178191" marR="178191" marT="89095" marB="890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900" b="1" dirty="0"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178191" marR="178191" marT="89095" marB="890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900" b="1" dirty="0"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178191" marR="178191" marT="89095" marB="890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26792776"/>
                  </a:ext>
                </a:extLst>
              </a:tr>
            </a:tbl>
          </a:graphicData>
        </a:graphic>
      </p:graphicFrame>
      <p:graphicFrame>
        <p:nvGraphicFramePr>
          <p:cNvPr id="10" name="Table 11">
            <a:extLst>
              <a:ext uri="{FF2B5EF4-FFF2-40B4-BE49-F238E27FC236}">
                <a16:creationId xmlns:a16="http://schemas.microsoft.com/office/drawing/2014/main" id="{06E5300F-A135-4357-B6CE-EB25060CB206}"/>
              </a:ext>
            </a:extLst>
          </p:cNvPr>
          <p:cNvGraphicFramePr>
            <a:graphicFrameLocks noGrp="1"/>
          </p:cNvGraphicFramePr>
          <p:nvPr/>
        </p:nvGraphicFramePr>
        <p:xfrm>
          <a:off x="2424000" y="2555313"/>
          <a:ext cx="7344000" cy="13525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2000">
                  <a:extLst>
                    <a:ext uri="{9D8B030D-6E8A-4147-A177-3AD203B41FA5}">
                      <a16:colId xmlns:a16="http://schemas.microsoft.com/office/drawing/2014/main" val="1352115177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3063890600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1356284750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860191248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400769459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1239886399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395424283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1734641803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65940783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438885433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35354689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402694284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100584" marR="100584" marT="50292" marB="50292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100584" marR="100584" marT="50292" marB="50292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100584" marR="100584" marT="50292" marB="5029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100584" marR="100584" marT="50292" marB="5029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100584" marR="100584" marT="50292" marB="5029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100584" marR="100584" marT="50292" marB="5029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100584" marR="100584" marT="50292" marB="5029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100584" marR="100584" marT="50292" marB="5029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100584" marR="100584" marT="50292" marB="5029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100584" marR="100584" marT="50292" marB="5029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100584" marR="100584" marT="50292" marB="5029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100584" marR="100584" marT="50292" marB="5029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66076422"/>
                  </a:ext>
                </a:extLst>
              </a:tr>
              <a:tr h="128524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00584" marR="100584" marT="50292" marB="5029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100584" marR="100584" marT="50292" marB="5029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100584" marR="100584" marT="50292" marB="5029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100584" marR="100584" marT="50292" marB="5029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100584" marR="100584" marT="50292" marB="5029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100584" marR="100584" marT="50292" marB="5029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100584" marR="100584" marT="50292" marB="5029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100584" marR="100584" marT="50292" marB="5029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100584" marR="100584" marT="50292" marB="5029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100584" marR="100584" marT="50292" marB="5029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100584" marR="100584" marT="50292" marB="5029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78603124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100584" marR="100584" marT="50292" marB="50292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100584" marR="100584" marT="50292" marB="50292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100584" marR="100584" marT="50292" marB="50292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100584" marR="100584" marT="50292" marB="50292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100584" marR="100584" marT="50292" marB="50292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100584" marR="100584" marT="50292" marB="50292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100584" marR="100584" marT="50292" marB="50292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100584" marR="100584" marT="50292" marB="50292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100584" marR="100584" marT="50292" marB="50292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100584" marR="100584" marT="50292" marB="50292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100584" marR="100584" marT="50292" marB="50292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100584" marR="100584" marT="50292" marB="50292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57171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4838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times bigger than 3 is 36?</a:t>
            </a:r>
          </a:p>
          <a:p>
            <a:pPr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Circle the correct answer.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ECB9A95-6371-47E7-BADD-9B06B2E873EA}"/>
              </a:ext>
            </a:extLst>
          </p:cNvPr>
          <p:cNvGraphicFramePr>
            <a:graphicFrameLocks noGrp="1"/>
          </p:cNvGraphicFramePr>
          <p:nvPr/>
        </p:nvGraphicFramePr>
        <p:xfrm>
          <a:off x="3045297" y="4646441"/>
          <a:ext cx="6101404" cy="7725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5351">
                  <a:extLst>
                    <a:ext uri="{9D8B030D-6E8A-4147-A177-3AD203B41FA5}">
                      <a16:colId xmlns:a16="http://schemas.microsoft.com/office/drawing/2014/main" val="292282115"/>
                    </a:ext>
                  </a:extLst>
                </a:gridCol>
                <a:gridCol w="1525351">
                  <a:extLst>
                    <a:ext uri="{9D8B030D-6E8A-4147-A177-3AD203B41FA5}">
                      <a16:colId xmlns:a16="http://schemas.microsoft.com/office/drawing/2014/main" val="3661851822"/>
                    </a:ext>
                  </a:extLst>
                </a:gridCol>
                <a:gridCol w="1525351">
                  <a:extLst>
                    <a:ext uri="{9D8B030D-6E8A-4147-A177-3AD203B41FA5}">
                      <a16:colId xmlns:a16="http://schemas.microsoft.com/office/drawing/2014/main" val="2156555521"/>
                    </a:ext>
                  </a:extLst>
                </a:gridCol>
                <a:gridCol w="1525351">
                  <a:extLst>
                    <a:ext uri="{9D8B030D-6E8A-4147-A177-3AD203B41FA5}">
                      <a16:colId xmlns:a16="http://schemas.microsoft.com/office/drawing/2014/main" val="3440481248"/>
                    </a:ext>
                  </a:extLst>
                </a:gridCol>
              </a:tblGrid>
              <a:tr h="772160">
                <a:tc>
                  <a:txBody>
                    <a:bodyPr/>
                    <a:lstStyle/>
                    <a:p>
                      <a:pPr algn="ctr"/>
                      <a:r>
                        <a:rPr lang="en-GB" sz="39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178191" marR="178191" marT="89095" marB="890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9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178191" marR="178191" marT="89095" marB="890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9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178191" marR="178191" marT="89095" marB="890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9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178191" marR="178191" marT="89095" marB="890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26792776"/>
                  </a:ext>
                </a:extLst>
              </a:tr>
            </a:tbl>
          </a:graphicData>
        </a:graphic>
      </p:graphicFrame>
      <p:graphicFrame>
        <p:nvGraphicFramePr>
          <p:cNvPr id="10" name="Table 11">
            <a:extLst>
              <a:ext uri="{FF2B5EF4-FFF2-40B4-BE49-F238E27FC236}">
                <a16:creationId xmlns:a16="http://schemas.microsoft.com/office/drawing/2014/main" id="{06E5300F-A135-4357-B6CE-EB25060CB206}"/>
              </a:ext>
            </a:extLst>
          </p:cNvPr>
          <p:cNvGraphicFramePr>
            <a:graphicFrameLocks noGrp="1"/>
          </p:cNvGraphicFramePr>
          <p:nvPr/>
        </p:nvGraphicFramePr>
        <p:xfrm>
          <a:off x="2424000" y="2555313"/>
          <a:ext cx="7344000" cy="13525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2000">
                  <a:extLst>
                    <a:ext uri="{9D8B030D-6E8A-4147-A177-3AD203B41FA5}">
                      <a16:colId xmlns:a16="http://schemas.microsoft.com/office/drawing/2014/main" val="1352115177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3063890600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1356284750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860191248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400769459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1239886399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395424283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1734641803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65940783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438885433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35354689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402694284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100584" marR="100584" marT="50292" marB="50292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100584" marR="100584" marT="50292" marB="50292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100584" marR="100584" marT="50292" marB="5029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100584" marR="100584" marT="50292" marB="5029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100584" marR="100584" marT="50292" marB="5029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100584" marR="100584" marT="50292" marB="5029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100584" marR="100584" marT="50292" marB="5029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100584" marR="100584" marT="50292" marB="5029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100584" marR="100584" marT="50292" marB="5029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100584" marR="100584" marT="50292" marB="5029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100584" marR="100584" marT="50292" marB="5029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100584" marR="100584" marT="50292" marB="5029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66076422"/>
                  </a:ext>
                </a:extLst>
              </a:tr>
              <a:tr h="128524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00584" marR="100584" marT="50292" marB="5029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100584" marR="100584" marT="50292" marB="5029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100584" marR="100584" marT="50292" marB="5029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100584" marR="100584" marT="50292" marB="5029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100584" marR="100584" marT="50292" marB="5029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100584" marR="100584" marT="50292" marB="5029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100584" marR="100584" marT="50292" marB="5029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100584" marR="100584" marT="50292" marB="5029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100584" marR="100584" marT="50292" marB="5029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100584" marR="100584" marT="50292" marB="5029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100584" marR="100584" marT="50292" marB="5029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78603124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100584" marR="100584" marT="50292" marB="50292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100584" marR="100584" marT="50292" marB="50292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100584" marR="100584" marT="50292" marB="50292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100584" marR="100584" marT="50292" marB="50292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100584" marR="100584" marT="50292" marB="50292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100584" marR="100584" marT="50292" marB="50292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100584" marR="100584" marT="50292" marB="50292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100584" marR="100584" marT="50292" marB="50292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100584" marR="100584" marT="50292" marB="50292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100584" marR="100584" marT="50292" marB="50292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100584" marR="100584" marT="50292" marB="50292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100584" marR="100584" marT="50292" marB="50292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5717151"/>
                  </a:ext>
                </a:extLst>
              </a:tr>
            </a:tbl>
          </a:graphicData>
        </a:graphic>
      </p:graphicFrame>
      <p:sp>
        <p:nvSpPr>
          <p:cNvPr id="2" name="Oval 1">
            <a:extLst>
              <a:ext uri="{FF2B5EF4-FFF2-40B4-BE49-F238E27FC236}">
                <a16:creationId xmlns:a16="http://schemas.microsoft.com/office/drawing/2014/main" id="{345A5727-1ED8-4B8B-A84B-9E8099C22BBD}"/>
              </a:ext>
            </a:extLst>
          </p:cNvPr>
          <p:cNvSpPr/>
          <p:nvPr/>
        </p:nvSpPr>
        <p:spPr>
          <a:xfrm>
            <a:off x="4892842" y="4614016"/>
            <a:ext cx="914400" cy="9144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0919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32 is 4 times bigger than 9.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</p:spTree>
    <p:extLst>
      <p:ext uri="{BB962C8B-B14F-4D97-AF65-F5344CB8AC3E}">
        <p14:creationId xmlns:p14="http://schemas.microsoft.com/office/powerpoint/2010/main" val="40263018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</TotalTime>
  <Words>645</Words>
  <Application>Microsoft Office PowerPoint</Application>
  <PresentationFormat>Widescreen</PresentationFormat>
  <Paragraphs>270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Century Gothic</vt:lpstr>
      <vt:lpstr>Comic Sans MS</vt:lpstr>
      <vt:lpstr>Office Theme</vt:lpstr>
      <vt:lpstr>PowerPoint Presentation</vt:lpstr>
      <vt:lpstr>Year 2: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3: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Money</dc:title>
  <dc:creator>M Smith</dc:creator>
  <cp:lastModifiedBy>M Smith</cp:lastModifiedBy>
  <cp:revision>11</cp:revision>
  <dcterms:created xsi:type="dcterms:W3CDTF">2021-11-14T08:27:55Z</dcterms:created>
  <dcterms:modified xsi:type="dcterms:W3CDTF">2022-01-26T14:09:42Z</dcterms:modified>
</cp:coreProperties>
</file>