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461" r:id="rId3"/>
    <p:sldId id="259" r:id="rId4"/>
    <p:sldId id="494" r:id="rId5"/>
    <p:sldId id="490" r:id="rId6"/>
    <p:sldId id="491" r:id="rId7"/>
    <p:sldId id="492" r:id="rId8"/>
    <p:sldId id="493" r:id="rId9"/>
    <p:sldId id="495" r:id="rId10"/>
    <p:sldId id="496" r:id="rId11"/>
    <p:sldId id="497" r:id="rId12"/>
    <p:sldId id="470" r:id="rId13"/>
    <p:sldId id="486" r:id="rId14"/>
    <p:sldId id="487" r:id="rId15"/>
    <p:sldId id="473" r:id="rId16"/>
    <p:sldId id="488" r:id="rId17"/>
    <p:sldId id="474" r:id="rId18"/>
    <p:sldId id="489" r:id="rId19"/>
    <p:sldId id="471" r:id="rId20"/>
    <p:sldId id="472" r:id="rId21"/>
    <p:sldId id="462" r:id="rId22"/>
    <p:sldId id="498" r:id="rId23"/>
    <p:sldId id="499" r:id="rId24"/>
    <p:sldId id="500" r:id="rId25"/>
    <p:sldId id="501" r:id="rId26"/>
    <p:sldId id="502" r:id="rId27"/>
    <p:sldId id="424" r:id="rId28"/>
    <p:sldId id="425" r:id="rId29"/>
    <p:sldId id="426" r:id="rId30"/>
    <p:sldId id="427" r:id="rId31"/>
    <p:sldId id="428" r:id="rId32"/>
    <p:sldId id="429" r:id="rId33"/>
    <p:sldId id="314" r:id="rId34"/>
    <p:sldId id="416" r:id="rId35"/>
    <p:sldId id="360" r:id="rId36"/>
    <p:sldId id="417" r:id="rId37"/>
    <p:sldId id="418" r:id="rId38"/>
    <p:sldId id="430" r:id="rId39"/>
    <p:sldId id="431" r:id="rId40"/>
    <p:sldId id="432" r:id="rId41"/>
    <p:sldId id="433" r:id="rId42"/>
    <p:sldId id="423" r:id="rId43"/>
    <p:sldId id="503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944" autoAdjust="0"/>
  </p:normalViewPr>
  <p:slideViewPr>
    <p:cSldViewPr snapToGrid="0">
      <p:cViewPr varScale="1">
        <p:scale>
          <a:sx n="49" d="100"/>
          <a:sy n="49" d="100"/>
        </p:scale>
        <p:origin x="15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E5C0E-850C-4E27-8BD8-4FD495BF2CC8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1A5DB-DEAB-41A8-ADBB-43634D7EC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3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800" kern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Highlight all multiples of times tables learnt so far.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US" sz="1800" kern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What pattern can we spot?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12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684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974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582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459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501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791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793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121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348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What can we use to represent __?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How does knowing your 10 times table help you to divide by 10? How many 10s in ____?</a:t>
            </a:r>
            <a:br>
              <a:rPr lang="en-US" sz="18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18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How many groups of 10 are there in ___ tens?</a:t>
            </a:r>
            <a:br>
              <a:rPr lang="en-US" sz="18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18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How many 10s make ___?</a:t>
            </a:r>
            <a:br>
              <a:rPr lang="en-US" sz="18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18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___ make ___ tens. 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696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C680F-71A7-4A57-AB0F-8A66BB4CCC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53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414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3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252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307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371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279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23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EF8A-CACA-42C4-93D1-068449AE4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D8497-F361-4264-B155-E605DF10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F76-5ED3-4C9E-BA46-E57B894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141E-6DBC-4D57-B9FF-36070BF3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3C2C-B2A9-473D-AA0A-EB308F6B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8837-30FF-46E1-BFB1-5482F911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CB45C-AAA1-4F4F-B821-0C79B1D17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7793-BA5C-4490-A171-B317A4D1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6186-B88B-417F-829E-CA60256E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5676-829C-4C86-914D-E4BF4BA5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3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9396C-19C2-4DDF-85F7-C20547AE8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41D7D-A9C7-420D-BE5A-3B12B6FDD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FF6E-B945-4956-8CF9-F6E64C08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62D2-F83E-474B-B5D2-B61ED32F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A4D17-73F3-4D95-995D-47C9B233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9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051A-0432-4AC6-AE69-E1E6D924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4062-56C5-46E1-A2EE-7FA6B9BD7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18301-7618-4BD9-9355-AE40BDBC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950D6-F0B3-438D-8662-D659C4F0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11B1A-EBAE-418B-807F-9091D84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6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7DCE-57B7-4239-8D9F-D1BAFE3D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2291-7FB7-4363-9073-EFD9098D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50C4-716F-4499-B90D-575E8F2E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9865-5185-4546-999F-E67DFEB1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DECD-F4A9-4248-9993-5053E049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F1FF-ED29-4C3D-83E0-31E509BD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A6B7E-F09C-4343-BE66-499538E9F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1F722-3701-41B8-B892-363FC73F4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36627-63F5-4883-B0FF-DCCACAC1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E0675-BA4B-44E3-9415-C4566728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DF8C-B475-458C-81C3-BE7E6ECA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950D-DE95-45D9-948D-D6CFEAFA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5540-D256-412D-8C54-AD2CE5AC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B195C-3FBE-40DA-AC75-582F5855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0EBA7-DB46-4099-AB5C-611C69CE0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36DD1-CEA3-43D6-8E07-CCAAA352A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DCCDD-F582-4F53-BC6A-B9906F66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A57C4-03F6-4571-A758-D58D78D3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3D86-EB4B-4B2C-B0B3-2A060BDD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6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DF16-04B8-40AA-A215-07387914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EB5B7-A1F0-42B3-B0B0-59978112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F6A42-1C00-4516-9A4B-CAF6D1C2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F0E02-37EE-4E36-A3CF-D2DC6002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4B659-83AF-47DC-ACB9-4B15AB9C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F6E4C-FF6D-4666-B07A-570723D9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473A7-EA30-4179-BA2A-BFC8C49E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9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23C3-B2D0-4113-ACE2-77ABCF95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0A0CC-994C-480C-BF10-B33FC9B4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92006-EC0D-423C-949C-48E22DEBE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7E2F2-55F2-4B7B-A0AD-8ECFBDFE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A20B6-8625-463D-8C50-DABB25D5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D143D-B6D1-4EEA-AF2A-DF414920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5352-46BB-44C9-918E-C96DEFF6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BD083-C0CE-4B08-A183-9B29DFB27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8B484-42B6-4D0D-92BE-1850EACD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FAF68-A1B3-4923-949D-AE39151B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3F96B-3B5B-4802-9620-F9698CDC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E04AD-9A51-4728-AC64-6EADFB73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6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AA043-846F-4367-B755-B900105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8E3F-AF33-4E21-8DB6-4B2DD3C9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0D2F-5AA8-469C-9A7D-A7E0272B5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DCE6C-91C4-4977-B5DE-2C9BE74A3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A275-935C-40FB-9CEA-13BAFFBED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1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81CFC-FA24-49E0-8083-1971B743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988" y="442421"/>
            <a:ext cx="5157787" cy="1428581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Y2 LO: To be able to divide by ten.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4D497-6EE3-47E8-9F50-119973C24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002"/>
            <a:ext cx="5157787" cy="475839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recall my ten times tables.</a:t>
            </a:r>
          </a:p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discuss efficient methods.</a:t>
            </a:r>
          </a:p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complete division calculations using numbers and pictorial representations.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A4707-C90C-419B-8207-FF99E919A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4994"/>
            <a:ext cx="5183188" cy="1428581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Y3 LO: To be able to complete division where there are remainders.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069311-568B-4693-BDE5-E6F89A13F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1003"/>
            <a:ext cx="5183188" cy="431866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understand not all numbers can be shared equally.</a:t>
            </a:r>
          </a:p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a variety of methods to divide.</a:t>
            </a:r>
          </a:p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understand how to show remainders. </a:t>
            </a:r>
          </a:p>
        </p:txBody>
      </p:sp>
    </p:spTree>
    <p:extLst>
      <p:ext uri="{BB962C8B-B14F-4D97-AF65-F5344CB8AC3E}">
        <p14:creationId xmlns:p14="http://schemas.microsoft.com/office/powerpoint/2010/main" val="213027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917591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This representation shows there are 5 tens in 50.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True or false?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8BC2F-33AF-4F3F-B464-5A8C06E8C20E}"/>
              </a:ext>
            </a:extLst>
          </p:cNvPr>
          <p:cNvSpPr txBox="1"/>
          <p:nvPr/>
        </p:nvSpPr>
        <p:spPr>
          <a:xfrm>
            <a:off x="7208582" y="2270974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FC14C-6E64-44F4-ACD5-3450925C2B37}"/>
              </a:ext>
            </a:extLst>
          </p:cNvPr>
          <p:cNvSpPr txBox="1"/>
          <p:nvPr/>
        </p:nvSpPr>
        <p:spPr>
          <a:xfrm>
            <a:off x="7549009" y="2274941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39D56F-CFEF-450D-B2D8-D15EC1BF31B8}"/>
              </a:ext>
            </a:extLst>
          </p:cNvPr>
          <p:cNvSpPr/>
          <p:nvPr/>
        </p:nvSpPr>
        <p:spPr>
          <a:xfrm>
            <a:off x="8720032" y="2183767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ED67E-4F87-43D8-B2B7-BC517BD5EEAE}"/>
              </a:ext>
            </a:extLst>
          </p:cNvPr>
          <p:cNvSpPr txBox="1"/>
          <p:nvPr/>
        </p:nvSpPr>
        <p:spPr>
          <a:xfrm>
            <a:off x="8172559" y="2270251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9725AB-D420-463F-8FAD-A1AB22DE9BAF}"/>
              </a:ext>
            </a:extLst>
          </p:cNvPr>
          <p:cNvSpPr txBox="1"/>
          <p:nvPr/>
        </p:nvSpPr>
        <p:spPr>
          <a:xfrm>
            <a:off x="8767609" y="2277020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50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5992A1-D54C-4C0D-8968-446CA7F2E277}"/>
              </a:ext>
            </a:extLst>
          </p:cNvPr>
          <p:cNvSpPr/>
          <p:nvPr/>
        </p:nvSpPr>
        <p:spPr>
          <a:xfrm>
            <a:off x="343155" y="4490485"/>
            <a:ext cx="115056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False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answer should be 5 (not 50).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50 ÷ 10 = 5 tens.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DFD740-6E6F-416F-AB89-F349BD5F2FFE}"/>
              </a:ext>
            </a:extLst>
          </p:cNvPr>
          <p:cNvGrpSpPr/>
          <p:nvPr/>
        </p:nvGrpSpPr>
        <p:grpSpPr>
          <a:xfrm>
            <a:off x="10827548" y="-20453"/>
            <a:ext cx="1364451" cy="711954"/>
            <a:chOff x="10827548" y="-20453"/>
            <a:chExt cx="1364451" cy="711954"/>
          </a:xfrm>
        </p:grpSpPr>
        <p:sp>
          <p:nvSpPr>
            <p:cNvPr id="33" name="Teardrop 32">
              <a:extLst>
                <a:ext uri="{FF2B5EF4-FFF2-40B4-BE49-F238E27FC236}">
                  <a16:creationId xmlns:a16="http://schemas.microsoft.com/office/drawing/2014/main" id="{3E4BFA6D-2961-46DB-BE9D-DA3581542C25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90A388B-A95B-4A45-9125-42F2C455C169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83339E-F10C-4369-9B69-D6379295FEC4}"/>
              </a:ext>
            </a:extLst>
          </p:cNvPr>
          <p:cNvGrpSpPr/>
          <p:nvPr/>
        </p:nvGrpSpPr>
        <p:grpSpPr>
          <a:xfrm>
            <a:off x="1684804" y="2183767"/>
            <a:ext cx="1058543" cy="900000"/>
            <a:chOff x="2988994" y="1694824"/>
            <a:chExt cx="1058543" cy="900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D658671-C2D5-4C40-9173-B68F07AFE341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DE8267A-50E9-4239-AAEB-931A943D2B06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23FB855-615A-4659-90C6-424BA57851A9}"/>
              </a:ext>
            </a:extLst>
          </p:cNvPr>
          <p:cNvGrpSpPr/>
          <p:nvPr/>
        </p:nvGrpSpPr>
        <p:grpSpPr>
          <a:xfrm>
            <a:off x="3851054" y="2181508"/>
            <a:ext cx="1058543" cy="900000"/>
            <a:chOff x="2988994" y="1694824"/>
            <a:chExt cx="1058543" cy="900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873F06F-52FA-466D-88B2-1C528EEAD905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2D06BCF-3028-4174-92FC-BCD5299E52F2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352D779-4539-4BDF-BD47-4581B2EDCE92}"/>
              </a:ext>
            </a:extLst>
          </p:cNvPr>
          <p:cNvGrpSpPr/>
          <p:nvPr/>
        </p:nvGrpSpPr>
        <p:grpSpPr>
          <a:xfrm>
            <a:off x="2767929" y="2181508"/>
            <a:ext cx="1058543" cy="900000"/>
            <a:chOff x="2988994" y="1694824"/>
            <a:chExt cx="1058543" cy="90000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3783754-73A2-44E9-B664-305CB95F5241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TextBox 60">
              <a:extLst>
                <a:ext uri="{FF2B5EF4-FFF2-40B4-BE49-F238E27FC236}">
                  <a16:creationId xmlns:a16="http://schemas.microsoft.com/office/drawing/2014/main" id="{753188F4-32A1-4A33-AAD0-14F91D318AF7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03C530A-C219-441A-BA1B-75ED662E4D7C}"/>
              </a:ext>
            </a:extLst>
          </p:cNvPr>
          <p:cNvGrpSpPr/>
          <p:nvPr/>
        </p:nvGrpSpPr>
        <p:grpSpPr>
          <a:xfrm>
            <a:off x="4934179" y="2181508"/>
            <a:ext cx="1058543" cy="900000"/>
            <a:chOff x="2988994" y="1694824"/>
            <a:chExt cx="1058543" cy="90000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88C8168-ED4F-4AA1-9580-35BCD1F3B9E1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TextBox 60">
              <a:extLst>
                <a:ext uri="{FF2B5EF4-FFF2-40B4-BE49-F238E27FC236}">
                  <a16:creationId xmlns:a16="http://schemas.microsoft.com/office/drawing/2014/main" id="{33576A74-F7C5-418E-B0B7-BAB3454BB9A1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AFF6229-4A87-43D1-8761-305407EAB86A}"/>
              </a:ext>
            </a:extLst>
          </p:cNvPr>
          <p:cNvGrpSpPr/>
          <p:nvPr/>
        </p:nvGrpSpPr>
        <p:grpSpPr>
          <a:xfrm>
            <a:off x="6017303" y="2181508"/>
            <a:ext cx="1058543" cy="900000"/>
            <a:chOff x="2988994" y="1694824"/>
            <a:chExt cx="1058543" cy="90000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357F9F2-1487-49D7-B474-161F7962B3C7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60">
              <a:extLst>
                <a:ext uri="{FF2B5EF4-FFF2-40B4-BE49-F238E27FC236}">
                  <a16:creationId xmlns:a16="http://schemas.microsoft.com/office/drawing/2014/main" id="{2E3FCB5A-CA15-4A42-9B83-E072A3EA67EA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479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24" name="Teardrop 23">
            <a:extLst>
              <a:ext uri="{FF2B5EF4-FFF2-40B4-BE49-F238E27FC236}">
                <a16:creationId xmlns:a16="http://schemas.microsoft.com/office/drawing/2014/main" id="{FA863FAE-11FE-44A5-8251-2899BCE6B494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Problem solving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5992A1-D54C-4C0D-8968-446CA7F2E277}"/>
              </a:ext>
            </a:extLst>
          </p:cNvPr>
          <p:cNvSpPr/>
          <p:nvPr/>
        </p:nvSpPr>
        <p:spPr>
          <a:xfrm>
            <a:off x="3491695" y="4348238"/>
            <a:ext cx="34477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60 ÷ 10 = 6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50 ÷ 10 = 5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40 ÷ 10 = 4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30 ÷ 10 = 3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38B593-FD06-4F04-BB7D-B169D656F3D4}"/>
              </a:ext>
            </a:extLst>
          </p:cNvPr>
          <p:cNvGrpSpPr/>
          <p:nvPr/>
        </p:nvGrpSpPr>
        <p:grpSpPr>
          <a:xfrm>
            <a:off x="2874336" y="1977330"/>
            <a:ext cx="1058543" cy="900000"/>
            <a:chOff x="2988994" y="1694824"/>
            <a:chExt cx="1058543" cy="900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BBC9D7F-0E76-42A9-BEC4-5450C8866EB4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60">
              <a:extLst>
                <a:ext uri="{FF2B5EF4-FFF2-40B4-BE49-F238E27FC236}">
                  <a16:creationId xmlns:a16="http://schemas.microsoft.com/office/drawing/2014/main" id="{5ACF4B77-4441-456C-95E7-B967FFA47B22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1AF7BA4-2BAA-4DF7-9689-AD06ACC53B4B}"/>
              </a:ext>
            </a:extLst>
          </p:cNvPr>
          <p:cNvGrpSpPr/>
          <p:nvPr/>
        </p:nvGrpSpPr>
        <p:grpSpPr>
          <a:xfrm>
            <a:off x="4878702" y="1977330"/>
            <a:ext cx="1058543" cy="900000"/>
            <a:chOff x="2988994" y="1694824"/>
            <a:chExt cx="1058543" cy="9000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F6C465C-2B86-4702-B3CC-A8E67CA4ED84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7957B1C-12A0-47DC-B803-7A88B19A10B3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116DE28-AA49-4F38-8B6C-30733E4EAB66}"/>
              </a:ext>
            </a:extLst>
          </p:cNvPr>
          <p:cNvGrpSpPr/>
          <p:nvPr/>
        </p:nvGrpSpPr>
        <p:grpSpPr>
          <a:xfrm>
            <a:off x="6883068" y="1977330"/>
            <a:ext cx="1058543" cy="900000"/>
            <a:chOff x="2988994" y="1694824"/>
            <a:chExt cx="1058543" cy="9000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D7F0A72-7281-4221-9376-DDA9AAF11EFF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60">
              <a:extLst>
                <a:ext uri="{FF2B5EF4-FFF2-40B4-BE49-F238E27FC236}">
                  <a16:creationId xmlns:a16="http://schemas.microsoft.com/office/drawing/2014/main" id="{037C417E-E813-4624-9DE2-0FBAA6D15140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1A0DEB5-4A2A-44CB-94E5-AC13C7A27517}"/>
              </a:ext>
            </a:extLst>
          </p:cNvPr>
          <p:cNvGrpSpPr/>
          <p:nvPr/>
        </p:nvGrpSpPr>
        <p:grpSpPr>
          <a:xfrm>
            <a:off x="3876519" y="1977330"/>
            <a:ext cx="1058543" cy="900000"/>
            <a:chOff x="2988994" y="1694824"/>
            <a:chExt cx="1058543" cy="90000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F336C0-DE34-4A79-981B-1B13F9EA6DE1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60">
              <a:extLst>
                <a:ext uri="{FF2B5EF4-FFF2-40B4-BE49-F238E27FC236}">
                  <a16:creationId xmlns:a16="http://schemas.microsoft.com/office/drawing/2014/main" id="{653D04E2-95C3-44B1-AD5B-42EA22B85A5A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E27B810-BAB6-48C7-9F39-3C6BB3A65549}"/>
              </a:ext>
            </a:extLst>
          </p:cNvPr>
          <p:cNvGrpSpPr/>
          <p:nvPr/>
        </p:nvGrpSpPr>
        <p:grpSpPr>
          <a:xfrm>
            <a:off x="5880885" y="1977330"/>
            <a:ext cx="1058543" cy="900000"/>
            <a:chOff x="2988994" y="1694824"/>
            <a:chExt cx="1058543" cy="9000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49738AA-BF22-4D0E-8D4E-5D4579F6EFF7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59" name="TextBox 60">
              <a:extLst>
                <a:ext uri="{FF2B5EF4-FFF2-40B4-BE49-F238E27FC236}">
                  <a16:creationId xmlns:a16="http://schemas.microsoft.com/office/drawing/2014/main" id="{DDD82DE1-AA7A-495F-80D7-A6D3DCECB22B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E472F58-39DD-4B39-9690-CD5A3A9209D5}"/>
              </a:ext>
            </a:extLst>
          </p:cNvPr>
          <p:cNvGrpSpPr/>
          <p:nvPr/>
        </p:nvGrpSpPr>
        <p:grpSpPr>
          <a:xfrm>
            <a:off x="7885251" y="1977330"/>
            <a:ext cx="1058543" cy="900000"/>
            <a:chOff x="2988994" y="1694824"/>
            <a:chExt cx="1058543" cy="9000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3553DA8-9E59-4E6B-B507-C577A1FB8CF1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0">
              <a:extLst>
                <a:ext uri="{FF2B5EF4-FFF2-40B4-BE49-F238E27FC236}">
                  <a16:creationId xmlns:a16="http://schemas.microsoft.com/office/drawing/2014/main" id="{E7D62869-18E6-411B-BC1F-DBC1A00DCAF0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3990F8D-E5F4-4496-BCAC-01C2DE23AC41}"/>
              </a:ext>
            </a:extLst>
          </p:cNvPr>
          <p:cNvSpPr/>
          <p:nvPr/>
        </p:nvSpPr>
        <p:spPr>
          <a:xfrm>
            <a:off x="6714256" y="4348238"/>
            <a:ext cx="3447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 ÷ 10 = 2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 ÷ 10 = 1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0 ÷ 10 = 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69F2CB-D4F4-4F08-B3AC-CF469B2D9D2C}"/>
              </a:ext>
            </a:extLst>
          </p:cNvPr>
          <p:cNvSpPr txBox="1"/>
          <p:nvPr/>
        </p:nvSpPr>
        <p:spPr>
          <a:xfrm>
            <a:off x="370941" y="316365"/>
            <a:ext cx="104150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Use the counters below to make division calculations: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 10 = ____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calculations can you make?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List them. </a:t>
            </a:r>
          </a:p>
        </p:txBody>
      </p:sp>
    </p:spTree>
    <p:extLst>
      <p:ext uri="{BB962C8B-B14F-4D97-AF65-F5344CB8AC3E}">
        <p14:creationId xmlns:p14="http://schemas.microsoft.com/office/powerpoint/2010/main" val="150268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C3FF19-38DC-41E7-B19E-BEDBAC5EB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C3F4124-2BD6-4CA7-9A6A-745B30F5B1BF}"/>
              </a:ext>
            </a:extLst>
          </p:cNvPr>
          <p:cNvSpPr txBox="1"/>
          <p:nvPr/>
        </p:nvSpPr>
        <p:spPr>
          <a:xfrm>
            <a:off x="7123178" y="4077169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C377635-5A0D-4626-8AEC-905F6607116D}"/>
              </a:ext>
            </a:extLst>
          </p:cNvPr>
          <p:cNvGraphicFramePr>
            <a:graphicFrameLocks noGrp="1"/>
          </p:cNvGraphicFramePr>
          <p:nvPr/>
        </p:nvGraphicFramePr>
        <p:xfrm>
          <a:off x="1925667" y="5263329"/>
          <a:ext cx="8128000" cy="106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0192917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779420651"/>
                    </a:ext>
                  </a:extLst>
                </a:gridCol>
              </a:tblGrid>
              <a:tr h="532912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845593"/>
                  </a:ext>
                </a:extLst>
              </a:tr>
              <a:tr h="532912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211690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E2E80B79-AA6B-4C47-B54D-BE9D66F2682D}"/>
              </a:ext>
            </a:extLst>
          </p:cNvPr>
          <p:cNvSpPr txBox="1"/>
          <p:nvPr/>
        </p:nvSpPr>
        <p:spPr>
          <a:xfrm>
            <a:off x="3531480" y="5806536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638DC8-1D50-4ED2-B655-EDD100421686}"/>
              </a:ext>
            </a:extLst>
          </p:cNvPr>
          <p:cNvSpPr txBox="1"/>
          <p:nvPr/>
        </p:nvSpPr>
        <p:spPr>
          <a:xfrm>
            <a:off x="7656839" y="5805933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E53CA4-2DFF-4F4F-8D0D-0E37706E6591}"/>
              </a:ext>
            </a:extLst>
          </p:cNvPr>
          <p:cNvSpPr txBox="1"/>
          <p:nvPr/>
        </p:nvSpPr>
        <p:spPr>
          <a:xfrm>
            <a:off x="343155" y="229306"/>
            <a:ext cx="58785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Bananas can be sold in packs of 10.</a:t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packs can be made?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45BF4A-A932-404A-8B06-74CCA9819DBD}"/>
              </a:ext>
            </a:extLst>
          </p:cNvPr>
          <p:cNvSpPr txBox="1"/>
          <p:nvPr/>
        </p:nvSpPr>
        <p:spPr>
          <a:xfrm>
            <a:off x="343155" y="4086918"/>
            <a:ext cx="11571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When 20 bananas are sold in packs of 10, _____ packs of bananas can be made. </a:t>
            </a:r>
          </a:p>
        </p:txBody>
      </p:sp>
    </p:spTree>
    <p:extLst>
      <p:ext uri="{BB962C8B-B14F-4D97-AF65-F5344CB8AC3E}">
        <p14:creationId xmlns:p14="http://schemas.microsoft.com/office/powerpoint/2010/main" val="145971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071130-237D-4C38-9639-33110C85D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5EB96DEE-7E52-47E5-B82B-664646340A5E}"/>
              </a:ext>
            </a:extLst>
          </p:cNvPr>
          <p:cNvSpPr txBox="1"/>
          <p:nvPr/>
        </p:nvSpPr>
        <p:spPr>
          <a:xfrm>
            <a:off x="7081138" y="4077169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D3B2A3D-C316-431C-81FA-F5D022947F0D}"/>
              </a:ext>
            </a:extLst>
          </p:cNvPr>
          <p:cNvGraphicFramePr>
            <a:graphicFrameLocks noGrp="1"/>
          </p:cNvGraphicFramePr>
          <p:nvPr/>
        </p:nvGraphicFramePr>
        <p:xfrm>
          <a:off x="1925667" y="5263329"/>
          <a:ext cx="8128000" cy="106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301929171"/>
                    </a:ext>
                  </a:extLst>
                </a:gridCol>
                <a:gridCol w="2709334">
                  <a:extLst>
                    <a:ext uri="{9D8B030D-6E8A-4147-A177-3AD203B41FA5}">
                      <a16:colId xmlns:a16="http://schemas.microsoft.com/office/drawing/2014/main" val="158340415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56311063"/>
                    </a:ext>
                  </a:extLst>
                </a:gridCol>
              </a:tblGrid>
              <a:tr h="532912">
                <a:tc gridSpan="3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45593"/>
                  </a:ext>
                </a:extLst>
              </a:tr>
              <a:tr h="532912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211690"/>
                  </a:ext>
                </a:extLst>
              </a:tr>
            </a:tbl>
          </a:graphicData>
        </a:graphic>
      </p:graphicFrame>
      <p:sp>
        <p:nvSpPr>
          <p:cNvPr id="67" name="TextBox 66">
            <a:extLst>
              <a:ext uri="{FF2B5EF4-FFF2-40B4-BE49-F238E27FC236}">
                <a16:creationId xmlns:a16="http://schemas.microsoft.com/office/drawing/2014/main" id="{CCFE5B4B-EDD0-48F7-9E0B-0EA77E43008C}"/>
              </a:ext>
            </a:extLst>
          </p:cNvPr>
          <p:cNvSpPr txBox="1"/>
          <p:nvPr/>
        </p:nvSpPr>
        <p:spPr>
          <a:xfrm>
            <a:off x="2869328" y="5805933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D0E2778-0636-4986-BFF7-F2C8A61F0097}"/>
              </a:ext>
            </a:extLst>
          </p:cNvPr>
          <p:cNvSpPr txBox="1"/>
          <p:nvPr/>
        </p:nvSpPr>
        <p:spPr>
          <a:xfrm>
            <a:off x="5607328" y="5805330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15D6246-92D6-48ED-97B9-D909C7F876AB}"/>
              </a:ext>
            </a:extLst>
          </p:cNvPr>
          <p:cNvSpPr txBox="1"/>
          <p:nvPr/>
        </p:nvSpPr>
        <p:spPr>
          <a:xfrm>
            <a:off x="8345328" y="5813252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E935DD-D7C1-47BB-9443-75A36E99928D}"/>
              </a:ext>
            </a:extLst>
          </p:cNvPr>
          <p:cNvSpPr txBox="1"/>
          <p:nvPr/>
        </p:nvSpPr>
        <p:spPr>
          <a:xfrm>
            <a:off x="343155" y="229306"/>
            <a:ext cx="58015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Oranges can be sold in packs of 10</a:t>
            </a: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packs can be made?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ED51A4-08C7-4108-9A79-35063E9F843B}"/>
              </a:ext>
            </a:extLst>
          </p:cNvPr>
          <p:cNvSpPr txBox="1"/>
          <p:nvPr/>
        </p:nvSpPr>
        <p:spPr>
          <a:xfrm>
            <a:off x="343155" y="4086918"/>
            <a:ext cx="91214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When 30 oranges are sold in packs of 10, _____ packs of</a:t>
            </a: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bananas can be made. Complete the bar model.</a:t>
            </a:r>
          </a:p>
        </p:txBody>
      </p:sp>
    </p:spTree>
    <p:extLst>
      <p:ext uri="{BB962C8B-B14F-4D97-AF65-F5344CB8AC3E}">
        <p14:creationId xmlns:p14="http://schemas.microsoft.com/office/powerpoint/2010/main" val="17188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938814-BFDB-482E-BE16-55240BAD0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537FE85D-719E-427D-91B0-448F8190A027}"/>
              </a:ext>
            </a:extLst>
          </p:cNvPr>
          <p:cNvSpPr txBox="1"/>
          <p:nvPr/>
        </p:nvSpPr>
        <p:spPr>
          <a:xfrm>
            <a:off x="7923337" y="4016825"/>
            <a:ext cx="45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D868233-0ABC-457E-B3E0-8ACA18E834E5}"/>
              </a:ext>
            </a:extLst>
          </p:cNvPr>
          <p:cNvGraphicFramePr>
            <a:graphicFrameLocks noGrp="1"/>
          </p:cNvGraphicFramePr>
          <p:nvPr/>
        </p:nvGraphicFramePr>
        <p:xfrm>
          <a:off x="1925667" y="5263329"/>
          <a:ext cx="8128000" cy="106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30192917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17717801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79154041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4574112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44086542"/>
                    </a:ext>
                  </a:extLst>
                </a:gridCol>
              </a:tblGrid>
              <a:tr h="532912">
                <a:tc gridSpan="5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45593"/>
                  </a:ext>
                </a:extLst>
              </a:tr>
              <a:tr h="532912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211690"/>
                  </a:ext>
                </a:extLst>
              </a:tr>
            </a:tbl>
          </a:graphicData>
        </a:graphic>
      </p:graphicFrame>
      <p:sp>
        <p:nvSpPr>
          <p:cNvPr id="118" name="TextBox 117">
            <a:extLst>
              <a:ext uri="{FF2B5EF4-FFF2-40B4-BE49-F238E27FC236}">
                <a16:creationId xmlns:a16="http://schemas.microsoft.com/office/drawing/2014/main" id="{ED480048-ED03-409F-B813-548658452543}"/>
              </a:ext>
            </a:extLst>
          </p:cNvPr>
          <p:cNvSpPr txBox="1"/>
          <p:nvPr/>
        </p:nvSpPr>
        <p:spPr>
          <a:xfrm>
            <a:off x="2333300" y="5797952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BDE7A79-3C27-4449-81B8-A666172940F7}"/>
              </a:ext>
            </a:extLst>
          </p:cNvPr>
          <p:cNvSpPr txBox="1"/>
          <p:nvPr/>
        </p:nvSpPr>
        <p:spPr>
          <a:xfrm>
            <a:off x="5596878" y="5805933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D111F2B-9050-436A-BF21-7D9271C68D9C}"/>
              </a:ext>
            </a:extLst>
          </p:cNvPr>
          <p:cNvSpPr txBox="1"/>
          <p:nvPr/>
        </p:nvSpPr>
        <p:spPr>
          <a:xfrm>
            <a:off x="8860456" y="5797074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B248F1B-7154-4EAC-9AF3-A170CD37A01C}"/>
              </a:ext>
            </a:extLst>
          </p:cNvPr>
          <p:cNvSpPr txBox="1"/>
          <p:nvPr/>
        </p:nvSpPr>
        <p:spPr>
          <a:xfrm>
            <a:off x="7228667" y="5806751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2AD2DE9-1E83-4DB0-92F3-D916A9E4C254}"/>
              </a:ext>
            </a:extLst>
          </p:cNvPr>
          <p:cNvSpPr txBox="1"/>
          <p:nvPr/>
        </p:nvSpPr>
        <p:spPr>
          <a:xfrm>
            <a:off x="3965089" y="5797074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25641-AB13-4AE8-AEAA-15C7C610770D}"/>
              </a:ext>
            </a:extLst>
          </p:cNvPr>
          <p:cNvSpPr txBox="1"/>
          <p:nvPr/>
        </p:nvSpPr>
        <p:spPr>
          <a:xfrm>
            <a:off x="343155" y="229306"/>
            <a:ext cx="64684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Strawberries can be sold in packs of 10</a:t>
            </a: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packs can be made?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FDE7A9-9BD3-4C2D-83E6-B3018E5230E5}"/>
              </a:ext>
            </a:extLst>
          </p:cNvPr>
          <p:cNvSpPr txBox="1"/>
          <p:nvPr/>
        </p:nvSpPr>
        <p:spPr>
          <a:xfrm>
            <a:off x="343155" y="4017643"/>
            <a:ext cx="98042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When 50 strawberries are sold in packs of 10, _____ packs of</a:t>
            </a: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bananas can be made. Complete the bar model.</a:t>
            </a:r>
          </a:p>
        </p:txBody>
      </p:sp>
    </p:spTree>
    <p:extLst>
      <p:ext uri="{BB962C8B-B14F-4D97-AF65-F5344CB8AC3E}">
        <p14:creationId xmlns:p14="http://schemas.microsoft.com/office/powerpoint/2010/main" val="412853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19" grpId="0"/>
      <p:bldP spid="120" grpId="0"/>
      <p:bldP spid="121" grpId="0"/>
      <p:bldP spid="1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DCD69E-3670-4A4E-B367-13D4DB14A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3C7230F-2315-47CD-A3C4-5B28AB2FBD31}"/>
              </a:ext>
            </a:extLst>
          </p:cNvPr>
          <p:cNvSpPr txBox="1"/>
          <p:nvPr/>
        </p:nvSpPr>
        <p:spPr>
          <a:xfrm>
            <a:off x="6090442" y="1997071"/>
            <a:ext cx="9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5C919B-1961-4F49-99BF-2874561B07A0}"/>
              </a:ext>
            </a:extLst>
          </p:cNvPr>
          <p:cNvSpPr txBox="1"/>
          <p:nvPr/>
        </p:nvSpPr>
        <p:spPr>
          <a:xfrm>
            <a:off x="6070343" y="4703485"/>
            <a:ext cx="9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695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71BB60-4E9B-4B63-B718-90E80DA1C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A9C200A-060B-4008-A0C8-0658A8DD1AD8}"/>
              </a:ext>
            </a:extLst>
          </p:cNvPr>
          <p:cNvSpPr txBox="1"/>
          <p:nvPr/>
        </p:nvSpPr>
        <p:spPr>
          <a:xfrm>
            <a:off x="7435770" y="1997071"/>
            <a:ext cx="9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99EE28-1EEE-4AE5-BB76-CB4605D94780}"/>
              </a:ext>
            </a:extLst>
          </p:cNvPr>
          <p:cNvSpPr txBox="1"/>
          <p:nvPr/>
        </p:nvSpPr>
        <p:spPr>
          <a:xfrm>
            <a:off x="7415671" y="4703485"/>
            <a:ext cx="9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7164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100351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Use the multiplication calculation to create a division</a:t>
            </a: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calculation.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8BC2F-33AF-4F3F-B464-5A8C06E8C20E}"/>
              </a:ext>
            </a:extLst>
          </p:cNvPr>
          <p:cNvSpPr txBox="1"/>
          <p:nvPr/>
        </p:nvSpPr>
        <p:spPr>
          <a:xfrm>
            <a:off x="1950652" y="4053231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FC14C-6E64-44F4-ACD5-3450925C2B37}"/>
              </a:ext>
            </a:extLst>
          </p:cNvPr>
          <p:cNvSpPr txBox="1"/>
          <p:nvPr/>
        </p:nvSpPr>
        <p:spPr>
          <a:xfrm>
            <a:off x="2711668" y="2286248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EBE2D8-B81B-49EB-83C0-1B0AD33E6DF9}"/>
              </a:ext>
            </a:extLst>
          </p:cNvPr>
          <p:cNvSpPr txBox="1"/>
          <p:nvPr/>
        </p:nvSpPr>
        <p:spPr>
          <a:xfrm>
            <a:off x="3707338" y="4062296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39D56F-CFEF-450D-B2D8-D15EC1BF31B8}"/>
              </a:ext>
            </a:extLst>
          </p:cNvPr>
          <p:cNvSpPr/>
          <p:nvPr/>
        </p:nvSpPr>
        <p:spPr>
          <a:xfrm>
            <a:off x="4446149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ED67E-4F87-43D8-B2B7-BC517BD5EEAE}"/>
              </a:ext>
            </a:extLst>
          </p:cNvPr>
          <p:cNvSpPr txBox="1"/>
          <p:nvPr/>
        </p:nvSpPr>
        <p:spPr>
          <a:xfrm>
            <a:off x="3591579" y="2286248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BD35BE-9E53-41EC-BE58-2C90AAE3681D}"/>
              </a:ext>
            </a:extLst>
          </p:cNvPr>
          <p:cNvSpPr txBox="1"/>
          <p:nvPr/>
        </p:nvSpPr>
        <p:spPr>
          <a:xfrm>
            <a:off x="4397633" y="2286248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30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0119BB-CD3B-4FE5-BC2A-7C319DF1D25C}"/>
              </a:ext>
            </a:extLst>
          </p:cNvPr>
          <p:cNvSpPr txBox="1"/>
          <p:nvPr/>
        </p:nvSpPr>
        <p:spPr>
          <a:xfrm>
            <a:off x="1905614" y="2286248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x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0F99DF-279C-4628-AD45-B198D7805685}"/>
              </a:ext>
            </a:extLst>
          </p:cNvPr>
          <p:cNvSpPr txBox="1"/>
          <p:nvPr/>
        </p:nvSpPr>
        <p:spPr>
          <a:xfrm>
            <a:off x="801637" y="2286248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3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B5271D-3E25-4B65-B53C-330D10D012BA}"/>
              </a:ext>
            </a:extLst>
          </p:cNvPr>
          <p:cNvSpPr/>
          <p:nvPr/>
        </p:nvSpPr>
        <p:spPr>
          <a:xfrm>
            <a:off x="801637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1177EB-4377-42E0-8FC2-EDC56385FFB0}"/>
              </a:ext>
            </a:extLst>
          </p:cNvPr>
          <p:cNvSpPr/>
          <p:nvPr/>
        </p:nvSpPr>
        <p:spPr>
          <a:xfrm>
            <a:off x="2663152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064A9E-3426-403F-9810-ED862EAE8AFB}"/>
              </a:ext>
            </a:extLst>
          </p:cNvPr>
          <p:cNvSpPr txBox="1"/>
          <p:nvPr/>
        </p:nvSpPr>
        <p:spPr>
          <a:xfrm>
            <a:off x="7950805" y="4053231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053BA7-285F-484A-A1B9-E4B26048BEB8}"/>
              </a:ext>
            </a:extLst>
          </p:cNvPr>
          <p:cNvSpPr txBox="1"/>
          <p:nvPr/>
        </p:nvSpPr>
        <p:spPr>
          <a:xfrm>
            <a:off x="8711821" y="2286248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588DC6-1B1E-438A-8A96-3AF30EDB3FE2}"/>
              </a:ext>
            </a:extLst>
          </p:cNvPr>
          <p:cNvSpPr txBox="1"/>
          <p:nvPr/>
        </p:nvSpPr>
        <p:spPr>
          <a:xfrm>
            <a:off x="9707491" y="4062296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BE6E59-D318-412C-9959-9DDA2486807B}"/>
              </a:ext>
            </a:extLst>
          </p:cNvPr>
          <p:cNvSpPr/>
          <p:nvPr/>
        </p:nvSpPr>
        <p:spPr>
          <a:xfrm>
            <a:off x="10446302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62DA35-53A8-4EA9-9117-BFC9E7A8826B}"/>
              </a:ext>
            </a:extLst>
          </p:cNvPr>
          <p:cNvSpPr txBox="1"/>
          <p:nvPr/>
        </p:nvSpPr>
        <p:spPr>
          <a:xfrm>
            <a:off x="9591732" y="2286248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12562E-8B3E-4761-AFBB-44C25654D93B}"/>
              </a:ext>
            </a:extLst>
          </p:cNvPr>
          <p:cNvSpPr txBox="1"/>
          <p:nvPr/>
        </p:nvSpPr>
        <p:spPr>
          <a:xfrm>
            <a:off x="10397786" y="2286248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90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7CB8A4-C3B4-4031-9947-2143685DA2C0}"/>
              </a:ext>
            </a:extLst>
          </p:cNvPr>
          <p:cNvSpPr txBox="1"/>
          <p:nvPr/>
        </p:nvSpPr>
        <p:spPr>
          <a:xfrm>
            <a:off x="7905767" y="2286248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x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3652C8-495F-48AC-9A1E-10447F77BE10}"/>
              </a:ext>
            </a:extLst>
          </p:cNvPr>
          <p:cNvSpPr txBox="1"/>
          <p:nvPr/>
        </p:nvSpPr>
        <p:spPr>
          <a:xfrm>
            <a:off x="6801790" y="2286248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9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133F3B-59FA-46D9-A556-F509CEB96299}"/>
              </a:ext>
            </a:extLst>
          </p:cNvPr>
          <p:cNvSpPr/>
          <p:nvPr/>
        </p:nvSpPr>
        <p:spPr>
          <a:xfrm>
            <a:off x="6801790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C62A0D-7F7A-4498-A4AE-B66DA2D68AF8}"/>
              </a:ext>
            </a:extLst>
          </p:cNvPr>
          <p:cNvSpPr/>
          <p:nvPr/>
        </p:nvSpPr>
        <p:spPr>
          <a:xfrm>
            <a:off x="8663305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0C46CDE-1A16-48AE-B764-7D365B6A09F0}"/>
              </a:ext>
            </a:extLst>
          </p:cNvPr>
          <p:cNvCxnSpPr/>
          <p:nvPr/>
        </p:nvCxnSpPr>
        <p:spPr>
          <a:xfrm>
            <a:off x="6096000" y="1306524"/>
            <a:ext cx="0" cy="51888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2677972-ED87-4513-8914-8A86B9572BDA}"/>
              </a:ext>
            </a:extLst>
          </p:cNvPr>
          <p:cNvSpPr txBox="1"/>
          <p:nvPr/>
        </p:nvSpPr>
        <p:spPr>
          <a:xfrm>
            <a:off x="6850306" y="4080425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90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87EC74-5FF0-4C43-9610-78B50F05B1AB}"/>
              </a:ext>
            </a:extLst>
          </p:cNvPr>
          <p:cNvSpPr txBox="1"/>
          <p:nvPr/>
        </p:nvSpPr>
        <p:spPr>
          <a:xfrm>
            <a:off x="8705905" y="4062296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4A1C53-85AF-4EA2-86B5-371D3466C7B8}"/>
              </a:ext>
            </a:extLst>
          </p:cNvPr>
          <p:cNvSpPr txBox="1"/>
          <p:nvPr/>
        </p:nvSpPr>
        <p:spPr>
          <a:xfrm>
            <a:off x="10494818" y="4080425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9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F3EDFA-C177-4E56-8225-4A6884A0F05E}"/>
              </a:ext>
            </a:extLst>
          </p:cNvPr>
          <p:cNvSpPr txBox="1"/>
          <p:nvPr/>
        </p:nvSpPr>
        <p:spPr>
          <a:xfrm>
            <a:off x="870129" y="4080425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30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3CC2A3-3B30-49BC-B61C-5A9C41434FE8}"/>
              </a:ext>
            </a:extLst>
          </p:cNvPr>
          <p:cNvSpPr txBox="1"/>
          <p:nvPr/>
        </p:nvSpPr>
        <p:spPr>
          <a:xfrm>
            <a:off x="2725728" y="4062296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9725AB-D420-463F-8FAD-A1AB22DE9BAF}"/>
              </a:ext>
            </a:extLst>
          </p:cNvPr>
          <p:cNvSpPr txBox="1"/>
          <p:nvPr/>
        </p:nvSpPr>
        <p:spPr>
          <a:xfrm>
            <a:off x="4514641" y="4080425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3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805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100351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Use the multiplication calculation to create a division</a:t>
            </a: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calculation.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8BC2F-33AF-4F3F-B464-5A8C06E8C20E}"/>
              </a:ext>
            </a:extLst>
          </p:cNvPr>
          <p:cNvSpPr txBox="1"/>
          <p:nvPr/>
        </p:nvSpPr>
        <p:spPr>
          <a:xfrm>
            <a:off x="1950652" y="4053231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FC14C-6E64-44F4-ACD5-3450925C2B37}"/>
              </a:ext>
            </a:extLst>
          </p:cNvPr>
          <p:cNvSpPr txBox="1"/>
          <p:nvPr/>
        </p:nvSpPr>
        <p:spPr>
          <a:xfrm>
            <a:off x="2711668" y="2286248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EBE2D8-B81B-49EB-83C0-1B0AD33E6DF9}"/>
              </a:ext>
            </a:extLst>
          </p:cNvPr>
          <p:cNvSpPr txBox="1"/>
          <p:nvPr/>
        </p:nvSpPr>
        <p:spPr>
          <a:xfrm>
            <a:off x="3707338" y="4062296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39D56F-CFEF-450D-B2D8-D15EC1BF31B8}"/>
              </a:ext>
            </a:extLst>
          </p:cNvPr>
          <p:cNvSpPr/>
          <p:nvPr/>
        </p:nvSpPr>
        <p:spPr>
          <a:xfrm>
            <a:off x="4446149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ED67E-4F87-43D8-B2B7-BC517BD5EEAE}"/>
              </a:ext>
            </a:extLst>
          </p:cNvPr>
          <p:cNvSpPr txBox="1"/>
          <p:nvPr/>
        </p:nvSpPr>
        <p:spPr>
          <a:xfrm>
            <a:off x="3591579" y="2286248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BD35BE-9E53-41EC-BE58-2C90AAE3681D}"/>
              </a:ext>
            </a:extLst>
          </p:cNvPr>
          <p:cNvSpPr txBox="1"/>
          <p:nvPr/>
        </p:nvSpPr>
        <p:spPr>
          <a:xfrm>
            <a:off x="4397633" y="2286248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0119BB-CD3B-4FE5-BC2A-7C319DF1D25C}"/>
              </a:ext>
            </a:extLst>
          </p:cNvPr>
          <p:cNvSpPr txBox="1"/>
          <p:nvPr/>
        </p:nvSpPr>
        <p:spPr>
          <a:xfrm>
            <a:off x="1905614" y="2286248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x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0F99DF-279C-4628-AD45-B198D7805685}"/>
              </a:ext>
            </a:extLst>
          </p:cNvPr>
          <p:cNvSpPr txBox="1"/>
          <p:nvPr/>
        </p:nvSpPr>
        <p:spPr>
          <a:xfrm>
            <a:off x="801637" y="2286248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B5271D-3E25-4B65-B53C-330D10D012BA}"/>
              </a:ext>
            </a:extLst>
          </p:cNvPr>
          <p:cNvSpPr/>
          <p:nvPr/>
        </p:nvSpPr>
        <p:spPr>
          <a:xfrm>
            <a:off x="801637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1177EB-4377-42E0-8FC2-EDC56385FFB0}"/>
              </a:ext>
            </a:extLst>
          </p:cNvPr>
          <p:cNvSpPr/>
          <p:nvPr/>
        </p:nvSpPr>
        <p:spPr>
          <a:xfrm>
            <a:off x="2663152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064A9E-3426-403F-9810-ED862EAE8AFB}"/>
              </a:ext>
            </a:extLst>
          </p:cNvPr>
          <p:cNvSpPr txBox="1"/>
          <p:nvPr/>
        </p:nvSpPr>
        <p:spPr>
          <a:xfrm>
            <a:off x="7950805" y="4053231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053BA7-285F-484A-A1B9-E4B26048BEB8}"/>
              </a:ext>
            </a:extLst>
          </p:cNvPr>
          <p:cNvSpPr txBox="1"/>
          <p:nvPr/>
        </p:nvSpPr>
        <p:spPr>
          <a:xfrm>
            <a:off x="8711821" y="2286248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588DC6-1B1E-438A-8A96-3AF30EDB3FE2}"/>
              </a:ext>
            </a:extLst>
          </p:cNvPr>
          <p:cNvSpPr txBox="1"/>
          <p:nvPr/>
        </p:nvSpPr>
        <p:spPr>
          <a:xfrm>
            <a:off x="9707491" y="4062296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BE6E59-D318-412C-9959-9DDA2486807B}"/>
              </a:ext>
            </a:extLst>
          </p:cNvPr>
          <p:cNvSpPr/>
          <p:nvPr/>
        </p:nvSpPr>
        <p:spPr>
          <a:xfrm>
            <a:off x="10446302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62DA35-53A8-4EA9-9117-BFC9E7A8826B}"/>
              </a:ext>
            </a:extLst>
          </p:cNvPr>
          <p:cNvSpPr txBox="1"/>
          <p:nvPr/>
        </p:nvSpPr>
        <p:spPr>
          <a:xfrm>
            <a:off x="9591732" y="2286248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12562E-8B3E-4761-AFBB-44C25654D93B}"/>
              </a:ext>
            </a:extLst>
          </p:cNvPr>
          <p:cNvSpPr txBox="1"/>
          <p:nvPr/>
        </p:nvSpPr>
        <p:spPr>
          <a:xfrm>
            <a:off x="10397785" y="2286248"/>
            <a:ext cx="106899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7CB8A4-C3B4-4031-9947-2143685DA2C0}"/>
              </a:ext>
            </a:extLst>
          </p:cNvPr>
          <p:cNvSpPr txBox="1"/>
          <p:nvPr/>
        </p:nvSpPr>
        <p:spPr>
          <a:xfrm>
            <a:off x="7905767" y="2286248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x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3652C8-495F-48AC-9A1E-10447F77BE10}"/>
              </a:ext>
            </a:extLst>
          </p:cNvPr>
          <p:cNvSpPr txBox="1"/>
          <p:nvPr/>
        </p:nvSpPr>
        <p:spPr>
          <a:xfrm>
            <a:off x="6801790" y="2286248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133F3B-59FA-46D9-A556-F509CEB96299}"/>
              </a:ext>
            </a:extLst>
          </p:cNvPr>
          <p:cNvSpPr/>
          <p:nvPr/>
        </p:nvSpPr>
        <p:spPr>
          <a:xfrm>
            <a:off x="6801790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C62A0D-7F7A-4498-A4AE-B66DA2D68AF8}"/>
              </a:ext>
            </a:extLst>
          </p:cNvPr>
          <p:cNvSpPr/>
          <p:nvPr/>
        </p:nvSpPr>
        <p:spPr>
          <a:xfrm>
            <a:off x="8663305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0C46CDE-1A16-48AE-B764-7D365B6A09F0}"/>
              </a:ext>
            </a:extLst>
          </p:cNvPr>
          <p:cNvCxnSpPr/>
          <p:nvPr/>
        </p:nvCxnSpPr>
        <p:spPr>
          <a:xfrm>
            <a:off x="6096000" y="1306524"/>
            <a:ext cx="0" cy="51888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2677972-ED87-4513-8914-8A86B9572BDA}"/>
              </a:ext>
            </a:extLst>
          </p:cNvPr>
          <p:cNvSpPr txBox="1"/>
          <p:nvPr/>
        </p:nvSpPr>
        <p:spPr>
          <a:xfrm>
            <a:off x="6738031" y="4062296"/>
            <a:ext cx="99567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87EC74-5FF0-4C43-9610-78B50F05B1AB}"/>
              </a:ext>
            </a:extLst>
          </p:cNvPr>
          <p:cNvSpPr txBox="1"/>
          <p:nvPr/>
        </p:nvSpPr>
        <p:spPr>
          <a:xfrm>
            <a:off x="8705905" y="4062296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4A1C53-85AF-4EA2-86B5-371D3466C7B8}"/>
              </a:ext>
            </a:extLst>
          </p:cNvPr>
          <p:cNvSpPr txBox="1"/>
          <p:nvPr/>
        </p:nvSpPr>
        <p:spPr>
          <a:xfrm>
            <a:off x="10494818" y="4053162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F3EDFA-C177-4E56-8225-4A6884A0F05E}"/>
              </a:ext>
            </a:extLst>
          </p:cNvPr>
          <p:cNvSpPr txBox="1"/>
          <p:nvPr/>
        </p:nvSpPr>
        <p:spPr>
          <a:xfrm>
            <a:off x="870129" y="4080425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3CC2A3-3B30-49BC-B61C-5A9C41434FE8}"/>
              </a:ext>
            </a:extLst>
          </p:cNvPr>
          <p:cNvSpPr txBox="1"/>
          <p:nvPr/>
        </p:nvSpPr>
        <p:spPr>
          <a:xfrm>
            <a:off x="2725728" y="4062296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9725AB-D420-463F-8FAD-A1AB22DE9BAF}"/>
              </a:ext>
            </a:extLst>
          </p:cNvPr>
          <p:cNvSpPr txBox="1"/>
          <p:nvPr/>
        </p:nvSpPr>
        <p:spPr>
          <a:xfrm>
            <a:off x="4514641" y="4080425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798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151A67-352C-4150-876A-3426C3036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9DE8A31-6FE1-480B-B7ED-B6A26D54E623}"/>
              </a:ext>
            </a:extLst>
          </p:cNvPr>
          <p:cNvSpPr/>
          <p:nvPr/>
        </p:nvSpPr>
        <p:spPr>
          <a:xfrm>
            <a:off x="542160" y="5217696"/>
            <a:ext cx="68739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D is incorrect.</a:t>
            </a:r>
            <a:b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Forty divided by ten is 4 (not 3).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A07423-BF84-46BE-8D59-ACFD65D2F9AF}"/>
              </a:ext>
            </a:extLst>
          </p:cNvPr>
          <p:cNvSpPr/>
          <p:nvPr/>
        </p:nvSpPr>
        <p:spPr>
          <a:xfrm>
            <a:off x="3326754" y="2531951"/>
            <a:ext cx="565082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A)   4 x 10 = 40</a:t>
            </a:r>
          </a:p>
          <a:p>
            <a:r>
              <a:rPr lang="en-GB" sz="3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B)   4 lots of 10 = 40</a:t>
            </a:r>
          </a:p>
          <a:p>
            <a:r>
              <a:rPr lang="en-GB" sz="3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C)   40 ÷ 10 = 4</a:t>
            </a:r>
          </a:p>
          <a:p>
            <a:r>
              <a:rPr lang="en-GB" sz="3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D)  Forty ÷ ten = three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88CF59D-35F7-408F-99DE-FEB135437110}"/>
              </a:ext>
            </a:extLst>
          </p:cNvPr>
          <p:cNvSpPr/>
          <p:nvPr/>
        </p:nvSpPr>
        <p:spPr>
          <a:xfrm>
            <a:off x="3326754" y="805231"/>
            <a:ext cx="7174075" cy="1483567"/>
          </a:xfrm>
          <a:prstGeom prst="wedgeRoundRectCallout">
            <a:avLst>
              <a:gd name="adj1" fmla="val -59885"/>
              <a:gd name="adj2" fmla="val 3410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Which number sentence is incorrect and how do you know?</a:t>
            </a:r>
          </a:p>
        </p:txBody>
      </p:sp>
    </p:spTree>
    <p:extLst>
      <p:ext uri="{BB962C8B-B14F-4D97-AF65-F5344CB8AC3E}">
        <p14:creationId xmlns:p14="http://schemas.microsoft.com/office/powerpoint/2010/main" val="215063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5C545A-A3F7-4C0E-BFF5-67362446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Starter: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BAC3AE-9356-48CF-8099-5011AAAA7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9" y="1825625"/>
            <a:ext cx="7211982" cy="405476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0EC6253-EE74-4EB0-81CF-56FFC8641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548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88707" y="290608"/>
            <a:ext cx="11353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multiplication and division calculations can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you make?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List your calculations.</a:t>
            </a:r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93EA6C46-450F-40A0-A879-4DB9E6DF13C3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Problem solving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D6E34DE-AEDC-4BAE-B93A-4D211CA022D4}"/>
              </a:ext>
            </a:extLst>
          </p:cNvPr>
          <p:cNvSpPr/>
          <p:nvPr/>
        </p:nvSpPr>
        <p:spPr>
          <a:xfrm>
            <a:off x="2771189" y="1603013"/>
            <a:ext cx="1539551" cy="20060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6C9491-5F4B-426E-A167-F7E91ECE8647}"/>
              </a:ext>
            </a:extLst>
          </p:cNvPr>
          <p:cNvSpPr/>
          <p:nvPr/>
        </p:nvSpPr>
        <p:spPr>
          <a:xfrm>
            <a:off x="416417" y="5050110"/>
            <a:ext cx="299823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400" b="1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40 </a:t>
            </a:r>
            <a:r>
              <a:rPr lang="en-GB" sz="3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÷ 10 </a:t>
            </a:r>
            <a:r>
              <a:rPr lang="en-GB" sz="3400" b="1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= 4</a:t>
            </a:r>
            <a:br>
              <a:rPr lang="en-GB" sz="3400" b="1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400" b="1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40 ÷ 4 = 10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7096DE4-56A2-46DD-A515-035875FDC613}"/>
              </a:ext>
            </a:extLst>
          </p:cNvPr>
          <p:cNvSpPr/>
          <p:nvPr/>
        </p:nvSpPr>
        <p:spPr>
          <a:xfrm>
            <a:off x="5053411" y="1603013"/>
            <a:ext cx="1539551" cy="20060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C2D316-113B-4FCC-9BE4-B4555EDB585D}"/>
              </a:ext>
            </a:extLst>
          </p:cNvPr>
          <p:cNvSpPr/>
          <p:nvPr/>
        </p:nvSpPr>
        <p:spPr>
          <a:xfrm>
            <a:off x="7335633" y="1603013"/>
            <a:ext cx="1539551" cy="20060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25EDC1-F92D-4806-B70A-89B08FD1AD85}"/>
              </a:ext>
            </a:extLst>
          </p:cNvPr>
          <p:cNvSpPr/>
          <p:nvPr/>
        </p:nvSpPr>
        <p:spPr>
          <a:xfrm>
            <a:off x="3831070" y="5050110"/>
            <a:ext cx="299823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 x 10 = 40 </a:t>
            </a:r>
          </a:p>
          <a:p>
            <a:r>
              <a:rPr lang="en-GB" sz="3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 x 4 = 40 </a:t>
            </a:r>
          </a:p>
        </p:txBody>
      </p:sp>
    </p:spTree>
    <p:extLst>
      <p:ext uri="{BB962C8B-B14F-4D97-AF65-F5344CB8AC3E}">
        <p14:creationId xmlns:p14="http://schemas.microsoft.com/office/powerpoint/2010/main" val="44765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556E-B48F-4A5C-A9C5-49A03080A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Year 2 Activity: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8C922-A7AA-48B5-830C-6C1261F8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Complete the worksheet</a:t>
            </a: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en-GB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Use resources to support you and check your answers. </a:t>
            </a:r>
          </a:p>
          <a:p>
            <a:pPr marL="0" indent="0" algn="ctr">
              <a:buNone/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Could you use multiplication to help you chec</a:t>
            </a: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 your answers?</a:t>
            </a:r>
            <a:endParaRPr lang="en-GB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323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8D36F-9F0B-4B19-98BF-73E9BEBD5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2CDB3-015C-4C4B-9CDD-9CE43C3C8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6116BA-EE87-4E4C-8BDB-97087E54D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04" t="26609" r="13750" b="13173"/>
          <a:stretch/>
        </p:blipFill>
        <p:spPr>
          <a:xfrm>
            <a:off x="523624" y="839179"/>
            <a:ext cx="11144751" cy="517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27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1B55-91C3-454D-A08B-FD31758C9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EB636-CDC7-4D58-9F44-CF93B0762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E7BD45-5091-477F-9E4A-8007DFAD7E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2" t="26609" r="14947" b="15728"/>
          <a:stretch/>
        </p:blipFill>
        <p:spPr>
          <a:xfrm>
            <a:off x="534707" y="751630"/>
            <a:ext cx="11122585" cy="535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37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A4761-4348-43CB-8EAD-CA79AA9D9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5850B-50F9-4299-8E8B-622E8A8C6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C948D3-2F1F-4356-962E-B80CE49A8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3" t="28642" r="15585" b="19134"/>
          <a:stretch/>
        </p:blipFill>
        <p:spPr>
          <a:xfrm>
            <a:off x="674432" y="1042472"/>
            <a:ext cx="10843136" cy="4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95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11A50-B11F-49B4-A54A-6B6C2C2B5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B8C02-74AC-43F2-B1CB-B09E54AC2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63654-CF62-47F0-9760-A167755C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77" t="28926" r="16224" b="19985"/>
          <a:stretch/>
        </p:blipFill>
        <p:spPr>
          <a:xfrm>
            <a:off x="744834" y="1151908"/>
            <a:ext cx="10702331" cy="45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60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A3C4-75B9-44BB-BFF2-4C9B4F9F8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9B2F4-DAE9-448D-842F-F5B703870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601AF0-DE15-44B2-A11D-2249E42EF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94" t="36520" r="17021" b="20837"/>
          <a:stretch/>
        </p:blipFill>
        <p:spPr>
          <a:xfrm>
            <a:off x="720818" y="1464063"/>
            <a:ext cx="10750363" cy="392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30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90C4664-73FB-49BD-A671-D60EF6EF82E0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AB92C4-E1AB-4272-9E89-B7828D756152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7A7C951-DED2-4A53-AFBA-EEB82D431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EA7AE37B-3D98-4590-9AE9-BB775F8BD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DD9CBEF6-DEBE-40B0-9C11-7AE306F783D7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 jewels into three equal groups to calculate 40 ÷ 3.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jewels are left over?</a:t>
            </a:r>
          </a:p>
          <a:p>
            <a:pPr lvl="0" algn="ctr"/>
            <a:endParaRPr lang="en-GB" sz="20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442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90C4664-73FB-49BD-A671-D60EF6EF82E0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AB92C4-E1AB-4272-9E89-B7828D756152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7A7C951-DED2-4A53-AFBA-EEB82D431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EA7AE37B-3D98-4590-9AE9-BB775F8BD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DD9CBEF6-DEBE-40B0-9C11-7AE306F783D7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 jewels into three equal groups to calculate 40 ÷ 3.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jewels are left over?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40 ÷ 3 = 13 r1 so as shown above, there are 3 equal groups of 13 jewels and one jewel is left over.</a:t>
            </a:r>
          </a:p>
          <a:p>
            <a:pPr lvl="0" algn="ctr"/>
            <a:endParaRPr lang="en-GB" sz="20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L-Shape 8">
            <a:extLst>
              <a:ext uri="{FF2B5EF4-FFF2-40B4-BE49-F238E27FC236}">
                <a16:creationId xmlns:a16="http://schemas.microsoft.com/office/drawing/2014/main" id="{CE2A7DF4-BF03-41D6-B67C-91E2D01BCDA5}"/>
              </a:ext>
            </a:extLst>
          </p:cNvPr>
          <p:cNvSpPr/>
          <p:nvPr/>
        </p:nvSpPr>
        <p:spPr>
          <a:xfrm flipV="1">
            <a:off x="2436505" y="1309954"/>
            <a:ext cx="2803888" cy="3657054"/>
          </a:xfrm>
          <a:prstGeom prst="corner">
            <a:avLst>
              <a:gd name="adj1" fmla="val 33363"/>
              <a:gd name="adj2" fmla="val 7541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A988D95E-7C5C-463E-8EF5-1B2ABC4E6A11}"/>
              </a:ext>
            </a:extLst>
          </p:cNvPr>
          <p:cNvSpPr/>
          <p:nvPr/>
        </p:nvSpPr>
        <p:spPr>
          <a:xfrm rot="10800000" flipV="1">
            <a:off x="4594609" y="1309955"/>
            <a:ext cx="5160885" cy="1864759"/>
          </a:xfrm>
          <a:prstGeom prst="corner">
            <a:avLst>
              <a:gd name="adj1" fmla="val 45484"/>
              <a:gd name="adj2" fmla="val 23827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-Shape 13">
            <a:extLst>
              <a:ext uri="{FF2B5EF4-FFF2-40B4-BE49-F238E27FC236}">
                <a16:creationId xmlns:a16="http://schemas.microsoft.com/office/drawing/2014/main" id="{384CC63B-3793-48FA-BD3F-51E0B735B5F2}"/>
              </a:ext>
            </a:extLst>
          </p:cNvPr>
          <p:cNvSpPr/>
          <p:nvPr/>
        </p:nvSpPr>
        <p:spPr>
          <a:xfrm rot="10800000" flipH="1">
            <a:off x="4594608" y="3242738"/>
            <a:ext cx="5160885" cy="1724270"/>
          </a:xfrm>
          <a:prstGeom prst="corner">
            <a:avLst>
              <a:gd name="adj1" fmla="val 45484"/>
              <a:gd name="adj2" fmla="val 26240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219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90C4664-73FB-49BD-A671-D60EF6EF82E0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AB92C4-E1AB-4272-9E89-B7828D756152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7A7C951-DED2-4A53-AFBA-EEB82D431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EF1823BC-19D4-44EF-816A-1E52504AA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746F9AB-3313-49AA-A750-38C45AC7F00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number line using repeated subtraction to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 58 ÷ 8.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Hint: you may have a remainder.</a:t>
            </a:r>
          </a:p>
          <a:p>
            <a:pPr lvl="0" algn="ctr"/>
            <a:endParaRPr lang="en-GB" sz="20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6" name="Table 19">
            <a:extLst>
              <a:ext uri="{FF2B5EF4-FFF2-40B4-BE49-F238E27FC236}">
                <a16:creationId xmlns:a16="http://schemas.microsoft.com/office/drawing/2014/main" id="{F92B6E4E-8432-4FCF-9EDD-74D12234AA4A}"/>
              </a:ext>
            </a:extLst>
          </p:cNvPr>
          <p:cNvGraphicFramePr>
            <a:graphicFrameLocks noGrp="1"/>
          </p:cNvGraphicFramePr>
          <p:nvPr/>
        </p:nvGraphicFramePr>
        <p:xfrm>
          <a:off x="3659972" y="5266023"/>
          <a:ext cx="4744674" cy="57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424">
                  <a:extLst>
                    <a:ext uri="{9D8B030D-6E8A-4147-A177-3AD203B41FA5}">
                      <a16:colId xmlns:a16="http://schemas.microsoft.com/office/drawing/2014/main" val="152266056"/>
                    </a:ext>
                  </a:extLst>
                </a:gridCol>
                <a:gridCol w="622410">
                  <a:extLst>
                    <a:ext uri="{9D8B030D-6E8A-4147-A177-3AD203B41FA5}">
                      <a16:colId xmlns:a16="http://schemas.microsoft.com/office/drawing/2014/main" val="3167619267"/>
                    </a:ext>
                  </a:extLst>
                </a:gridCol>
                <a:gridCol w="622410">
                  <a:extLst>
                    <a:ext uri="{9D8B030D-6E8A-4147-A177-3AD203B41FA5}">
                      <a16:colId xmlns:a16="http://schemas.microsoft.com/office/drawing/2014/main" val="2928981090"/>
                    </a:ext>
                  </a:extLst>
                </a:gridCol>
                <a:gridCol w="622410">
                  <a:extLst>
                    <a:ext uri="{9D8B030D-6E8A-4147-A177-3AD203B41FA5}">
                      <a16:colId xmlns:a16="http://schemas.microsoft.com/office/drawing/2014/main" val="3009478795"/>
                    </a:ext>
                  </a:extLst>
                </a:gridCol>
                <a:gridCol w="622410">
                  <a:extLst>
                    <a:ext uri="{9D8B030D-6E8A-4147-A177-3AD203B41FA5}">
                      <a16:colId xmlns:a16="http://schemas.microsoft.com/office/drawing/2014/main" val="212510714"/>
                    </a:ext>
                  </a:extLst>
                </a:gridCol>
                <a:gridCol w="579600">
                  <a:extLst>
                    <a:ext uri="{9D8B030D-6E8A-4147-A177-3AD203B41FA5}">
                      <a16:colId xmlns:a16="http://schemas.microsoft.com/office/drawing/2014/main" val="1919240433"/>
                    </a:ext>
                  </a:extLst>
                </a:gridCol>
                <a:gridCol w="622410">
                  <a:extLst>
                    <a:ext uri="{9D8B030D-6E8A-4147-A177-3AD203B41FA5}">
                      <a16:colId xmlns:a16="http://schemas.microsoft.com/office/drawing/2014/main" val="3700659177"/>
                    </a:ext>
                  </a:extLst>
                </a:gridCol>
                <a:gridCol w="579600">
                  <a:extLst>
                    <a:ext uri="{9D8B030D-6E8A-4147-A177-3AD203B41FA5}">
                      <a16:colId xmlns:a16="http://schemas.microsoft.com/office/drawing/2014/main" val="3186172992"/>
                    </a:ext>
                  </a:extLst>
                </a:gridCol>
              </a:tblGrid>
              <a:tr h="57972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134760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DB9955FC-D52C-4497-A6C7-316BAF4BEEA5}"/>
              </a:ext>
            </a:extLst>
          </p:cNvPr>
          <p:cNvGraphicFramePr>
            <a:graphicFrameLocks noGrp="1"/>
          </p:cNvGraphicFramePr>
          <p:nvPr/>
        </p:nvGraphicFramePr>
        <p:xfrm>
          <a:off x="2314044" y="3058370"/>
          <a:ext cx="7147107" cy="5152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152">
                  <a:extLst>
                    <a:ext uri="{9D8B030D-6E8A-4147-A177-3AD203B41FA5}">
                      <a16:colId xmlns:a16="http://schemas.microsoft.com/office/drawing/2014/main" val="822481225"/>
                    </a:ext>
                  </a:extLst>
                </a:gridCol>
                <a:gridCol w="961565">
                  <a:extLst>
                    <a:ext uri="{9D8B030D-6E8A-4147-A177-3AD203B41FA5}">
                      <a16:colId xmlns:a16="http://schemas.microsoft.com/office/drawing/2014/main" val="585836281"/>
                    </a:ext>
                  </a:extLst>
                </a:gridCol>
                <a:gridCol w="961565">
                  <a:extLst>
                    <a:ext uri="{9D8B030D-6E8A-4147-A177-3AD203B41FA5}">
                      <a16:colId xmlns:a16="http://schemas.microsoft.com/office/drawing/2014/main" val="2793370927"/>
                    </a:ext>
                  </a:extLst>
                </a:gridCol>
                <a:gridCol w="961565">
                  <a:extLst>
                    <a:ext uri="{9D8B030D-6E8A-4147-A177-3AD203B41FA5}">
                      <a16:colId xmlns:a16="http://schemas.microsoft.com/office/drawing/2014/main" val="2340879960"/>
                    </a:ext>
                  </a:extLst>
                </a:gridCol>
                <a:gridCol w="961565">
                  <a:extLst>
                    <a:ext uri="{9D8B030D-6E8A-4147-A177-3AD203B41FA5}">
                      <a16:colId xmlns:a16="http://schemas.microsoft.com/office/drawing/2014/main" val="3237348459"/>
                    </a:ext>
                  </a:extLst>
                </a:gridCol>
                <a:gridCol w="961565">
                  <a:extLst>
                    <a:ext uri="{9D8B030D-6E8A-4147-A177-3AD203B41FA5}">
                      <a16:colId xmlns:a16="http://schemas.microsoft.com/office/drawing/2014/main" val="2601490533"/>
                    </a:ext>
                  </a:extLst>
                </a:gridCol>
                <a:gridCol w="961565">
                  <a:extLst>
                    <a:ext uri="{9D8B030D-6E8A-4147-A177-3AD203B41FA5}">
                      <a16:colId xmlns:a16="http://schemas.microsoft.com/office/drawing/2014/main" val="1868875342"/>
                    </a:ext>
                  </a:extLst>
                </a:gridCol>
                <a:gridCol w="961565">
                  <a:extLst>
                    <a:ext uri="{9D8B030D-6E8A-4147-A177-3AD203B41FA5}">
                      <a16:colId xmlns:a16="http://schemas.microsoft.com/office/drawing/2014/main" val="2215057905"/>
                    </a:ext>
                  </a:extLst>
                </a:gridCol>
              </a:tblGrid>
              <a:tr h="515271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259393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784B9D09-9DB5-40C8-8DCF-5073A95228A0}"/>
              </a:ext>
            </a:extLst>
          </p:cNvPr>
          <p:cNvGraphicFramePr>
            <a:graphicFrameLocks noGrp="1"/>
          </p:cNvGraphicFramePr>
          <p:nvPr/>
        </p:nvGraphicFramePr>
        <p:xfrm>
          <a:off x="2102712" y="3556063"/>
          <a:ext cx="7789658" cy="5361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82248122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58583628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79337092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34087996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237348459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601490533"/>
                    </a:ext>
                  </a:extLst>
                </a:gridCol>
                <a:gridCol w="924829">
                  <a:extLst>
                    <a:ext uri="{9D8B030D-6E8A-4147-A177-3AD203B41FA5}">
                      <a16:colId xmlns:a16="http://schemas.microsoft.com/office/drawing/2014/main" val="1868875342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215057905"/>
                    </a:ext>
                  </a:extLst>
                </a:gridCol>
                <a:gridCol w="924829">
                  <a:extLst>
                    <a:ext uri="{9D8B030D-6E8A-4147-A177-3AD203B41FA5}">
                      <a16:colId xmlns:a16="http://schemas.microsoft.com/office/drawing/2014/main" val="2838905633"/>
                    </a:ext>
                  </a:extLst>
                </a:gridCol>
              </a:tblGrid>
              <a:tr h="536122">
                <a:tc>
                  <a:txBody>
                    <a:bodyPr/>
                    <a:lstStyle/>
                    <a:p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 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 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  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  18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 26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  34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  42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  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259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31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What is division?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omic Sans MS" pitchFamily="66" charset="0"/>
              </a:rPr>
              <a:t>Dividing is sharing into equal groups. You might see it written differently in questions e.g.</a:t>
            </a:r>
          </a:p>
          <a:p>
            <a:r>
              <a:rPr lang="en-US" dirty="0">
                <a:latin typeface="Comic Sans MS" pitchFamily="66" charset="0"/>
              </a:rPr>
              <a:t>divided by</a:t>
            </a:r>
          </a:p>
          <a:p>
            <a:r>
              <a:rPr lang="en-US" dirty="0">
                <a:latin typeface="Comic Sans MS" pitchFamily="66" charset="0"/>
              </a:rPr>
              <a:t>share equally</a:t>
            </a:r>
          </a:p>
          <a:p>
            <a:r>
              <a:rPr lang="en-US" dirty="0">
                <a:latin typeface="Comic Sans MS" pitchFamily="66" charset="0"/>
              </a:rPr>
              <a:t>equal groups of</a:t>
            </a:r>
          </a:p>
          <a:p>
            <a:r>
              <a:rPr lang="en-US" dirty="0">
                <a:latin typeface="Comic Sans MS" pitchFamily="66" charset="0"/>
              </a:rPr>
              <a:t>divided into</a:t>
            </a:r>
          </a:p>
          <a:p>
            <a:r>
              <a:rPr lang="en-US" dirty="0">
                <a:latin typeface="Comic Sans MS" pitchFamily="66" charset="0"/>
              </a:rPr>
              <a:t>share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90C4664-73FB-49BD-A671-D60EF6EF82E0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AB92C4-E1AB-4272-9E89-B7828D756152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7A7C951-DED2-4A53-AFBA-EEB82D431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61B63448-179F-423E-A92C-F706ADA53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E8698653-97AF-46E1-87C5-C144DC2FC3E7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number line using repeated subtraction to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 58 ÷ 8.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Hint: you may have a remainder.</a:t>
            </a:r>
          </a:p>
          <a:p>
            <a:pPr lvl="0" algn="ctr"/>
            <a:endParaRPr lang="en-GB" sz="20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6" name="Table 19">
            <a:extLst>
              <a:ext uri="{FF2B5EF4-FFF2-40B4-BE49-F238E27FC236}">
                <a16:creationId xmlns:a16="http://schemas.microsoft.com/office/drawing/2014/main" id="{BA9956A8-68E1-48B9-96AE-362354B5A5E7}"/>
              </a:ext>
            </a:extLst>
          </p:cNvPr>
          <p:cNvGraphicFramePr>
            <a:graphicFrameLocks noGrp="1"/>
          </p:cNvGraphicFramePr>
          <p:nvPr/>
        </p:nvGraphicFramePr>
        <p:xfrm>
          <a:off x="3659972" y="5266023"/>
          <a:ext cx="4744674" cy="57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424">
                  <a:extLst>
                    <a:ext uri="{9D8B030D-6E8A-4147-A177-3AD203B41FA5}">
                      <a16:colId xmlns:a16="http://schemas.microsoft.com/office/drawing/2014/main" val="152266056"/>
                    </a:ext>
                  </a:extLst>
                </a:gridCol>
                <a:gridCol w="622410">
                  <a:extLst>
                    <a:ext uri="{9D8B030D-6E8A-4147-A177-3AD203B41FA5}">
                      <a16:colId xmlns:a16="http://schemas.microsoft.com/office/drawing/2014/main" val="3167619267"/>
                    </a:ext>
                  </a:extLst>
                </a:gridCol>
                <a:gridCol w="622410">
                  <a:extLst>
                    <a:ext uri="{9D8B030D-6E8A-4147-A177-3AD203B41FA5}">
                      <a16:colId xmlns:a16="http://schemas.microsoft.com/office/drawing/2014/main" val="2928981090"/>
                    </a:ext>
                  </a:extLst>
                </a:gridCol>
                <a:gridCol w="622410">
                  <a:extLst>
                    <a:ext uri="{9D8B030D-6E8A-4147-A177-3AD203B41FA5}">
                      <a16:colId xmlns:a16="http://schemas.microsoft.com/office/drawing/2014/main" val="3009478795"/>
                    </a:ext>
                  </a:extLst>
                </a:gridCol>
                <a:gridCol w="622410">
                  <a:extLst>
                    <a:ext uri="{9D8B030D-6E8A-4147-A177-3AD203B41FA5}">
                      <a16:colId xmlns:a16="http://schemas.microsoft.com/office/drawing/2014/main" val="212510714"/>
                    </a:ext>
                  </a:extLst>
                </a:gridCol>
                <a:gridCol w="579600">
                  <a:extLst>
                    <a:ext uri="{9D8B030D-6E8A-4147-A177-3AD203B41FA5}">
                      <a16:colId xmlns:a16="http://schemas.microsoft.com/office/drawing/2014/main" val="1919240433"/>
                    </a:ext>
                  </a:extLst>
                </a:gridCol>
                <a:gridCol w="622410">
                  <a:extLst>
                    <a:ext uri="{9D8B030D-6E8A-4147-A177-3AD203B41FA5}">
                      <a16:colId xmlns:a16="http://schemas.microsoft.com/office/drawing/2014/main" val="3700659177"/>
                    </a:ext>
                  </a:extLst>
                </a:gridCol>
                <a:gridCol w="579600">
                  <a:extLst>
                    <a:ext uri="{9D8B030D-6E8A-4147-A177-3AD203B41FA5}">
                      <a16:colId xmlns:a16="http://schemas.microsoft.com/office/drawing/2014/main" val="3186172992"/>
                    </a:ext>
                  </a:extLst>
                </a:gridCol>
              </a:tblGrid>
              <a:tr h="57972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134760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2262B90B-9FE1-4C07-95F0-1246544FD573}"/>
              </a:ext>
            </a:extLst>
          </p:cNvPr>
          <p:cNvGraphicFramePr>
            <a:graphicFrameLocks noGrp="1"/>
          </p:cNvGraphicFramePr>
          <p:nvPr/>
        </p:nvGraphicFramePr>
        <p:xfrm>
          <a:off x="2314044" y="3058370"/>
          <a:ext cx="7147107" cy="5152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152">
                  <a:extLst>
                    <a:ext uri="{9D8B030D-6E8A-4147-A177-3AD203B41FA5}">
                      <a16:colId xmlns:a16="http://schemas.microsoft.com/office/drawing/2014/main" val="822481225"/>
                    </a:ext>
                  </a:extLst>
                </a:gridCol>
                <a:gridCol w="961565">
                  <a:extLst>
                    <a:ext uri="{9D8B030D-6E8A-4147-A177-3AD203B41FA5}">
                      <a16:colId xmlns:a16="http://schemas.microsoft.com/office/drawing/2014/main" val="585836281"/>
                    </a:ext>
                  </a:extLst>
                </a:gridCol>
                <a:gridCol w="961565">
                  <a:extLst>
                    <a:ext uri="{9D8B030D-6E8A-4147-A177-3AD203B41FA5}">
                      <a16:colId xmlns:a16="http://schemas.microsoft.com/office/drawing/2014/main" val="2793370927"/>
                    </a:ext>
                  </a:extLst>
                </a:gridCol>
                <a:gridCol w="961565">
                  <a:extLst>
                    <a:ext uri="{9D8B030D-6E8A-4147-A177-3AD203B41FA5}">
                      <a16:colId xmlns:a16="http://schemas.microsoft.com/office/drawing/2014/main" val="2340879960"/>
                    </a:ext>
                  </a:extLst>
                </a:gridCol>
                <a:gridCol w="961565">
                  <a:extLst>
                    <a:ext uri="{9D8B030D-6E8A-4147-A177-3AD203B41FA5}">
                      <a16:colId xmlns:a16="http://schemas.microsoft.com/office/drawing/2014/main" val="3237348459"/>
                    </a:ext>
                  </a:extLst>
                </a:gridCol>
                <a:gridCol w="961565">
                  <a:extLst>
                    <a:ext uri="{9D8B030D-6E8A-4147-A177-3AD203B41FA5}">
                      <a16:colId xmlns:a16="http://schemas.microsoft.com/office/drawing/2014/main" val="2601490533"/>
                    </a:ext>
                  </a:extLst>
                </a:gridCol>
                <a:gridCol w="961565">
                  <a:extLst>
                    <a:ext uri="{9D8B030D-6E8A-4147-A177-3AD203B41FA5}">
                      <a16:colId xmlns:a16="http://schemas.microsoft.com/office/drawing/2014/main" val="1868875342"/>
                    </a:ext>
                  </a:extLst>
                </a:gridCol>
                <a:gridCol w="961565">
                  <a:extLst>
                    <a:ext uri="{9D8B030D-6E8A-4147-A177-3AD203B41FA5}">
                      <a16:colId xmlns:a16="http://schemas.microsoft.com/office/drawing/2014/main" val="2215057905"/>
                    </a:ext>
                  </a:extLst>
                </a:gridCol>
              </a:tblGrid>
              <a:tr h="515271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259393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D4275F21-26D7-4217-9983-F9564C78E038}"/>
              </a:ext>
            </a:extLst>
          </p:cNvPr>
          <p:cNvGraphicFramePr>
            <a:graphicFrameLocks noGrp="1"/>
          </p:cNvGraphicFramePr>
          <p:nvPr/>
        </p:nvGraphicFramePr>
        <p:xfrm>
          <a:off x="2102712" y="3556063"/>
          <a:ext cx="7789658" cy="5361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82248122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58583628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79337092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34087996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237348459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601490533"/>
                    </a:ext>
                  </a:extLst>
                </a:gridCol>
                <a:gridCol w="924829">
                  <a:extLst>
                    <a:ext uri="{9D8B030D-6E8A-4147-A177-3AD203B41FA5}">
                      <a16:colId xmlns:a16="http://schemas.microsoft.com/office/drawing/2014/main" val="1868875342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215057905"/>
                    </a:ext>
                  </a:extLst>
                </a:gridCol>
                <a:gridCol w="924829">
                  <a:extLst>
                    <a:ext uri="{9D8B030D-6E8A-4147-A177-3AD203B41FA5}">
                      <a16:colId xmlns:a16="http://schemas.microsoft.com/office/drawing/2014/main" val="2838905633"/>
                    </a:ext>
                  </a:extLst>
                </a:gridCol>
              </a:tblGrid>
              <a:tr h="536122">
                <a:tc>
                  <a:txBody>
                    <a:bodyPr/>
                    <a:lstStyle/>
                    <a:p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 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 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  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  18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 26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  34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  42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  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259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77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02FE01D-0E16-4A84-8CF4-CBF38979953E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3CCAD53-D255-4FD0-9ABD-527FC8A207B8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22" name="Picture 2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8041683B-AC75-499E-A097-AB680B771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A0D61FB6-AE73-496A-A8A3-54AF37CF0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B212EC8-4DE1-4C2D-B656-978D2AC8BA1C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division below using information from the 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number line.</a:t>
            </a: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B815BFDD-341D-4CD6-A7CE-1C86A940188A}"/>
              </a:ext>
            </a:extLst>
          </p:cNvPr>
          <p:cNvGraphicFramePr>
            <a:graphicFrameLocks noGrp="1"/>
          </p:cNvGraphicFramePr>
          <p:nvPr/>
        </p:nvGraphicFramePr>
        <p:xfrm>
          <a:off x="2107849" y="3582733"/>
          <a:ext cx="7768176" cy="5361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82248122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85836281"/>
                    </a:ext>
                  </a:extLst>
                </a:gridCol>
                <a:gridCol w="604696">
                  <a:extLst>
                    <a:ext uri="{9D8B030D-6E8A-4147-A177-3AD203B41FA5}">
                      <a16:colId xmlns:a16="http://schemas.microsoft.com/office/drawing/2014/main" val="279337092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37447366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29915398"/>
                    </a:ext>
                  </a:extLst>
                </a:gridCol>
                <a:gridCol w="604696">
                  <a:extLst>
                    <a:ext uri="{9D8B030D-6E8A-4147-A177-3AD203B41FA5}">
                      <a16:colId xmlns:a16="http://schemas.microsoft.com/office/drawing/2014/main" val="2340879960"/>
                    </a:ext>
                  </a:extLst>
                </a:gridCol>
                <a:gridCol w="604696">
                  <a:extLst>
                    <a:ext uri="{9D8B030D-6E8A-4147-A177-3AD203B41FA5}">
                      <a16:colId xmlns:a16="http://schemas.microsoft.com/office/drawing/2014/main" val="349905062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008662092"/>
                    </a:ext>
                  </a:extLst>
                </a:gridCol>
                <a:gridCol w="604696">
                  <a:extLst>
                    <a:ext uri="{9D8B030D-6E8A-4147-A177-3AD203B41FA5}">
                      <a16:colId xmlns:a16="http://schemas.microsoft.com/office/drawing/2014/main" val="323734845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601490533"/>
                    </a:ext>
                  </a:extLst>
                </a:gridCol>
                <a:gridCol w="604696">
                  <a:extLst>
                    <a:ext uri="{9D8B030D-6E8A-4147-A177-3AD203B41FA5}">
                      <a16:colId xmlns:a16="http://schemas.microsoft.com/office/drawing/2014/main" val="18688753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215057905"/>
                    </a:ext>
                  </a:extLst>
                </a:gridCol>
                <a:gridCol w="604696">
                  <a:extLst>
                    <a:ext uri="{9D8B030D-6E8A-4147-A177-3AD203B41FA5}">
                      <a16:colId xmlns:a16="http://schemas.microsoft.com/office/drawing/2014/main" val="2838905633"/>
                    </a:ext>
                  </a:extLst>
                </a:gridCol>
              </a:tblGrid>
              <a:tr h="536122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 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11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19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23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27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31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35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39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43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47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259393"/>
                  </a:ext>
                </a:extLst>
              </a:tr>
            </a:tbl>
          </a:graphicData>
        </a:graphic>
      </p:graphicFrame>
      <p:graphicFrame>
        <p:nvGraphicFramePr>
          <p:cNvPr id="50" name="Table 12">
            <a:extLst>
              <a:ext uri="{FF2B5EF4-FFF2-40B4-BE49-F238E27FC236}">
                <a16:creationId xmlns:a16="http://schemas.microsoft.com/office/drawing/2014/main" id="{44C6F930-6710-47BE-A08E-11DB1C64ABF9}"/>
              </a:ext>
            </a:extLst>
          </p:cNvPr>
          <p:cNvGraphicFramePr>
            <a:graphicFrameLocks noGrp="1"/>
          </p:cNvGraphicFramePr>
          <p:nvPr/>
        </p:nvGraphicFramePr>
        <p:xfrm>
          <a:off x="3291015" y="4745390"/>
          <a:ext cx="5401844" cy="771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692">
                  <a:extLst>
                    <a:ext uri="{9D8B030D-6E8A-4147-A177-3AD203B41FA5}">
                      <a16:colId xmlns:a16="http://schemas.microsoft.com/office/drawing/2014/main" val="2193122426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2053482371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1685967040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2127251667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494806419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4278376420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1088316596"/>
                    </a:ext>
                  </a:extLst>
                </a:gridCol>
              </a:tblGrid>
              <a:tr h="771692">
                <a:tc>
                  <a:txBody>
                    <a:bodyPr/>
                    <a:lstStyle/>
                    <a:p>
                      <a:pPr algn="ctr"/>
                      <a:endParaRPr lang="en-GB" sz="3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384395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91C48101-3856-43A0-AE73-586FD4A8C964}"/>
              </a:ext>
            </a:extLst>
          </p:cNvPr>
          <p:cNvGraphicFramePr>
            <a:graphicFrameLocks noGrp="1"/>
          </p:cNvGraphicFramePr>
          <p:nvPr/>
        </p:nvGraphicFramePr>
        <p:xfrm>
          <a:off x="2314044" y="3085040"/>
          <a:ext cx="7384963" cy="5152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557">
                  <a:extLst>
                    <a:ext uri="{9D8B030D-6E8A-4147-A177-3AD203B41FA5}">
                      <a16:colId xmlns:a16="http://schemas.microsoft.com/office/drawing/2014/main" val="822481225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585836281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3146460178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2120484483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2793370927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2340879960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195173163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3586905149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3237348459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2601490533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1868875342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2215057905"/>
                    </a:ext>
                  </a:extLst>
                </a:gridCol>
              </a:tblGrid>
              <a:tr h="515271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259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772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02FE01D-0E16-4A84-8CF4-CBF38979953E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3CCAD53-D255-4FD0-9ABD-527FC8A207B8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22" name="Picture 2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8041683B-AC75-499E-A097-AB680B771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A0D61FB6-AE73-496A-A8A3-54AF37CF0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B212EC8-4DE1-4C2D-B656-978D2AC8BA1C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division below using information from the 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number line.</a:t>
            </a: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B815BFDD-341D-4CD6-A7CE-1C86A940188A}"/>
              </a:ext>
            </a:extLst>
          </p:cNvPr>
          <p:cNvGraphicFramePr>
            <a:graphicFrameLocks noGrp="1"/>
          </p:cNvGraphicFramePr>
          <p:nvPr/>
        </p:nvGraphicFramePr>
        <p:xfrm>
          <a:off x="2107849" y="3582733"/>
          <a:ext cx="7768176" cy="5361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82248122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85836281"/>
                    </a:ext>
                  </a:extLst>
                </a:gridCol>
                <a:gridCol w="604696">
                  <a:extLst>
                    <a:ext uri="{9D8B030D-6E8A-4147-A177-3AD203B41FA5}">
                      <a16:colId xmlns:a16="http://schemas.microsoft.com/office/drawing/2014/main" val="279337092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37447366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29915398"/>
                    </a:ext>
                  </a:extLst>
                </a:gridCol>
                <a:gridCol w="604696">
                  <a:extLst>
                    <a:ext uri="{9D8B030D-6E8A-4147-A177-3AD203B41FA5}">
                      <a16:colId xmlns:a16="http://schemas.microsoft.com/office/drawing/2014/main" val="2340879960"/>
                    </a:ext>
                  </a:extLst>
                </a:gridCol>
                <a:gridCol w="604696">
                  <a:extLst>
                    <a:ext uri="{9D8B030D-6E8A-4147-A177-3AD203B41FA5}">
                      <a16:colId xmlns:a16="http://schemas.microsoft.com/office/drawing/2014/main" val="349905062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008662092"/>
                    </a:ext>
                  </a:extLst>
                </a:gridCol>
                <a:gridCol w="604696">
                  <a:extLst>
                    <a:ext uri="{9D8B030D-6E8A-4147-A177-3AD203B41FA5}">
                      <a16:colId xmlns:a16="http://schemas.microsoft.com/office/drawing/2014/main" val="323734845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601490533"/>
                    </a:ext>
                  </a:extLst>
                </a:gridCol>
                <a:gridCol w="604696">
                  <a:extLst>
                    <a:ext uri="{9D8B030D-6E8A-4147-A177-3AD203B41FA5}">
                      <a16:colId xmlns:a16="http://schemas.microsoft.com/office/drawing/2014/main" val="18688753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215057905"/>
                    </a:ext>
                  </a:extLst>
                </a:gridCol>
                <a:gridCol w="604696">
                  <a:extLst>
                    <a:ext uri="{9D8B030D-6E8A-4147-A177-3AD203B41FA5}">
                      <a16:colId xmlns:a16="http://schemas.microsoft.com/office/drawing/2014/main" val="2838905633"/>
                    </a:ext>
                  </a:extLst>
                </a:gridCol>
              </a:tblGrid>
              <a:tr h="536122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 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11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19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23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27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31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35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39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43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47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259393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91C48101-3856-43A0-AE73-586FD4A8C964}"/>
              </a:ext>
            </a:extLst>
          </p:cNvPr>
          <p:cNvGraphicFramePr>
            <a:graphicFrameLocks noGrp="1"/>
          </p:cNvGraphicFramePr>
          <p:nvPr/>
        </p:nvGraphicFramePr>
        <p:xfrm>
          <a:off x="2314044" y="3085040"/>
          <a:ext cx="7384963" cy="5152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557">
                  <a:extLst>
                    <a:ext uri="{9D8B030D-6E8A-4147-A177-3AD203B41FA5}">
                      <a16:colId xmlns:a16="http://schemas.microsoft.com/office/drawing/2014/main" val="822481225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585836281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3146460178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2120484483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2793370927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2340879960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195173163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3586905149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3237348459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2601490533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1868875342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2215057905"/>
                    </a:ext>
                  </a:extLst>
                </a:gridCol>
              </a:tblGrid>
              <a:tr h="515271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259393"/>
                  </a:ext>
                </a:extLst>
              </a:tr>
            </a:tbl>
          </a:graphicData>
        </a:graphic>
      </p:graphicFrame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27E07A57-4329-42E4-9CCD-7A55C904D3E9}"/>
              </a:ext>
            </a:extLst>
          </p:cNvPr>
          <p:cNvGraphicFramePr>
            <a:graphicFrameLocks noGrp="1"/>
          </p:cNvGraphicFramePr>
          <p:nvPr/>
        </p:nvGraphicFramePr>
        <p:xfrm>
          <a:off x="3291015" y="4745390"/>
          <a:ext cx="5401844" cy="771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692">
                  <a:extLst>
                    <a:ext uri="{9D8B030D-6E8A-4147-A177-3AD203B41FA5}">
                      <a16:colId xmlns:a16="http://schemas.microsoft.com/office/drawing/2014/main" val="2193122426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2053482371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1685967040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2127251667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494806419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4278376420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1088316596"/>
                    </a:ext>
                  </a:extLst>
                </a:gridCol>
              </a:tblGrid>
              <a:tr h="77169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384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53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division shown on the place value chart below.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08AAA4-6D84-3B41-8284-CE5FC5F8FE29}"/>
              </a:ext>
            </a:extLst>
          </p:cNvPr>
          <p:cNvGraphicFramePr>
            <a:graphicFrameLocks noGrp="1"/>
          </p:cNvGraphicFramePr>
          <p:nvPr/>
        </p:nvGraphicFramePr>
        <p:xfrm>
          <a:off x="3630306" y="1459411"/>
          <a:ext cx="4823986" cy="3511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3">
                  <a:extLst>
                    <a:ext uri="{9D8B030D-6E8A-4147-A177-3AD203B41FA5}">
                      <a16:colId xmlns:a16="http://schemas.microsoft.com/office/drawing/2014/main" val="2184208693"/>
                    </a:ext>
                  </a:extLst>
                </a:gridCol>
                <a:gridCol w="2411993">
                  <a:extLst>
                    <a:ext uri="{9D8B030D-6E8A-4147-A177-3AD203B41FA5}">
                      <a16:colId xmlns:a16="http://schemas.microsoft.com/office/drawing/2014/main" val="2147572559"/>
                    </a:ext>
                  </a:extLst>
                </a:gridCol>
              </a:tblGrid>
              <a:tr h="766656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060280"/>
                  </a:ext>
                </a:extLst>
              </a:tr>
              <a:tr h="914847"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51488"/>
                  </a:ext>
                </a:extLst>
              </a:tr>
              <a:tr h="914847">
                <a:tc>
                  <a:txBody>
                    <a:bodyPr/>
                    <a:lstStyle/>
                    <a:p>
                      <a:pPr algn="ctr"/>
                      <a:endParaRPr lang="en-US" sz="28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454831"/>
                  </a:ext>
                </a:extLst>
              </a:tr>
              <a:tr h="914847"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995127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DAC13FE9-600F-8B44-A888-441FE414B00B}"/>
              </a:ext>
            </a:extLst>
          </p:cNvPr>
          <p:cNvSpPr>
            <a:spLocks noChangeAspect="1"/>
          </p:cNvSpPr>
          <p:nvPr/>
        </p:nvSpPr>
        <p:spPr>
          <a:xfrm>
            <a:off x="4093009" y="2452059"/>
            <a:ext cx="505705" cy="505705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A1A634A-73C9-004F-92FB-8443337C1902}"/>
              </a:ext>
            </a:extLst>
          </p:cNvPr>
          <p:cNvSpPr>
            <a:spLocks noChangeAspect="1"/>
          </p:cNvSpPr>
          <p:nvPr/>
        </p:nvSpPr>
        <p:spPr>
          <a:xfrm>
            <a:off x="5070505" y="2452059"/>
            <a:ext cx="505705" cy="505705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6990890-1BD5-4571-987F-D8C8A26C1861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117D897-A57B-4833-8188-0A6560D52DA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32" name="Picture 3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8D4C93CC-1AD6-403A-AAED-34D15A571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26D5BC2C-64B8-492B-BBD4-24EB4C332B3F}"/>
              </a:ext>
            </a:extLst>
          </p:cNvPr>
          <p:cNvSpPr>
            <a:spLocks noChangeAspect="1"/>
          </p:cNvSpPr>
          <p:nvPr/>
        </p:nvSpPr>
        <p:spPr>
          <a:xfrm>
            <a:off x="4093009" y="3362900"/>
            <a:ext cx="505705" cy="505705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5B32635-2E6E-4F89-9E6D-E21D1B386F02}"/>
              </a:ext>
            </a:extLst>
          </p:cNvPr>
          <p:cNvSpPr>
            <a:spLocks noChangeAspect="1"/>
          </p:cNvSpPr>
          <p:nvPr/>
        </p:nvSpPr>
        <p:spPr>
          <a:xfrm>
            <a:off x="5070505" y="3362900"/>
            <a:ext cx="505705" cy="505705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C0A0431-1515-48E5-87FE-FCA03EFC70D0}"/>
              </a:ext>
            </a:extLst>
          </p:cNvPr>
          <p:cNvSpPr>
            <a:spLocks noChangeAspect="1"/>
          </p:cNvSpPr>
          <p:nvPr/>
        </p:nvSpPr>
        <p:spPr>
          <a:xfrm>
            <a:off x="4093009" y="4266271"/>
            <a:ext cx="505705" cy="505705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B1DF241-550F-40FD-9E03-8D0202B75864}"/>
              </a:ext>
            </a:extLst>
          </p:cNvPr>
          <p:cNvSpPr>
            <a:spLocks noChangeAspect="1"/>
          </p:cNvSpPr>
          <p:nvPr/>
        </p:nvSpPr>
        <p:spPr>
          <a:xfrm>
            <a:off x="5070505" y="4266271"/>
            <a:ext cx="505705" cy="505705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87DBE04-0DF8-4DDD-BAC1-4AA5A2152ECA}"/>
              </a:ext>
            </a:extLst>
          </p:cNvPr>
          <p:cNvSpPr>
            <a:spLocks noChangeAspect="1"/>
          </p:cNvSpPr>
          <p:nvPr/>
        </p:nvSpPr>
        <p:spPr>
          <a:xfrm>
            <a:off x="6475897" y="2452059"/>
            <a:ext cx="505705" cy="50570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46F8B09-9252-4528-B708-76BF99EE68C1}"/>
              </a:ext>
            </a:extLst>
          </p:cNvPr>
          <p:cNvSpPr>
            <a:spLocks noChangeAspect="1"/>
          </p:cNvSpPr>
          <p:nvPr/>
        </p:nvSpPr>
        <p:spPr>
          <a:xfrm>
            <a:off x="7357233" y="2452059"/>
            <a:ext cx="505705" cy="50570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DD026F6-23A1-46C6-8C41-7E2089E5CDFD}"/>
              </a:ext>
            </a:extLst>
          </p:cNvPr>
          <p:cNvSpPr>
            <a:spLocks noChangeAspect="1"/>
          </p:cNvSpPr>
          <p:nvPr/>
        </p:nvSpPr>
        <p:spPr>
          <a:xfrm>
            <a:off x="6475897" y="3362900"/>
            <a:ext cx="505705" cy="50570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2D3870D-E5DF-4230-8D60-11D9DFEDBC4F}"/>
              </a:ext>
            </a:extLst>
          </p:cNvPr>
          <p:cNvSpPr>
            <a:spLocks noChangeAspect="1"/>
          </p:cNvSpPr>
          <p:nvPr/>
        </p:nvSpPr>
        <p:spPr>
          <a:xfrm>
            <a:off x="7357233" y="3362900"/>
            <a:ext cx="505705" cy="50570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17EA025-26C9-4235-BE53-D0E5FB5CC429}"/>
              </a:ext>
            </a:extLst>
          </p:cNvPr>
          <p:cNvSpPr>
            <a:spLocks noChangeAspect="1"/>
          </p:cNvSpPr>
          <p:nvPr/>
        </p:nvSpPr>
        <p:spPr>
          <a:xfrm>
            <a:off x="6475897" y="4266271"/>
            <a:ext cx="505705" cy="50570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61218D2-9F7B-4200-8B86-8857F0A91991}"/>
              </a:ext>
            </a:extLst>
          </p:cNvPr>
          <p:cNvSpPr>
            <a:spLocks noChangeAspect="1"/>
          </p:cNvSpPr>
          <p:nvPr/>
        </p:nvSpPr>
        <p:spPr>
          <a:xfrm>
            <a:off x="7357233" y="4266271"/>
            <a:ext cx="505705" cy="50570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D6F3869-02D1-419F-8630-6BF4182672A4}"/>
              </a:ext>
            </a:extLst>
          </p:cNvPr>
          <p:cNvSpPr>
            <a:spLocks noChangeAspect="1"/>
          </p:cNvSpPr>
          <p:nvPr/>
        </p:nvSpPr>
        <p:spPr>
          <a:xfrm>
            <a:off x="8647346" y="2452059"/>
            <a:ext cx="505705" cy="50570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division shown on the place value chart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place value chart shows 67 ÷ 3 = 22 r1.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08AAA4-6D84-3B41-8284-CE5FC5F8FE29}"/>
              </a:ext>
            </a:extLst>
          </p:cNvPr>
          <p:cNvGraphicFramePr>
            <a:graphicFrameLocks noGrp="1"/>
          </p:cNvGraphicFramePr>
          <p:nvPr/>
        </p:nvGraphicFramePr>
        <p:xfrm>
          <a:off x="3630306" y="1459411"/>
          <a:ext cx="4823986" cy="3511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3">
                  <a:extLst>
                    <a:ext uri="{9D8B030D-6E8A-4147-A177-3AD203B41FA5}">
                      <a16:colId xmlns:a16="http://schemas.microsoft.com/office/drawing/2014/main" val="2184208693"/>
                    </a:ext>
                  </a:extLst>
                </a:gridCol>
                <a:gridCol w="2411993">
                  <a:extLst>
                    <a:ext uri="{9D8B030D-6E8A-4147-A177-3AD203B41FA5}">
                      <a16:colId xmlns:a16="http://schemas.microsoft.com/office/drawing/2014/main" val="2147572559"/>
                    </a:ext>
                  </a:extLst>
                </a:gridCol>
              </a:tblGrid>
              <a:tr h="766656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060280"/>
                  </a:ext>
                </a:extLst>
              </a:tr>
              <a:tr h="914847"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51488"/>
                  </a:ext>
                </a:extLst>
              </a:tr>
              <a:tr h="914847">
                <a:tc>
                  <a:txBody>
                    <a:bodyPr/>
                    <a:lstStyle/>
                    <a:p>
                      <a:pPr algn="ctr"/>
                      <a:endParaRPr lang="en-US" sz="28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454831"/>
                  </a:ext>
                </a:extLst>
              </a:tr>
              <a:tr h="914847"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995127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DAC13FE9-600F-8B44-A888-441FE414B00B}"/>
              </a:ext>
            </a:extLst>
          </p:cNvPr>
          <p:cNvSpPr>
            <a:spLocks noChangeAspect="1"/>
          </p:cNvSpPr>
          <p:nvPr/>
        </p:nvSpPr>
        <p:spPr>
          <a:xfrm>
            <a:off x="4093009" y="2452059"/>
            <a:ext cx="505705" cy="505705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A1A634A-73C9-004F-92FB-8443337C1902}"/>
              </a:ext>
            </a:extLst>
          </p:cNvPr>
          <p:cNvSpPr>
            <a:spLocks noChangeAspect="1"/>
          </p:cNvSpPr>
          <p:nvPr/>
        </p:nvSpPr>
        <p:spPr>
          <a:xfrm>
            <a:off x="5070505" y="2452059"/>
            <a:ext cx="505705" cy="505705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6990890-1BD5-4571-987F-D8C8A26C1861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117D897-A57B-4833-8188-0A6560D52DA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32" name="Picture 3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8D4C93CC-1AD6-403A-AAED-34D15A571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26D5BC2C-64B8-492B-BBD4-24EB4C332B3F}"/>
              </a:ext>
            </a:extLst>
          </p:cNvPr>
          <p:cNvSpPr>
            <a:spLocks noChangeAspect="1"/>
          </p:cNvSpPr>
          <p:nvPr/>
        </p:nvSpPr>
        <p:spPr>
          <a:xfrm>
            <a:off x="4093009" y="3362900"/>
            <a:ext cx="505705" cy="505705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5B32635-2E6E-4F89-9E6D-E21D1B386F02}"/>
              </a:ext>
            </a:extLst>
          </p:cNvPr>
          <p:cNvSpPr>
            <a:spLocks noChangeAspect="1"/>
          </p:cNvSpPr>
          <p:nvPr/>
        </p:nvSpPr>
        <p:spPr>
          <a:xfrm>
            <a:off x="5070505" y="3362900"/>
            <a:ext cx="505705" cy="505705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C0A0431-1515-48E5-87FE-FCA03EFC70D0}"/>
              </a:ext>
            </a:extLst>
          </p:cNvPr>
          <p:cNvSpPr>
            <a:spLocks noChangeAspect="1"/>
          </p:cNvSpPr>
          <p:nvPr/>
        </p:nvSpPr>
        <p:spPr>
          <a:xfrm>
            <a:off x="4093009" y="4266271"/>
            <a:ext cx="505705" cy="505705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B1DF241-550F-40FD-9E03-8D0202B75864}"/>
              </a:ext>
            </a:extLst>
          </p:cNvPr>
          <p:cNvSpPr>
            <a:spLocks noChangeAspect="1"/>
          </p:cNvSpPr>
          <p:nvPr/>
        </p:nvSpPr>
        <p:spPr>
          <a:xfrm>
            <a:off x="5070505" y="4266271"/>
            <a:ext cx="505705" cy="505705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87DBE04-0DF8-4DDD-BAC1-4AA5A2152ECA}"/>
              </a:ext>
            </a:extLst>
          </p:cNvPr>
          <p:cNvSpPr>
            <a:spLocks noChangeAspect="1"/>
          </p:cNvSpPr>
          <p:nvPr/>
        </p:nvSpPr>
        <p:spPr>
          <a:xfrm>
            <a:off x="6475897" y="2452059"/>
            <a:ext cx="505705" cy="50570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46F8B09-9252-4528-B708-76BF99EE68C1}"/>
              </a:ext>
            </a:extLst>
          </p:cNvPr>
          <p:cNvSpPr>
            <a:spLocks noChangeAspect="1"/>
          </p:cNvSpPr>
          <p:nvPr/>
        </p:nvSpPr>
        <p:spPr>
          <a:xfrm>
            <a:off x="7357233" y="2452059"/>
            <a:ext cx="505705" cy="50570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DD026F6-23A1-46C6-8C41-7E2089E5CDFD}"/>
              </a:ext>
            </a:extLst>
          </p:cNvPr>
          <p:cNvSpPr>
            <a:spLocks noChangeAspect="1"/>
          </p:cNvSpPr>
          <p:nvPr/>
        </p:nvSpPr>
        <p:spPr>
          <a:xfrm>
            <a:off x="6475897" y="3362900"/>
            <a:ext cx="505705" cy="50570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2D3870D-E5DF-4230-8D60-11D9DFEDBC4F}"/>
              </a:ext>
            </a:extLst>
          </p:cNvPr>
          <p:cNvSpPr>
            <a:spLocks noChangeAspect="1"/>
          </p:cNvSpPr>
          <p:nvPr/>
        </p:nvSpPr>
        <p:spPr>
          <a:xfrm>
            <a:off x="7357233" y="3362900"/>
            <a:ext cx="505705" cy="50570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17EA025-26C9-4235-BE53-D0E5FB5CC429}"/>
              </a:ext>
            </a:extLst>
          </p:cNvPr>
          <p:cNvSpPr>
            <a:spLocks noChangeAspect="1"/>
          </p:cNvSpPr>
          <p:nvPr/>
        </p:nvSpPr>
        <p:spPr>
          <a:xfrm>
            <a:off x="6475897" y="4266271"/>
            <a:ext cx="505705" cy="50570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61218D2-9F7B-4200-8B86-8857F0A91991}"/>
              </a:ext>
            </a:extLst>
          </p:cNvPr>
          <p:cNvSpPr>
            <a:spLocks noChangeAspect="1"/>
          </p:cNvSpPr>
          <p:nvPr/>
        </p:nvSpPr>
        <p:spPr>
          <a:xfrm>
            <a:off x="7357233" y="4266271"/>
            <a:ext cx="505705" cy="50570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D6F3869-02D1-419F-8630-6BF4182672A4}"/>
              </a:ext>
            </a:extLst>
          </p:cNvPr>
          <p:cNvSpPr>
            <a:spLocks noChangeAspect="1"/>
          </p:cNvSpPr>
          <p:nvPr/>
        </p:nvSpPr>
        <p:spPr>
          <a:xfrm>
            <a:off x="8647346" y="2452059"/>
            <a:ext cx="505705" cy="50570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8491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Lexie is calculating 58 ÷ 5. 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Method A gives her an answer of 11 r3. Method B gives her an answer of 11. </a:t>
            </a: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which solution is correct.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4C683D0-ECF8-F24E-AAF6-C8C7908C3BD8}"/>
              </a:ext>
            </a:extLst>
          </p:cNvPr>
          <p:cNvSpPr/>
          <p:nvPr/>
        </p:nvSpPr>
        <p:spPr>
          <a:xfrm>
            <a:off x="2078248" y="4051556"/>
            <a:ext cx="721548" cy="4635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C45F6A9-B2BE-DD44-8652-A93EE04592D8}"/>
              </a:ext>
            </a:extLst>
          </p:cNvPr>
          <p:cNvSpPr/>
          <p:nvPr/>
        </p:nvSpPr>
        <p:spPr>
          <a:xfrm>
            <a:off x="2074141" y="2073401"/>
            <a:ext cx="715670" cy="37084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64C6EC5-25C9-4CEA-AE5F-272042D75E9D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092082F-15BF-4FF5-9B08-5914E7AD1F7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40" name="Picture 3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257DD02-7AA8-4020-B48A-BD7A98C56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64" name="Table 5">
            <a:extLst>
              <a:ext uri="{FF2B5EF4-FFF2-40B4-BE49-F238E27FC236}">
                <a16:creationId xmlns:a16="http://schemas.microsoft.com/office/drawing/2014/main" id="{C1DB4D33-8D95-4F8E-ADB5-8FE37DFFC2AB}"/>
              </a:ext>
            </a:extLst>
          </p:cNvPr>
          <p:cNvGraphicFramePr>
            <a:graphicFrameLocks noGrp="1"/>
          </p:cNvGraphicFramePr>
          <p:nvPr/>
        </p:nvGraphicFramePr>
        <p:xfrm>
          <a:off x="3309408" y="1907985"/>
          <a:ext cx="348646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234">
                  <a:extLst>
                    <a:ext uri="{9D8B030D-6E8A-4147-A177-3AD203B41FA5}">
                      <a16:colId xmlns:a16="http://schemas.microsoft.com/office/drawing/2014/main" val="2769014040"/>
                    </a:ext>
                  </a:extLst>
                </a:gridCol>
                <a:gridCol w="1743234">
                  <a:extLst>
                    <a:ext uri="{9D8B030D-6E8A-4147-A177-3AD203B41FA5}">
                      <a16:colId xmlns:a16="http://schemas.microsoft.com/office/drawing/2014/main" val="2357453297"/>
                    </a:ext>
                  </a:extLst>
                </a:gridCol>
              </a:tblGrid>
              <a:tr h="188834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613259"/>
                  </a:ext>
                </a:extLst>
              </a:tr>
              <a:tr h="188834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589507"/>
                  </a:ext>
                </a:extLst>
              </a:tr>
              <a:tr h="188834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983605"/>
                  </a:ext>
                </a:extLst>
              </a:tr>
              <a:tr h="188834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070988"/>
                  </a:ext>
                </a:extLst>
              </a:tr>
              <a:tr h="188834">
                <a:tc>
                  <a:txBody>
                    <a:bodyPr/>
                    <a:lstStyle/>
                    <a:p>
                      <a:pPr algn="ctr"/>
                      <a:endParaRPr lang="en-GB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489322"/>
                  </a:ext>
                </a:extLst>
              </a:tr>
              <a:tr h="188834">
                <a:tc>
                  <a:txBody>
                    <a:bodyPr/>
                    <a:lstStyle/>
                    <a:p>
                      <a:pPr algn="ctr"/>
                      <a:endParaRPr lang="en-GB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490426"/>
                  </a:ext>
                </a:extLst>
              </a:tr>
            </a:tbl>
          </a:graphicData>
        </a:graphic>
      </p:graphicFrame>
      <p:sp>
        <p:nvSpPr>
          <p:cNvPr id="65" name="Oval 64">
            <a:extLst>
              <a:ext uri="{FF2B5EF4-FFF2-40B4-BE49-F238E27FC236}">
                <a16:creationId xmlns:a16="http://schemas.microsoft.com/office/drawing/2014/main" id="{4BCD2745-5E73-4A32-B268-D11795137063}"/>
              </a:ext>
            </a:extLst>
          </p:cNvPr>
          <p:cNvSpPr/>
          <p:nvPr/>
        </p:nvSpPr>
        <p:spPr>
          <a:xfrm>
            <a:off x="4106729" y="2249016"/>
            <a:ext cx="149512" cy="149512"/>
          </a:xfrm>
          <a:prstGeom prst="ellipse">
            <a:avLst/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ED87D2D-3BAD-4878-9522-A19295590489}"/>
              </a:ext>
            </a:extLst>
          </p:cNvPr>
          <p:cNvSpPr/>
          <p:nvPr/>
        </p:nvSpPr>
        <p:spPr>
          <a:xfrm>
            <a:off x="5896420" y="2249016"/>
            <a:ext cx="149512" cy="149512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087EE38-88C3-4128-80F2-B2C41F0800CC}"/>
              </a:ext>
            </a:extLst>
          </p:cNvPr>
          <p:cNvSpPr/>
          <p:nvPr/>
        </p:nvSpPr>
        <p:spPr>
          <a:xfrm>
            <a:off x="4106729" y="2523473"/>
            <a:ext cx="149512" cy="149512"/>
          </a:xfrm>
          <a:prstGeom prst="ellipse">
            <a:avLst/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B3009B5-8847-43E8-A9FB-6419429E6283}"/>
              </a:ext>
            </a:extLst>
          </p:cNvPr>
          <p:cNvSpPr/>
          <p:nvPr/>
        </p:nvSpPr>
        <p:spPr>
          <a:xfrm>
            <a:off x="5896420" y="2523473"/>
            <a:ext cx="149512" cy="149512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3BF37FB-67FF-47B0-916E-68F539782D68}"/>
              </a:ext>
            </a:extLst>
          </p:cNvPr>
          <p:cNvSpPr/>
          <p:nvPr/>
        </p:nvSpPr>
        <p:spPr>
          <a:xfrm>
            <a:off x="4106729" y="2792289"/>
            <a:ext cx="149512" cy="149512"/>
          </a:xfrm>
          <a:prstGeom prst="ellipse">
            <a:avLst/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3162698-4036-47DF-9895-9F5AFCE5BF8C}"/>
              </a:ext>
            </a:extLst>
          </p:cNvPr>
          <p:cNvSpPr/>
          <p:nvPr/>
        </p:nvSpPr>
        <p:spPr>
          <a:xfrm>
            <a:off x="5896420" y="2792289"/>
            <a:ext cx="149512" cy="149512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39EF49C-4DEF-4C69-ADA1-10FD135077CF}"/>
              </a:ext>
            </a:extLst>
          </p:cNvPr>
          <p:cNvSpPr/>
          <p:nvPr/>
        </p:nvSpPr>
        <p:spPr>
          <a:xfrm>
            <a:off x="6893594" y="2249016"/>
            <a:ext cx="149512" cy="149512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04BD739-60AE-41A4-8739-A2D0969D30B1}"/>
              </a:ext>
            </a:extLst>
          </p:cNvPr>
          <p:cNvSpPr/>
          <p:nvPr/>
        </p:nvSpPr>
        <p:spPr>
          <a:xfrm>
            <a:off x="6893594" y="2523473"/>
            <a:ext cx="149512" cy="149512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083063A-E23D-4DA3-8A1E-8234D75BC7A6}"/>
              </a:ext>
            </a:extLst>
          </p:cNvPr>
          <p:cNvSpPr/>
          <p:nvPr/>
        </p:nvSpPr>
        <p:spPr>
          <a:xfrm>
            <a:off x="6893594" y="2792289"/>
            <a:ext cx="149512" cy="149512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40B70D94-E1D8-4C1A-BA70-7933175EFAE8}"/>
              </a:ext>
            </a:extLst>
          </p:cNvPr>
          <p:cNvSpPr/>
          <p:nvPr/>
        </p:nvSpPr>
        <p:spPr>
          <a:xfrm>
            <a:off x="9160821" y="3704989"/>
            <a:ext cx="438348" cy="1108311"/>
          </a:xfrm>
          <a:prstGeom prst="arc">
            <a:avLst>
              <a:gd name="adj1" fmla="val 10736959"/>
              <a:gd name="adj2" fmla="val 106358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1ADBE5-0447-479A-BB30-CB396D43ABD7}"/>
              </a:ext>
            </a:extLst>
          </p:cNvPr>
          <p:cNvGrpSpPr/>
          <p:nvPr/>
        </p:nvGrpSpPr>
        <p:grpSpPr>
          <a:xfrm>
            <a:off x="2914650" y="3704989"/>
            <a:ext cx="6244340" cy="1108310"/>
            <a:chOff x="918141" y="3704989"/>
            <a:chExt cx="6716849" cy="1108310"/>
          </a:xfrm>
        </p:grpSpPr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FD9E51D2-B3D8-46AC-AE81-404E6189CA69}"/>
                </a:ext>
              </a:extLst>
            </p:cNvPr>
            <p:cNvSpPr/>
            <p:nvPr/>
          </p:nvSpPr>
          <p:spPr>
            <a:xfrm>
              <a:off x="6344356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99F79FC7-8772-4F52-8509-EB828AA2209E}"/>
                </a:ext>
              </a:extLst>
            </p:cNvPr>
            <p:cNvSpPr/>
            <p:nvPr/>
          </p:nvSpPr>
          <p:spPr>
            <a:xfrm>
              <a:off x="6990590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79" name="Arc 78">
              <a:extLst>
                <a:ext uri="{FF2B5EF4-FFF2-40B4-BE49-F238E27FC236}">
                  <a16:creationId xmlns:a16="http://schemas.microsoft.com/office/drawing/2014/main" id="{7AE8C63E-C68B-4444-A41F-30D2A246B254}"/>
                </a:ext>
              </a:extLst>
            </p:cNvPr>
            <p:cNvSpPr/>
            <p:nvPr/>
          </p:nvSpPr>
          <p:spPr>
            <a:xfrm>
              <a:off x="5698122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7AF68D0B-3637-479A-93D8-7B7A63B1268B}"/>
                </a:ext>
              </a:extLst>
            </p:cNvPr>
            <p:cNvSpPr/>
            <p:nvPr/>
          </p:nvSpPr>
          <p:spPr>
            <a:xfrm>
              <a:off x="5051888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73727CF4-E243-4BA9-8DB0-B132FE8AFDE6}"/>
                </a:ext>
              </a:extLst>
            </p:cNvPr>
            <p:cNvSpPr/>
            <p:nvPr/>
          </p:nvSpPr>
          <p:spPr>
            <a:xfrm>
              <a:off x="4405654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AFEF8C6E-619F-4D2D-BE93-56C811C76414}"/>
                </a:ext>
              </a:extLst>
            </p:cNvPr>
            <p:cNvSpPr/>
            <p:nvPr/>
          </p:nvSpPr>
          <p:spPr>
            <a:xfrm>
              <a:off x="3759420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A8881F26-4477-46E0-97C3-2DF9571C73B8}"/>
                </a:ext>
              </a:extLst>
            </p:cNvPr>
            <p:cNvSpPr/>
            <p:nvPr/>
          </p:nvSpPr>
          <p:spPr>
            <a:xfrm>
              <a:off x="3113186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724988D8-0762-4F08-96A1-6B7AF44124C3}"/>
                </a:ext>
              </a:extLst>
            </p:cNvPr>
            <p:cNvSpPr/>
            <p:nvPr/>
          </p:nvSpPr>
          <p:spPr>
            <a:xfrm>
              <a:off x="2466952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5" name="Arc 84">
              <a:extLst>
                <a:ext uri="{FF2B5EF4-FFF2-40B4-BE49-F238E27FC236}">
                  <a16:creationId xmlns:a16="http://schemas.microsoft.com/office/drawing/2014/main" id="{89B6C33A-1F3A-4451-8B0E-6F531D9425EA}"/>
                </a:ext>
              </a:extLst>
            </p:cNvPr>
            <p:cNvSpPr/>
            <p:nvPr/>
          </p:nvSpPr>
          <p:spPr>
            <a:xfrm>
              <a:off x="1820718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4DBA6E54-818D-4D7F-9D13-3D7D148091CE}"/>
                </a:ext>
              </a:extLst>
            </p:cNvPr>
            <p:cNvSpPr/>
            <p:nvPr/>
          </p:nvSpPr>
          <p:spPr>
            <a:xfrm>
              <a:off x="918141" y="3704989"/>
              <a:ext cx="900743" cy="1108310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C3D6540-8F96-4F29-A1A9-820AED45E7F3}"/>
              </a:ext>
            </a:extLst>
          </p:cNvPr>
          <p:cNvGrpSpPr/>
          <p:nvPr/>
        </p:nvGrpSpPr>
        <p:grpSpPr>
          <a:xfrm>
            <a:off x="3157997" y="3843761"/>
            <a:ext cx="3571523" cy="400110"/>
            <a:chOff x="1170939" y="2218695"/>
            <a:chExt cx="3571523" cy="400110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1BCCF30-C4DB-411D-AE64-B8BFAB1FF39A}"/>
                </a:ext>
              </a:extLst>
            </p:cNvPr>
            <p:cNvSpPr txBox="1"/>
            <p:nvPr/>
          </p:nvSpPr>
          <p:spPr>
            <a:xfrm>
              <a:off x="3649741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2A0C351-7252-40BD-941A-4CD44E36D314}"/>
                </a:ext>
              </a:extLst>
            </p:cNvPr>
            <p:cNvSpPr txBox="1"/>
            <p:nvPr/>
          </p:nvSpPr>
          <p:spPr>
            <a:xfrm>
              <a:off x="1797735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F551D05-F3A5-4DA5-8099-6D4DC6C769AF}"/>
                </a:ext>
              </a:extLst>
            </p:cNvPr>
            <p:cNvSpPr txBox="1"/>
            <p:nvPr/>
          </p:nvSpPr>
          <p:spPr>
            <a:xfrm>
              <a:off x="2414648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72D81B1-9D1F-4D58-8086-D2FFFD087652}"/>
                </a:ext>
              </a:extLst>
            </p:cNvPr>
            <p:cNvSpPr txBox="1"/>
            <p:nvPr/>
          </p:nvSpPr>
          <p:spPr>
            <a:xfrm>
              <a:off x="3028209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3BACCB1-3B04-4EFF-891F-88D31B68999C}"/>
                </a:ext>
              </a:extLst>
            </p:cNvPr>
            <p:cNvSpPr txBox="1"/>
            <p:nvPr/>
          </p:nvSpPr>
          <p:spPr>
            <a:xfrm>
              <a:off x="1170939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38AEF00-4E8E-45BE-BD04-240852047429}"/>
                </a:ext>
              </a:extLst>
            </p:cNvPr>
            <p:cNvSpPr txBox="1"/>
            <p:nvPr/>
          </p:nvSpPr>
          <p:spPr>
            <a:xfrm>
              <a:off x="4213150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C9E0471-3329-4D42-B538-43E3A7AE8F02}"/>
              </a:ext>
            </a:extLst>
          </p:cNvPr>
          <p:cNvGrpSpPr/>
          <p:nvPr/>
        </p:nvGrpSpPr>
        <p:grpSpPr>
          <a:xfrm>
            <a:off x="6846111" y="3843761"/>
            <a:ext cx="2812906" cy="400110"/>
            <a:chOff x="996281" y="2218695"/>
            <a:chExt cx="2812906" cy="400110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ABC86F5-D67F-47FE-A48D-1C2B8F537599}"/>
                </a:ext>
              </a:extLst>
            </p:cNvPr>
            <p:cNvSpPr txBox="1"/>
            <p:nvPr/>
          </p:nvSpPr>
          <p:spPr>
            <a:xfrm>
              <a:off x="3279875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CA3431F-31B2-479E-8C97-8271F02C1248}"/>
                </a:ext>
              </a:extLst>
            </p:cNvPr>
            <p:cNvSpPr txBox="1"/>
            <p:nvPr/>
          </p:nvSpPr>
          <p:spPr>
            <a:xfrm>
              <a:off x="1576843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508F422-968E-4E2D-990A-C3B55548A8B6}"/>
                </a:ext>
              </a:extLst>
            </p:cNvPr>
            <p:cNvSpPr txBox="1"/>
            <p:nvPr/>
          </p:nvSpPr>
          <p:spPr>
            <a:xfrm>
              <a:off x="2142387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9F53F55-87A5-4502-A94D-1439BB53C196}"/>
                </a:ext>
              </a:extLst>
            </p:cNvPr>
            <p:cNvSpPr txBox="1"/>
            <p:nvPr/>
          </p:nvSpPr>
          <p:spPr>
            <a:xfrm>
              <a:off x="2771359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A32A579-B3FE-4A09-8186-5C878EAAEE78}"/>
                </a:ext>
              </a:extLst>
            </p:cNvPr>
            <p:cNvSpPr txBox="1"/>
            <p:nvPr/>
          </p:nvSpPr>
          <p:spPr>
            <a:xfrm>
              <a:off x="996281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</p:grpSp>
      <p:sp>
        <p:nvSpPr>
          <p:cNvPr id="100" name="Oval 99">
            <a:extLst>
              <a:ext uri="{FF2B5EF4-FFF2-40B4-BE49-F238E27FC236}">
                <a16:creationId xmlns:a16="http://schemas.microsoft.com/office/drawing/2014/main" id="{AA6AB54F-CB7A-4F77-8CD0-E8DEF3C9E58C}"/>
              </a:ext>
            </a:extLst>
          </p:cNvPr>
          <p:cNvSpPr/>
          <p:nvPr/>
        </p:nvSpPr>
        <p:spPr>
          <a:xfrm>
            <a:off x="4106729" y="3072387"/>
            <a:ext cx="149512" cy="149512"/>
          </a:xfrm>
          <a:prstGeom prst="ellipse">
            <a:avLst/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E0FDDA7F-3AF1-4576-ACDB-B06FB49DA7B3}"/>
              </a:ext>
            </a:extLst>
          </p:cNvPr>
          <p:cNvSpPr/>
          <p:nvPr/>
        </p:nvSpPr>
        <p:spPr>
          <a:xfrm>
            <a:off x="5896420" y="3072387"/>
            <a:ext cx="149512" cy="149512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CF8D3A2D-21AE-48CA-91E6-2F3BCD563E74}"/>
              </a:ext>
            </a:extLst>
          </p:cNvPr>
          <p:cNvSpPr/>
          <p:nvPr/>
        </p:nvSpPr>
        <p:spPr>
          <a:xfrm>
            <a:off x="4106729" y="3346844"/>
            <a:ext cx="149512" cy="149512"/>
          </a:xfrm>
          <a:prstGeom prst="ellipse">
            <a:avLst/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91DE21EC-EEBE-4918-BE5C-9F84A40EF199}"/>
              </a:ext>
            </a:extLst>
          </p:cNvPr>
          <p:cNvSpPr/>
          <p:nvPr/>
        </p:nvSpPr>
        <p:spPr>
          <a:xfrm>
            <a:off x="5896420" y="3346844"/>
            <a:ext cx="149512" cy="149512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28088C75-CEF3-7944-8555-470848F4494A}"/>
              </a:ext>
            </a:extLst>
          </p:cNvPr>
          <p:cNvGraphicFramePr>
            <a:graphicFrameLocks noGrp="1"/>
          </p:cNvGraphicFramePr>
          <p:nvPr/>
        </p:nvGraphicFramePr>
        <p:xfrm>
          <a:off x="2904537" y="4252600"/>
          <a:ext cx="6694632" cy="3829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114641741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89354887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1273089035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522276373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1698281879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3963252391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270008823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3237134515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2226373043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270611359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633351219"/>
                    </a:ext>
                  </a:extLst>
                </a:gridCol>
              </a:tblGrid>
              <a:tr h="382913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259393"/>
                  </a:ext>
                </a:extLst>
              </a:tr>
            </a:tbl>
          </a:graphicData>
        </a:graphic>
      </p:graphicFrame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D2E2D425-C372-47D1-80DF-FEBC5D16979D}"/>
              </a:ext>
            </a:extLst>
          </p:cNvPr>
          <p:cNvGraphicFramePr>
            <a:graphicFrameLocks noGrp="1"/>
          </p:cNvGraphicFramePr>
          <p:nvPr/>
        </p:nvGraphicFramePr>
        <p:xfrm>
          <a:off x="2226365" y="4620840"/>
          <a:ext cx="76840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304605111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48426170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456178340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685682044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254774543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380191787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2075070649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360909863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500615230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3556148325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1686779650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600689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35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45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55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358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Lexie is calculating 58 ÷ 5. 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Method A gives her an answer of 11 r3. Method B gives her an answer of 11. </a:t>
            </a: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which solution is correct.</a:t>
            </a: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Method A gives the correct answer because…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4C683D0-ECF8-F24E-AAF6-C8C7908C3BD8}"/>
              </a:ext>
            </a:extLst>
          </p:cNvPr>
          <p:cNvSpPr/>
          <p:nvPr/>
        </p:nvSpPr>
        <p:spPr>
          <a:xfrm>
            <a:off x="2078248" y="4051556"/>
            <a:ext cx="721548" cy="4635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C45F6A9-B2BE-DD44-8652-A93EE04592D8}"/>
              </a:ext>
            </a:extLst>
          </p:cNvPr>
          <p:cNvSpPr/>
          <p:nvPr/>
        </p:nvSpPr>
        <p:spPr>
          <a:xfrm>
            <a:off x="2074141" y="2073401"/>
            <a:ext cx="715670" cy="37084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64C6EC5-25C9-4CEA-AE5F-272042D75E9D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092082F-15BF-4FF5-9B08-5914E7AD1F7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40" name="Picture 3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257DD02-7AA8-4020-B48A-BD7A98C56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64" name="Table 5">
            <a:extLst>
              <a:ext uri="{FF2B5EF4-FFF2-40B4-BE49-F238E27FC236}">
                <a16:creationId xmlns:a16="http://schemas.microsoft.com/office/drawing/2014/main" id="{C1DB4D33-8D95-4F8E-ADB5-8FE37DFFC2AB}"/>
              </a:ext>
            </a:extLst>
          </p:cNvPr>
          <p:cNvGraphicFramePr>
            <a:graphicFrameLocks noGrp="1"/>
          </p:cNvGraphicFramePr>
          <p:nvPr/>
        </p:nvGraphicFramePr>
        <p:xfrm>
          <a:off x="3309408" y="1907985"/>
          <a:ext cx="348646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234">
                  <a:extLst>
                    <a:ext uri="{9D8B030D-6E8A-4147-A177-3AD203B41FA5}">
                      <a16:colId xmlns:a16="http://schemas.microsoft.com/office/drawing/2014/main" val="2769014040"/>
                    </a:ext>
                  </a:extLst>
                </a:gridCol>
                <a:gridCol w="1743234">
                  <a:extLst>
                    <a:ext uri="{9D8B030D-6E8A-4147-A177-3AD203B41FA5}">
                      <a16:colId xmlns:a16="http://schemas.microsoft.com/office/drawing/2014/main" val="2357453297"/>
                    </a:ext>
                  </a:extLst>
                </a:gridCol>
              </a:tblGrid>
              <a:tr h="188834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613259"/>
                  </a:ext>
                </a:extLst>
              </a:tr>
              <a:tr h="188834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589507"/>
                  </a:ext>
                </a:extLst>
              </a:tr>
              <a:tr h="188834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983605"/>
                  </a:ext>
                </a:extLst>
              </a:tr>
              <a:tr h="188834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070988"/>
                  </a:ext>
                </a:extLst>
              </a:tr>
              <a:tr h="188834">
                <a:tc>
                  <a:txBody>
                    <a:bodyPr/>
                    <a:lstStyle/>
                    <a:p>
                      <a:pPr algn="ctr"/>
                      <a:endParaRPr lang="en-GB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489322"/>
                  </a:ext>
                </a:extLst>
              </a:tr>
              <a:tr h="188834">
                <a:tc>
                  <a:txBody>
                    <a:bodyPr/>
                    <a:lstStyle/>
                    <a:p>
                      <a:pPr algn="ctr"/>
                      <a:endParaRPr lang="en-GB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490426"/>
                  </a:ext>
                </a:extLst>
              </a:tr>
            </a:tbl>
          </a:graphicData>
        </a:graphic>
      </p:graphicFrame>
      <p:sp>
        <p:nvSpPr>
          <p:cNvPr id="65" name="Oval 64">
            <a:extLst>
              <a:ext uri="{FF2B5EF4-FFF2-40B4-BE49-F238E27FC236}">
                <a16:creationId xmlns:a16="http://schemas.microsoft.com/office/drawing/2014/main" id="{4BCD2745-5E73-4A32-B268-D11795137063}"/>
              </a:ext>
            </a:extLst>
          </p:cNvPr>
          <p:cNvSpPr/>
          <p:nvPr/>
        </p:nvSpPr>
        <p:spPr>
          <a:xfrm>
            <a:off x="4106729" y="2249016"/>
            <a:ext cx="149512" cy="149512"/>
          </a:xfrm>
          <a:prstGeom prst="ellipse">
            <a:avLst/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ED87D2D-3BAD-4878-9522-A19295590489}"/>
              </a:ext>
            </a:extLst>
          </p:cNvPr>
          <p:cNvSpPr/>
          <p:nvPr/>
        </p:nvSpPr>
        <p:spPr>
          <a:xfrm>
            <a:off x="5896420" y="2249016"/>
            <a:ext cx="149512" cy="149512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087EE38-88C3-4128-80F2-B2C41F0800CC}"/>
              </a:ext>
            </a:extLst>
          </p:cNvPr>
          <p:cNvSpPr/>
          <p:nvPr/>
        </p:nvSpPr>
        <p:spPr>
          <a:xfrm>
            <a:off x="4106729" y="2523473"/>
            <a:ext cx="149512" cy="149512"/>
          </a:xfrm>
          <a:prstGeom prst="ellipse">
            <a:avLst/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B3009B5-8847-43E8-A9FB-6419429E6283}"/>
              </a:ext>
            </a:extLst>
          </p:cNvPr>
          <p:cNvSpPr/>
          <p:nvPr/>
        </p:nvSpPr>
        <p:spPr>
          <a:xfrm>
            <a:off x="5896420" y="2523473"/>
            <a:ext cx="149512" cy="149512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3BF37FB-67FF-47B0-916E-68F539782D68}"/>
              </a:ext>
            </a:extLst>
          </p:cNvPr>
          <p:cNvSpPr/>
          <p:nvPr/>
        </p:nvSpPr>
        <p:spPr>
          <a:xfrm>
            <a:off x="4106729" y="2792289"/>
            <a:ext cx="149512" cy="149512"/>
          </a:xfrm>
          <a:prstGeom prst="ellipse">
            <a:avLst/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3162698-4036-47DF-9895-9F5AFCE5BF8C}"/>
              </a:ext>
            </a:extLst>
          </p:cNvPr>
          <p:cNvSpPr/>
          <p:nvPr/>
        </p:nvSpPr>
        <p:spPr>
          <a:xfrm>
            <a:off x="5896420" y="2792289"/>
            <a:ext cx="149512" cy="149512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D02399C-13B4-4AD8-A48B-999FD9AF7B08}"/>
              </a:ext>
            </a:extLst>
          </p:cNvPr>
          <p:cNvSpPr/>
          <p:nvPr/>
        </p:nvSpPr>
        <p:spPr>
          <a:xfrm>
            <a:off x="4106729" y="3072387"/>
            <a:ext cx="149512" cy="149512"/>
          </a:xfrm>
          <a:prstGeom prst="ellipse">
            <a:avLst/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884933D-A050-46E4-AF37-A0D7F7F8D8E6}"/>
              </a:ext>
            </a:extLst>
          </p:cNvPr>
          <p:cNvSpPr/>
          <p:nvPr/>
        </p:nvSpPr>
        <p:spPr>
          <a:xfrm>
            <a:off x="5896420" y="3072387"/>
            <a:ext cx="149512" cy="149512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39EF49C-4DEF-4C69-ADA1-10FD135077CF}"/>
              </a:ext>
            </a:extLst>
          </p:cNvPr>
          <p:cNvSpPr/>
          <p:nvPr/>
        </p:nvSpPr>
        <p:spPr>
          <a:xfrm>
            <a:off x="6893594" y="2249016"/>
            <a:ext cx="149512" cy="149512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04BD739-60AE-41A4-8739-A2D0969D30B1}"/>
              </a:ext>
            </a:extLst>
          </p:cNvPr>
          <p:cNvSpPr/>
          <p:nvPr/>
        </p:nvSpPr>
        <p:spPr>
          <a:xfrm>
            <a:off x="6893594" y="2523473"/>
            <a:ext cx="149512" cy="149512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083063A-E23D-4DA3-8A1E-8234D75BC7A6}"/>
              </a:ext>
            </a:extLst>
          </p:cNvPr>
          <p:cNvSpPr/>
          <p:nvPr/>
        </p:nvSpPr>
        <p:spPr>
          <a:xfrm>
            <a:off x="6893594" y="2792289"/>
            <a:ext cx="149512" cy="149512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8E74CDD1-82AD-4DF3-B44F-E3F4D1D48B5E}"/>
              </a:ext>
            </a:extLst>
          </p:cNvPr>
          <p:cNvSpPr/>
          <p:nvPr/>
        </p:nvSpPr>
        <p:spPr>
          <a:xfrm>
            <a:off x="9160821" y="3704989"/>
            <a:ext cx="438348" cy="1108311"/>
          </a:xfrm>
          <a:prstGeom prst="arc">
            <a:avLst>
              <a:gd name="adj1" fmla="val 10736959"/>
              <a:gd name="adj2" fmla="val 106358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8E637EF-5DEC-4420-AE9B-83498CA5ECB7}"/>
              </a:ext>
            </a:extLst>
          </p:cNvPr>
          <p:cNvGrpSpPr/>
          <p:nvPr/>
        </p:nvGrpSpPr>
        <p:grpSpPr>
          <a:xfrm>
            <a:off x="2914650" y="3704989"/>
            <a:ext cx="6244340" cy="1108310"/>
            <a:chOff x="918141" y="3704989"/>
            <a:chExt cx="6716849" cy="1108310"/>
          </a:xfrm>
        </p:grpSpPr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3D3E80E7-3864-4360-9F93-A4CB998AFD11}"/>
                </a:ext>
              </a:extLst>
            </p:cNvPr>
            <p:cNvSpPr/>
            <p:nvPr/>
          </p:nvSpPr>
          <p:spPr>
            <a:xfrm>
              <a:off x="6344356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348EC39F-9E3D-4491-BF48-C2EF27B1C1C2}"/>
                </a:ext>
              </a:extLst>
            </p:cNvPr>
            <p:cNvSpPr/>
            <p:nvPr/>
          </p:nvSpPr>
          <p:spPr>
            <a:xfrm>
              <a:off x="6990590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79" name="Arc 78">
              <a:extLst>
                <a:ext uri="{FF2B5EF4-FFF2-40B4-BE49-F238E27FC236}">
                  <a16:creationId xmlns:a16="http://schemas.microsoft.com/office/drawing/2014/main" id="{20D876A0-C775-4886-BE75-B55796DD0BAE}"/>
                </a:ext>
              </a:extLst>
            </p:cNvPr>
            <p:cNvSpPr/>
            <p:nvPr/>
          </p:nvSpPr>
          <p:spPr>
            <a:xfrm>
              <a:off x="5698122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ACBA3DEF-05B4-4D9C-9290-E6C68DEE1956}"/>
                </a:ext>
              </a:extLst>
            </p:cNvPr>
            <p:cNvSpPr/>
            <p:nvPr/>
          </p:nvSpPr>
          <p:spPr>
            <a:xfrm>
              <a:off x="5051888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E63E2B87-0D44-4CA4-AEE2-E77E5782A68D}"/>
                </a:ext>
              </a:extLst>
            </p:cNvPr>
            <p:cNvSpPr/>
            <p:nvPr/>
          </p:nvSpPr>
          <p:spPr>
            <a:xfrm>
              <a:off x="4405654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69DE4012-4BB2-499E-8F24-71D2E76B64E3}"/>
                </a:ext>
              </a:extLst>
            </p:cNvPr>
            <p:cNvSpPr/>
            <p:nvPr/>
          </p:nvSpPr>
          <p:spPr>
            <a:xfrm>
              <a:off x="3759420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0CC78B79-55CB-440F-AA8C-B1B3296EDA2E}"/>
                </a:ext>
              </a:extLst>
            </p:cNvPr>
            <p:cNvSpPr/>
            <p:nvPr/>
          </p:nvSpPr>
          <p:spPr>
            <a:xfrm>
              <a:off x="3113186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9C292DF6-47B2-4E1A-B25C-7D40292A9E6E}"/>
                </a:ext>
              </a:extLst>
            </p:cNvPr>
            <p:cNvSpPr/>
            <p:nvPr/>
          </p:nvSpPr>
          <p:spPr>
            <a:xfrm>
              <a:off x="2466952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5" name="Arc 84">
              <a:extLst>
                <a:ext uri="{FF2B5EF4-FFF2-40B4-BE49-F238E27FC236}">
                  <a16:creationId xmlns:a16="http://schemas.microsoft.com/office/drawing/2014/main" id="{10A33E60-A998-4E72-896F-05958975CB8F}"/>
                </a:ext>
              </a:extLst>
            </p:cNvPr>
            <p:cNvSpPr/>
            <p:nvPr/>
          </p:nvSpPr>
          <p:spPr>
            <a:xfrm>
              <a:off x="1820718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FFA05424-03C4-4FF2-B102-D978DCDBFF14}"/>
                </a:ext>
              </a:extLst>
            </p:cNvPr>
            <p:cNvSpPr/>
            <p:nvPr/>
          </p:nvSpPr>
          <p:spPr>
            <a:xfrm>
              <a:off x="918141" y="3704989"/>
              <a:ext cx="900743" cy="1108310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0756434-E0AD-4293-B1B6-B2E2EB1BDA86}"/>
              </a:ext>
            </a:extLst>
          </p:cNvPr>
          <p:cNvGrpSpPr/>
          <p:nvPr/>
        </p:nvGrpSpPr>
        <p:grpSpPr>
          <a:xfrm>
            <a:off x="3157997" y="3843761"/>
            <a:ext cx="3571523" cy="400110"/>
            <a:chOff x="1170939" y="2218695"/>
            <a:chExt cx="3571523" cy="400110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B0C5F3B-D9DA-424F-97D3-D8BCFCFB69D4}"/>
                </a:ext>
              </a:extLst>
            </p:cNvPr>
            <p:cNvSpPr txBox="1"/>
            <p:nvPr/>
          </p:nvSpPr>
          <p:spPr>
            <a:xfrm>
              <a:off x="3649741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F5C643F-6B83-4245-84AB-46D7C519CDD5}"/>
                </a:ext>
              </a:extLst>
            </p:cNvPr>
            <p:cNvSpPr txBox="1"/>
            <p:nvPr/>
          </p:nvSpPr>
          <p:spPr>
            <a:xfrm>
              <a:off x="1797735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FDB52F8-0153-4412-BEE6-66BC7DE4E1A5}"/>
                </a:ext>
              </a:extLst>
            </p:cNvPr>
            <p:cNvSpPr txBox="1"/>
            <p:nvPr/>
          </p:nvSpPr>
          <p:spPr>
            <a:xfrm>
              <a:off x="2414648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31D62A7-9216-443A-A163-2BA35F8C38B2}"/>
                </a:ext>
              </a:extLst>
            </p:cNvPr>
            <p:cNvSpPr txBox="1"/>
            <p:nvPr/>
          </p:nvSpPr>
          <p:spPr>
            <a:xfrm>
              <a:off x="3028209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0ABF652-E0FC-4F97-9F69-BDB7A4F6EC79}"/>
                </a:ext>
              </a:extLst>
            </p:cNvPr>
            <p:cNvSpPr txBox="1"/>
            <p:nvPr/>
          </p:nvSpPr>
          <p:spPr>
            <a:xfrm>
              <a:off x="1170939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312AA42-AB55-41CE-8FC1-58E731C8042C}"/>
                </a:ext>
              </a:extLst>
            </p:cNvPr>
            <p:cNvSpPr txBox="1"/>
            <p:nvPr/>
          </p:nvSpPr>
          <p:spPr>
            <a:xfrm>
              <a:off x="4213150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FB612B2-8E88-4C11-A76D-C2056320F39B}"/>
              </a:ext>
            </a:extLst>
          </p:cNvPr>
          <p:cNvGrpSpPr/>
          <p:nvPr/>
        </p:nvGrpSpPr>
        <p:grpSpPr>
          <a:xfrm>
            <a:off x="6846111" y="3843761"/>
            <a:ext cx="2812906" cy="400110"/>
            <a:chOff x="996281" y="2218695"/>
            <a:chExt cx="2812906" cy="400110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F2FF0DC-8767-4EF4-A558-E1547A556162}"/>
                </a:ext>
              </a:extLst>
            </p:cNvPr>
            <p:cNvSpPr txBox="1"/>
            <p:nvPr/>
          </p:nvSpPr>
          <p:spPr>
            <a:xfrm>
              <a:off x="3279875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EB2E791-D9D3-4EE7-A6BB-9749AA38CE18}"/>
                </a:ext>
              </a:extLst>
            </p:cNvPr>
            <p:cNvSpPr txBox="1"/>
            <p:nvPr/>
          </p:nvSpPr>
          <p:spPr>
            <a:xfrm>
              <a:off x="1576843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C107C60-0AB4-44B0-AF25-18509732964C}"/>
                </a:ext>
              </a:extLst>
            </p:cNvPr>
            <p:cNvSpPr txBox="1"/>
            <p:nvPr/>
          </p:nvSpPr>
          <p:spPr>
            <a:xfrm>
              <a:off x="2142387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91BF025-B10E-4BE2-8546-8788D60FB154}"/>
                </a:ext>
              </a:extLst>
            </p:cNvPr>
            <p:cNvSpPr txBox="1"/>
            <p:nvPr/>
          </p:nvSpPr>
          <p:spPr>
            <a:xfrm>
              <a:off x="2771359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11E1FF4-30D7-49AF-8214-9A334E8890E3}"/>
                </a:ext>
              </a:extLst>
            </p:cNvPr>
            <p:cNvSpPr txBox="1"/>
            <p:nvPr/>
          </p:nvSpPr>
          <p:spPr>
            <a:xfrm>
              <a:off x="996281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6A535A6C-DEA3-4851-BB6D-5BE5A4A3BAE2}"/>
              </a:ext>
            </a:extLst>
          </p:cNvPr>
          <p:cNvSpPr/>
          <p:nvPr/>
        </p:nvSpPr>
        <p:spPr>
          <a:xfrm>
            <a:off x="4106729" y="3346844"/>
            <a:ext cx="149512" cy="149512"/>
          </a:xfrm>
          <a:prstGeom prst="ellipse">
            <a:avLst/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F40F58AD-0912-4BBE-BBA9-BED9BCD8FFA1}"/>
              </a:ext>
            </a:extLst>
          </p:cNvPr>
          <p:cNvSpPr/>
          <p:nvPr/>
        </p:nvSpPr>
        <p:spPr>
          <a:xfrm>
            <a:off x="5896420" y="3346844"/>
            <a:ext cx="149512" cy="149512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A20481E2-0857-4299-8707-20FB75194386}"/>
              </a:ext>
            </a:extLst>
          </p:cNvPr>
          <p:cNvGraphicFramePr>
            <a:graphicFrameLocks noGrp="1"/>
          </p:cNvGraphicFramePr>
          <p:nvPr/>
        </p:nvGraphicFramePr>
        <p:xfrm>
          <a:off x="2904537" y="4252600"/>
          <a:ext cx="6694632" cy="3829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114641741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89354887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1273089035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522276373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1698281879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3963252391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270008823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3237134515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2226373043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270611359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633351219"/>
                    </a:ext>
                  </a:extLst>
                </a:gridCol>
              </a:tblGrid>
              <a:tr h="382913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259393"/>
                  </a:ext>
                </a:extLst>
              </a:tr>
            </a:tbl>
          </a:graphicData>
        </a:graphic>
      </p:graphicFrame>
      <p:graphicFrame>
        <p:nvGraphicFramePr>
          <p:cNvPr id="53" name="Table 8">
            <a:extLst>
              <a:ext uri="{FF2B5EF4-FFF2-40B4-BE49-F238E27FC236}">
                <a16:creationId xmlns:a16="http://schemas.microsoft.com/office/drawing/2014/main" id="{94401F57-C769-4F2F-867E-3B5811B03091}"/>
              </a:ext>
            </a:extLst>
          </p:cNvPr>
          <p:cNvGraphicFramePr>
            <a:graphicFrameLocks noGrp="1"/>
          </p:cNvGraphicFramePr>
          <p:nvPr/>
        </p:nvGraphicFramePr>
        <p:xfrm>
          <a:off x="2226365" y="4620840"/>
          <a:ext cx="76840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304605111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48426170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456178340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685682044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254774543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380191787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2075070649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360909863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500615230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3556148325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1686779650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600689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35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45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55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358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1956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Lexie is calculating 58 ÷ 5. 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Method A gives her an answer of 11 r3. Method B gives her an answer of 11. </a:t>
            </a: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which solution is correct.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Method A gives the correct answer because 58 ÷ 5 = 11 r3.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In Method B, Lexie’s jumps were not always accurately calculated so her repeated subtractions were not equal.</a:t>
            </a:r>
          </a:p>
          <a:p>
            <a:pPr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4C683D0-ECF8-F24E-AAF6-C8C7908C3BD8}"/>
              </a:ext>
            </a:extLst>
          </p:cNvPr>
          <p:cNvSpPr/>
          <p:nvPr/>
        </p:nvSpPr>
        <p:spPr>
          <a:xfrm>
            <a:off x="2078248" y="4051556"/>
            <a:ext cx="721548" cy="4635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C45F6A9-B2BE-DD44-8652-A93EE04592D8}"/>
              </a:ext>
            </a:extLst>
          </p:cNvPr>
          <p:cNvSpPr/>
          <p:nvPr/>
        </p:nvSpPr>
        <p:spPr>
          <a:xfrm>
            <a:off x="2074141" y="2073401"/>
            <a:ext cx="715670" cy="37084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64C6EC5-25C9-4CEA-AE5F-272042D75E9D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092082F-15BF-4FF5-9B08-5914E7AD1F7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40" name="Picture 3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257DD02-7AA8-4020-B48A-BD7A98C56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64" name="Table 5">
            <a:extLst>
              <a:ext uri="{FF2B5EF4-FFF2-40B4-BE49-F238E27FC236}">
                <a16:creationId xmlns:a16="http://schemas.microsoft.com/office/drawing/2014/main" id="{C1DB4D33-8D95-4F8E-ADB5-8FE37DFFC2AB}"/>
              </a:ext>
            </a:extLst>
          </p:cNvPr>
          <p:cNvGraphicFramePr>
            <a:graphicFrameLocks noGrp="1"/>
          </p:cNvGraphicFramePr>
          <p:nvPr/>
        </p:nvGraphicFramePr>
        <p:xfrm>
          <a:off x="3309408" y="1907985"/>
          <a:ext cx="348646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234">
                  <a:extLst>
                    <a:ext uri="{9D8B030D-6E8A-4147-A177-3AD203B41FA5}">
                      <a16:colId xmlns:a16="http://schemas.microsoft.com/office/drawing/2014/main" val="2769014040"/>
                    </a:ext>
                  </a:extLst>
                </a:gridCol>
                <a:gridCol w="1743234">
                  <a:extLst>
                    <a:ext uri="{9D8B030D-6E8A-4147-A177-3AD203B41FA5}">
                      <a16:colId xmlns:a16="http://schemas.microsoft.com/office/drawing/2014/main" val="2357453297"/>
                    </a:ext>
                  </a:extLst>
                </a:gridCol>
              </a:tblGrid>
              <a:tr h="188834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613259"/>
                  </a:ext>
                </a:extLst>
              </a:tr>
              <a:tr h="188834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589507"/>
                  </a:ext>
                </a:extLst>
              </a:tr>
              <a:tr h="188834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983605"/>
                  </a:ext>
                </a:extLst>
              </a:tr>
              <a:tr h="188834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070988"/>
                  </a:ext>
                </a:extLst>
              </a:tr>
              <a:tr h="188834"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489322"/>
                  </a:ext>
                </a:extLst>
              </a:tr>
              <a:tr h="188834"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490426"/>
                  </a:ext>
                </a:extLst>
              </a:tr>
            </a:tbl>
          </a:graphicData>
        </a:graphic>
      </p:graphicFrame>
      <p:sp>
        <p:nvSpPr>
          <p:cNvPr id="65" name="Oval 64">
            <a:extLst>
              <a:ext uri="{FF2B5EF4-FFF2-40B4-BE49-F238E27FC236}">
                <a16:creationId xmlns:a16="http://schemas.microsoft.com/office/drawing/2014/main" id="{4BCD2745-5E73-4A32-B268-D11795137063}"/>
              </a:ext>
            </a:extLst>
          </p:cNvPr>
          <p:cNvSpPr/>
          <p:nvPr/>
        </p:nvSpPr>
        <p:spPr>
          <a:xfrm>
            <a:off x="4106729" y="2249016"/>
            <a:ext cx="149512" cy="1495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ED87D2D-3BAD-4878-9522-A19295590489}"/>
              </a:ext>
            </a:extLst>
          </p:cNvPr>
          <p:cNvSpPr/>
          <p:nvPr/>
        </p:nvSpPr>
        <p:spPr>
          <a:xfrm>
            <a:off x="5896420" y="2249016"/>
            <a:ext cx="149512" cy="1495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087EE38-88C3-4128-80F2-B2C41F0800CC}"/>
              </a:ext>
            </a:extLst>
          </p:cNvPr>
          <p:cNvSpPr/>
          <p:nvPr/>
        </p:nvSpPr>
        <p:spPr>
          <a:xfrm>
            <a:off x="4106729" y="2523473"/>
            <a:ext cx="149512" cy="1495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B3009B5-8847-43E8-A9FB-6419429E6283}"/>
              </a:ext>
            </a:extLst>
          </p:cNvPr>
          <p:cNvSpPr/>
          <p:nvPr/>
        </p:nvSpPr>
        <p:spPr>
          <a:xfrm>
            <a:off x="5896420" y="2523473"/>
            <a:ext cx="149512" cy="1495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3BF37FB-67FF-47B0-916E-68F539782D68}"/>
              </a:ext>
            </a:extLst>
          </p:cNvPr>
          <p:cNvSpPr/>
          <p:nvPr/>
        </p:nvSpPr>
        <p:spPr>
          <a:xfrm>
            <a:off x="4106729" y="2792289"/>
            <a:ext cx="149512" cy="1495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3162698-4036-47DF-9895-9F5AFCE5BF8C}"/>
              </a:ext>
            </a:extLst>
          </p:cNvPr>
          <p:cNvSpPr/>
          <p:nvPr/>
        </p:nvSpPr>
        <p:spPr>
          <a:xfrm>
            <a:off x="5896420" y="2792289"/>
            <a:ext cx="149512" cy="1495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D02399C-13B4-4AD8-A48B-999FD9AF7B08}"/>
              </a:ext>
            </a:extLst>
          </p:cNvPr>
          <p:cNvSpPr/>
          <p:nvPr/>
        </p:nvSpPr>
        <p:spPr>
          <a:xfrm>
            <a:off x="4106729" y="3072387"/>
            <a:ext cx="149512" cy="1495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884933D-A050-46E4-AF37-A0D7F7F8D8E6}"/>
              </a:ext>
            </a:extLst>
          </p:cNvPr>
          <p:cNvSpPr/>
          <p:nvPr/>
        </p:nvSpPr>
        <p:spPr>
          <a:xfrm>
            <a:off x="5896420" y="3072387"/>
            <a:ext cx="149512" cy="1495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39EF49C-4DEF-4C69-ADA1-10FD135077CF}"/>
              </a:ext>
            </a:extLst>
          </p:cNvPr>
          <p:cNvSpPr/>
          <p:nvPr/>
        </p:nvSpPr>
        <p:spPr>
          <a:xfrm>
            <a:off x="6893594" y="2249016"/>
            <a:ext cx="149512" cy="1495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04BD739-60AE-41A4-8739-A2D0969D30B1}"/>
              </a:ext>
            </a:extLst>
          </p:cNvPr>
          <p:cNvSpPr/>
          <p:nvPr/>
        </p:nvSpPr>
        <p:spPr>
          <a:xfrm>
            <a:off x="6893594" y="2523473"/>
            <a:ext cx="149512" cy="1495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083063A-E23D-4DA3-8A1E-8234D75BC7A6}"/>
              </a:ext>
            </a:extLst>
          </p:cNvPr>
          <p:cNvSpPr/>
          <p:nvPr/>
        </p:nvSpPr>
        <p:spPr>
          <a:xfrm>
            <a:off x="6893594" y="2792289"/>
            <a:ext cx="149512" cy="1495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C5B5FFF8-56CF-41F2-A82A-F5317EA27FDD}"/>
              </a:ext>
            </a:extLst>
          </p:cNvPr>
          <p:cNvSpPr/>
          <p:nvPr/>
        </p:nvSpPr>
        <p:spPr>
          <a:xfrm>
            <a:off x="9160821" y="3704989"/>
            <a:ext cx="438348" cy="1108311"/>
          </a:xfrm>
          <a:prstGeom prst="arc">
            <a:avLst>
              <a:gd name="adj1" fmla="val 10736959"/>
              <a:gd name="adj2" fmla="val 106358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70ACBBF-D39C-43F2-8F1D-9242061E819C}"/>
              </a:ext>
            </a:extLst>
          </p:cNvPr>
          <p:cNvGrpSpPr/>
          <p:nvPr/>
        </p:nvGrpSpPr>
        <p:grpSpPr>
          <a:xfrm>
            <a:off x="2914650" y="3704989"/>
            <a:ext cx="6244340" cy="1108310"/>
            <a:chOff x="918141" y="3704989"/>
            <a:chExt cx="6716849" cy="1108310"/>
          </a:xfrm>
        </p:grpSpPr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5EE94DD3-6514-4241-B6CA-DA401A1E3A38}"/>
                </a:ext>
              </a:extLst>
            </p:cNvPr>
            <p:cNvSpPr/>
            <p:nvPr/>
          </p:nvSpPr>
          <p:spPr>
            <a:xfrm>
              <a:off x="6344356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7C1C4189-E067-4C73-8A0D-A12E621F79FA}"/>
                </a:ext>
              </a:extLst>
            </p:cNvPr>
            <p:cNvSpPr/>
            <p:nvPr/>
          </p:nvSpPr>
          <p:spPr>
            <a:xfrm>
              <a:off x="6990590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79" name="Arc 78">
              <a:extLst>
                <a:ext uri="{FF2B5EF4-FFF2-40B4-BE49-F238E27FC236}">
                  <a16:creationId xmlns:a16="http://schemas.microsoft.com/office/drawing/2014/main" id="{6C64AB49-0EBA-4ACB-929A-8BF3F36DA4B5}"/>
                </a:ext>
              </a:extLst>
            </p:cNvPr>
            <p:cNvSpPr/>
            <p:nvPr/>
          </p:nvSpPr>
          <p:spPr>
            <a:xfrm>
              <a:off x="5698122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42B2F30F-F859-4E55-818A-8144AE4308E2}"/>
                </a:ext>
              </a:extLst>
            </p:cNvPr>
            <p:cNvSpPr/>
            <p:nvPr/>
          </p:nvSpPr>
          <p:spPr>
            <a:xfrm>
              <a:off x="5051888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57B46EC7-602F-4E1A-81D9-576C65D79D6C}"/>
                </a:ext>
              </a:extLst>
            </p:cNvPr>
            <p:cNvSpPr/>
            <p:nvPr/>
          </p:nvSpPr>
          <p:spPr>
            <a:xfrm>
              <a:off x="4405654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F4E6C7CC-C0C9-43E7-8BE1-7121025FB6B3}"/>
                </a:ext>
              </a:extLst>
            </p:cNvPr>
            <p:cNvSpPr/>
            <p:nvPr/>
          </p:nvSpPr>
          <p:spPr>
            <a:xfrm>
              <a:off x="3759420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E11DE3A2-CA86-4963-99F6-2D5CBDEA89C9}"/>
                </a:ext>
              </a:extLst>
            </p:cNvPr>
            <p:cNvSpPr/>
            <p:nvPr/>
          </p:nvSpPr>
          <p:spPr>
            <a:xfrm>
              <a:off x="3113186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27F298D5-AD2C-406F-85E5-E4BB055386D9}"/>
                </a:ext>
              </a:extLst>
            </p:cNvPr>
            <p:cNvSpPr/>
            <p:nvPr/>
          </p:nvSpPr>
          <p:spPr>
            <a:xfrm>
              <a:off x="2466952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5" name="Arc 84">
              <a:extLst>
                <a:ext uri="{FF2B5EF4-FFF2-40B4-BE49-F238E27FC236}">
                  <a16:creationId xmlns:a16="http://schemas.microsoft.com/office/drawing/2014/main" id="{7E2AFF52-A97E-4A58-A2A8-0D48FA013010}"/>
                </a:ext>
              </a:extLst>
            </p:cNvPr>
            <p:cNvSpPr/>
            <p:nvPr/>
          </p:nvSpPr>
          <p:spPr>
            <a:xfrm>
              <a:off x="1820718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E97CB9E8-361A-4996-9A74-F4448BF0D3B7}"/>
                </a:ext>
              </a:extLst>
            </p:cNvPr>
            <p:cNvSpPr/>
            <p:nvPr/>
          </p:nvSpPr>
          <p:spPr>
            <a:xfrm>
              <a:off x="918141" y="3704989"/>
              <a:ext cx="900743" cy="1108310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586A1A0-9EE6-443B-87C9-234FD9F5ACAF}"/>
              </a:ext>
            </a:extLst>
          </p:cNvPr>
          <p:cNvGrpSpPr/>
          <p:nvPr/>
        </p:nvGrpSpPr>
        <p:grpSpPr>
          <a:xfrm>
            <a:off x="3157997" y="3843761"/>
            <a:ext cx="3571523" cy="400110"/>
            <a:chOff x="1170939" y="2218695"/>
            <a:chExt cx="3571523" cy="400110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7CFE268-257A-4DDB-831E-4880400118A0}"/>
                </a:ext>
              </a:extLst>
            </p:cNvPr>
            <p:cNvSpPr txBox="1"/>
            <p:nvPr/>
          </p:nvSpPr>
          <p:spPr>
            <a:xfrm>
              <a:off x="3649741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1C41389-2119-4F36-8BC5-B855592EBA76}"/>
                </a:ext>
              </a:extLst>
            </p:cNvPr>
            <p:cNvSpPr txBox="1"/>
            <p:nvPr/>
          </p:nvSpPr>
          <p:spPr>
            <a:xfrm>
              <a:off x="1797735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77DE640-59EF-4D72-9189-FB08869302C8}"/>
                </a:ext>
              </a:extLst>
            </p:cNvPr>
            <p:cNvSpPr txBox="1"/>
            <p:nvPr/>
          </p:nvSpPr>
          <p:spPr>
            <a:xfrm>
              <a:off x="2414648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6655E45-D994-4630-8697-7207538FFF34}"/>
                </a:ext>
              </a:extLst>
            </p:cNvPr>
            <p:cNvSpPr txBox="1"/>
            <p:nvPr/>
          </p:nvSpPr>
          <p:spPr>
            <a:xfrm>
              <a:off x="3028209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1C697BC-D531-4984-9973-455D7AD6FA1C}"/>
                </a:ext>
              </a:extLst>
            </p:cNvPr>
            <p:cNvSpPr txBox="1"/>
            <p:nvPr/>
          </p:nvSpPr>
          <p:spPr>
            <a:xfrm>
              <a:off x="1170939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92D4A62-69D6-4B0C-B015-7F8D6835C635}"/>
                </a:ext>
              </a:extLst>
            </p:cNvPr>
            <p:cNvSpPr txBox="1"/>
            <p:nvPr/>
          </p:nvSpPr>
          <p:spPr>
            <a:xfrm>
              <a:off x="4213150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4669CF2-BE40-43D0-9AE9-ED2B70FBEF31}"/>
              </a:ext>
            </a:extLst>
          </p:cNvPr>
          <p:cNvGrpSpPr/>
          <p:nvPr/>
        </p:nvGrpSpPr>
        <p:grpSpPr>
          <a:xfrm>
            <a:off x="6846111" y="3843761"/>
            <a:ext cx="2812906" cy="400110"/>
            <a:chOff x="996281" y="2218695"/>
            <a:chExt cx="2812906" cy="400110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48DAEC3-E5F9-4608-A800-A04435B3BB70}"/>
                </a:ext>
              </a:extLst>
            </p:cNvPr>
            <p:cNvSpPr txBox="1"/>
            <p:nvPr/>
          </p:nvSpPr>
          <p:spPr>
            <a:xfrm>
              <a:off x="3279875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EB9D6FD-E6AF-42B9-915F-3D0167C9D070}"/>
                </a:ext>
              </a:extLst>
            </p:cNvPr>
            <p:cNvSpPr txBox="1"/>
            <p:nvPr/>
          </p:nvSpPr>
          <p:spPr>
            <a:xfrm>
              <a:off x="1576843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E10A28E-9DB8-4D3B-91EB-EFD465016DD1}"/>
                </a:ext>
              </a:extLst>
            </p:cNvPr>
            <p:cNvSpPr txBox="1"/>
            <p:nvPr/>
          </p:nvSpPr>
          <p:spPr>
            <a:xfrm>
              <a:off x="2142387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F052D75-E1BF-4880-8761-A3F6A138024F}"/>
                </a:ext>
              </a:extLst>
            </p:cNvPr>
            <p:cNvSpPr txBox="1"/>
            <p:nvPr/>
          </p:nvSpPr>
          <p:spPr>
            <a:xfrm>
              <a:off x="2771359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3B7FF463-2536-466A-ABA9-4186FE63D6B5}"/>
                </a:ext>
              </a:extLst>
            </p:cNvPr>
            <p:cNvSpPr txBox="1"/>
            <p:nvPr/>
          </p:nvSpPr>
          <p:spPr>
            <a:xfrm>
              <a:off x="996281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FF1A415C-577C-4575-9A27-66844DE7D6D0}"/>
              </a:ext>
            </a:extLst>
          </p:cNvPr>
          <p:cNvSpPr/>
          <p:nvPr/>
        </p:nvSpPr>
        <p:spPr>
          <a:xfrm>
            <a:off x="4106729" y="3346844"/>
            <a:ext cx="149512" cy="1495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6C70DBC9-BFE0-4B1D-95D4-0E982B9A6281}"/>
              </a:ext>
            </a:extLst>
          </p:cNvPr>
          <p:cNvSpPr/>
          <p:nvPr/>
        </p:nvSpPr>
        <p:spPr>
          <a:xfrm>
            <a:off x="5896420" y="3346844"/>
            <a:ext cx="149512" cy="1495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89BDD3E9-A2B9-4144-B2CF-D4B2E0A5F47E}"/>
              </a:ext>
            </a:extLst>
          </p:cNvPr>
          <p:cNvGraphicFramePr>
            <a:graphicFrameLocks noGrp="1"/>
          </p:cNvGraphicFramePr>
          <p:nvPr/>
        </p:nvGraphicFramePr>
        <p:xfrm>
          <a:off x="2904537" y="4252600"/>
          <a:ext cx="6694632" cy="3829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114641741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89354887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1273089035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522276373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1698281879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3963252391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270008823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3237134515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2226373043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270611359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633351219"/>
                    </a:ext>
                  </a:extLst>
                </a:gridCol>
              </a:tblGrid>
              <a:tr h="382913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259393"/>
                  </a:ext>
                </a:extLst>
              </a:tr>
            </a:tbl>
          </a:graphicData>
        </a:graphic>
      </p:graphicFrame>
      <p:graphicFrame>
        <p:nvGraphicFramePr>
          <p:cNvPr id="53" name="Table 8">
            <a:extLst>
              <a:ext uri="{FF2B5EF4-FFF2-40B4-BE49-F238E27FC236}">
                <a16:creationId xmlns:a16="http://schemas.microsoft.com/office/drawing/2014/main" id="{FD703E8D-8923-4D29-B70B-479548FC2450}"/>
              </a:ext>
            </a:extLst>
          </p:cNvPr>
          <p:cNvGraphicFramePr>
            <a:graphicFrameLocks noGrp="1"/>
          </p:cNvGraphicFramePr>
          <p:nvPr/>
        </p:nvGraphicFramePr>
        <p:xfrm>
          <a:off x="2226365" y="4620840"/>
          <a:ext cx="76840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304605111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48426170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456178340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685682044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254774543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380191787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2075070649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360909863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500615230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3556148325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1686779650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600689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35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45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55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358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9512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D64C6EC5-25C9-4CEA-AE5F-272042D75E9D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092082F-15BF-4FF5-9B08-5914E7AD1F7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40" name="Picture 3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257DD02-7AA8-4020-B48A-BD7A98C56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D5779D1C-380A-4D96-BF90-B4414BCAB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9E5EE42A-0703-47B5-942C-024595818D44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Jemima thinks that 39 conkers can be shared equally between 4 of her friends and she will have 2 left for herself.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Prove it. </a:t>
            </a: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583CC666-BA44-472D-85C9-7DD360343C67}"/>
              </a:ext>
            </a:extLst>
          </p:cNvPr>
          <p:cNvGraphicFramePr>
            <a:graphicFrameLocks noGrp="1"/>
          </p:cNvGraphicFramePr>
          <p:nvPr/>
        </p:nvGraphicFramePr>
        <p:xfrm>
          <a:off x="2358792" y="2435443"/>
          <a:ext cx="5328000" cy="297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184208693"/>
                    </a:ext>
                  </a:extLst>
                </a:gridCol>
                <a:gridCol w="3780000">
                  <a:extLst>
                    <a:ext uri="{9D8B030D-6E8A-4147-A177-3AD203B41FA5}">
                      <a16:colId xmlns:a16="http://schemas.microsoft.com/office/drawing/2014/main" val="2147572559"/>
                    </a:ext>
                  </a:extLst>
                </a:gridCol>
              </a:tblGrid>
              <a:tr h="279625"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06028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5148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91630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76651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138613"/>
                  </a:ext>
                </a:extLst>
              </a:tr>
            </a:tbl>
          </a:graphicData>
        </a:graphic>
      </p:graphicFrame>
      <p:grpSp>
        <p:nvGrpSpPr>
          <p:cNvPr id="55" name="Group 54">
            <a:extLst>
              <a:ext uri="{FF2B5EF4-FFF2-40B4-BE49-F238E27FC236}">
                <a16:creationId xmlns:a16="http://schemas.microsoft.com/office/drawing/2014/main" id="{1F12F24D-D264-4D1F-AB7B-E44A6C7A4BC5}"/>
              </a:ext>
            </a:extLst>
          </p:cNvPr>
          <p:cNvGrpSpPr/>
          <p:nvPr/>
        </p:nvGrpSpPr>
        <p:grpSpPr>
          <a:xfrm>
            <a:off x="3964470" y="2992875"/>
            <a:ext cx="3646622" cy="316800"/>
            <a:chOff x="2440470" y="3018275"/>
            <a:chExt cx="3646622" cy="31680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90C9B73-FEAE-48FD-BF4A-72B70AEB90F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7292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EDB469C-45A5-4C8E-91FC-43AB451FD64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44047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BE55A76-32B0-44FD-AAEB-41B6BE63E81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5669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ACD9E03-1DB8-4365-B03C-6B3774E8A89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89154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ADCEE83-185D-497E-AD9E-959DAF1CEF3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10538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814FF89-D658-4281-9AF1-A358BAC5F80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52161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CB115C2-8895-4DB5-B806-E94D4FD5D14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3783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A852186-CE86-4AC0-8FA4-686AB81BB88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35406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45E8282-A7E3-4475-A194-6FAFDBDF150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7029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D80A0DD-34ED-448D-9EC9-13B9F66A005F}"/>
              </a:ext>
            </a:extLst>
          </p:cNvPr>
          <p:cNvGrpSpPr/>
          <p:nvPr/>
        </p:nvGrpSpPr>
        <p:grpSpPr>
          <a:xfrm>
            <a:off x="3964470" y="3643905"/>
            <a:ext cx="3646622" cy="316800"/>
            <a:chOff x="2440470" y="3018275"/>
            <a:chExt cx="3646622" cy="316800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086BA56-273A-4F1C-9B81-0F57B4C43BF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7292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2C850E6-C865-4589-99D2-2F80EE2E2CF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44047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C2ABAAC-83EC-4ED8-A0AF-5C346C029D8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5669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325E468-6F67-4810-9524-49EC863C5D4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89154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02E1779-C005-4605-A904-5597D8E55FE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10538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A627314-3FDE-4D5A-9C6B-CD5B6B5EE1D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52161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8B748F2-D74F-4092-9B14-C5949D07D22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3783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3E00F5B-0F83-4C0F-9BB6-6DB5EC939C4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35406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D9ABCD3-0C4C-42DA-B366-028FCFC26E6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7029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EF3F616-988B-4F40-93F8-EE4CB597D8DF}"/>
              </a:ext>
            </a:extLst>
          </p:cNvPr>
          <p:cNvGrpSpPr/>
          <p:nvPr/>
        </p:nvGrpSpPr>
        <p:grpSpPr>
          <a:xfrm>
            <a:off x="3964470" y="4287884"/>
            <a:ext cx="3646622" cy="316800"/>
            <a:chOff x="2440470" y="3018275"/>
            <a:chExt cx="3646622" cy="31680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8208870-F729-4EB3-BEF8-80AFD796099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7292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E084C79-C7DD-4587-9FA6-CDDDBAF52DF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44047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5A8B1BA4-B9D0-4578-ABA4-4595BC56C38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5669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E3187EA9-CEE4-484D-B041-6CA7611DA43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89154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B760BA3-604D-45EE-A367-B802117E4EB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10538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8F0DB69-845E-4A58-BDB8-D1741B66C88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52161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E2AB0AAF-ABE7-4EDC-A149-8C81648CD87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3783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C04A7FA9-9712-4C1D-9838-D052A2DC866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35406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A688C2D-99E5-4275-980A-B0992EF2F67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7029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DE53544-18FC-47C9-8F7C-08E47A4134CA}"/>
              </a:ext>
            </a:extLst>
          </p:cNvPr>
          <p:cNvGrpSpPr/>
          <p:nvPr/>
        </p:nvGrpSpPr>
        <p:grpSpPr>
          <a:xfrm>
            <a:off x="3964470" y="4931863"/>
            <a:ext cx="3646622" cy="316800"/>
            <a:chOff x="2440470" y="3018275"/>
            <a:chExt cx="3646622" cy="316800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1E07878-21B4-418A-997D-EC625AEAF22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7292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7B1BC489-DBC4-4352-B36E-A0DDA40CF1C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44047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FC75CA8F-3E36-45F7-9D5C-A67ECA79931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5669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177473AB-EA43-4412-8607-1CB1AEF2F0C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89154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5CD7553-52D7-4469-8BC5-4300EFD86B5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10538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6F18BB8-89DA-474F-9825-D7AB07C4A0F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52161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73AA3F61-1C64-4270-8F33-EB5B7C76C3F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3783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29327626-A367-478D-B202-FB2AA01FE2C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35406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535FE24C-6B97-4F4C-94A1-16BA509D2FC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7029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81C36F8A-0A3B-4827-9FEE-0E6248F993A6}"/>
              </a:ext>
            </a:extLst>
          </p:cNvPr>
          <p:cNvSpPr txBox="1">
            <a:spLocks noChangeAspect="1"/>
          </p:cNvSpPr>
          <p:nvPr/>
        </p:nvSpPr>
        <p:spPr>
          <a:xfrm>
            <a:off x="7786218" y="2992875"/>
            <a:ext cx="316800" cy="31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1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CF19BD8-7D45-4E9A-840A-318FB8130652}"/>
              </a:ext>
            </a:extLst>
          </p:cNvPr>
          <p:cNvSpPr txBox="1">
            <a:spLocks noChangeAspect="1"/>
          </p:cNvSpPr>
          <p:nvPr/>
        </p:nvSpPr>
        <p:spPr>
          <a:xfrm>
            <a:off x="7786218" y="3643905"/>
            <a:ext cx="316800" cy="31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1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513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D64C6EC5-25C9-4CEA-AE5F-272042D75E9D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092082F-15BF-4FF5-9B08-5914E7AD1F7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40" name="Picture 3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257DD02-7AA8-4020-B48A-BD7A98C56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D5779D1C-380A-4D96-BF90-B4414BCAB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9E5EE42A-0703-47B5-942C-024595818D44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Jemima thinks that 39 conkers can be shared equally between 4 of her friends and she will have 2 left for herself.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Prove it. </a:t>
            </a: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Jemima is incorrect because… </a:t>
            </a: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583CC666-BA44-472D-85C9-7DD360343C67}"/>
              </a:ext>
            </a:extLst>
          </p:cNvPr>
          <p:cNvGraphicFramePr>
            <a:graphicFrameLocks noGrp="1"/>
          </p:cNvGraphicFramePr>
          <p:nvPr/>
        </p:nvGraphicFramePr>
        <p:xfrm>
          <a:off x="2358792" y="2435443"/>
          <a:ext cx="5328000" cy="297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184208693"/>
                    </a:ext>
                  </a:extLst>
                </a:gridCol>
                <a:gridCol w="3780000">
                  <a:extLst>
                    <a:ext uri="{9D8B030D-6E8A-4147-A177-3AD203B41FA5}">
                      <a16:colId xmlns:a16="http://schemas.microsoft.com/office/drawing/2014/main" val="2147572559"/>
                    </a:ext>
                  </a:extLst>
                </a:gridCol>
              </a:tblGrid>
              <a:tr h="279625"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06028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5148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91630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76651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138613"/>
                  </a:ext>
                </a:extLst>
              </a:tr>
            </a:tbl>
          </a:graphicData>
        </a:graphic>
      </p:graphicFrame>
      <p:grpSp>
        <p:nvGrpSpPr>
          <p:cNvPr id="55" name="Group 54">
            <a:extLst>
              <a:ext uri="{FF2B5EF4-FFF2-40B4-BE49-F238E27FC236}">
                <a16:creationId xmlns:a16="http://schemas.microsoft.com/office/drawing/2014/main" id="{1F12F24D-D264-4D1F-AB7B-E44A6C7A4BC5}"/>
              </a:ext>
            </a:extLst>
          </p:cNvPr>
          <p:cNvGrpSpPr/>
          <p:nvPr/>
        </p:nvGrpSpPr>
        <p:grpSpPr>
          <a:xfrm>
            <a:off x="3964470" y="2992875"/>
            <a:ext cx="3646622" cy="316800"/>
            <a:chOff x="2440470" y="3018275"/>
            <a:chExt cx="3646622" cy="31680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90C9B73-FEAE-48FD-BF4A-72B70AEB90F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7292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EDB469C-45A5-4C8E-91FC-43AB451FD64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44047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BE55A76-32B0-44FD-AAEB-41B6BE63E81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5669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ACD9E03-1DB8-4365-B03C-6B3774E8A89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89154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ADCEE83-185D-497E-AD9E-959DAF1CEF3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10538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814FF89-D658-4281-9AF1-A358BAC5F80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52161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CB115C2-8895-4DB5-B806-E94D4FD5D14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3783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A852186-CE86-4AC0-8FA4-686AB81BB88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35406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45E8282-A7E3-4475-A194-6FAFDBDF150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7029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D80A0DD-34ED-448D-9EC9-13B9F66A005F}"/>
              </a:ext>
            </a:extLst>
          </p:cNvPr>
          <p:cNvGrpSpPr/>
          <p:nvPr/>
        </p:nvGrpSpPr>
        <p:grpSpPr>
          <a:xfrm>
            <a:off x="3964470" y="3643905"/>
            <a:ext cx="3646622" cy="316800"/>
            <a:chOff x="2440470" y="3018275"/>
            <a:chExt cx="3646622" cy="316800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086BA56-273A-4F1C-9B81-0F57B4C43BF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7292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2C850E6-C865-4589-99D2-2F80EE2E2CF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44047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C2ABAAC-83EC-4ED8-A0AF-5C346C029D8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5669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325E468-6F67-4810-9524-49EC863C5D4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89154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02E1779-C005-4605-A904-5597D8E55FE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10538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A627314-3FDE-4D5A-9C6B-CD5B6B5EE1D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52161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8B748F2-D74F-4092-9B14-C5949D07D22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3783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3E00F5B-0F83-4C0F-9BB6-6DB5EC939C4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35406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D9ABCD3-0C4C-42DA-B366-028FCFC26E6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7029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EF3F616-988B-4F40-93F8-EE4CB597D8DF}"/>
              </a:ext>
            </a:extLst>
          </p:cNvPr>
          <p:cNvGrpSpPr/>
          <p:nvPr/>
        </p:nvGrpSpPr>
        <p:grpSpPr>
          <a:xfrm>
            <a:off x="3964470" y="4287884"/>
            <a:ext cx="3646622" cy="316800"/>
            <a:chOff x="2440470" y="3018275"/>
            <a:chExt cx="3646622" cy="31680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8208870-F729-4EB3-BEF8-80AFD796099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7292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E084C79-C7DD-4587-9FA6-CDDDBAF52DF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44047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5A8B1BA4-B9D0-4578-ABA4-4595BC56C38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5669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E3187EA9-CEE4-484D-B041-6CA7611DA43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89154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B760BA3-604D-45EE-A367-B802117E4EB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10538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8F0DB69-845E-4A58-BDB8-D1741B66C88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52161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E2AB0AAF-ABE7-4EDC-A149-8C81648CD87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3783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C04A7FA9-9712-4C1D-9838-D052A2DC866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35406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A688C2D-99E5-4275-980A-B0992EF2F67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7029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DE53544-18FC-47C9-8F7C-08E47A4134CA}"/>
              </a:ext>
            </a:extLst>
          </p:cNvPr>
          <p:cNvGrpSpPr/>
          <p:nvPr/>
        </p:nvGrpSpPr>
        <p:grpSpPr>
          <a:xfrm>
            <a:off x="3964470" y="4931863"/>
            <a:ext cx="3646622" cy="316800"/>
            <a:chOff x="2440470" y="3018275"/>
            <a:chExt cx="3646622" cy="316800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1E07878-21B4-418A-997D-EC625AEAF22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7292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7B1BC489-DBC4-4352-B36E-A0DDA40CF1C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44047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FC75CA8F-3E36-45F7-9D5C-A67ECA79931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5669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177473AB-EA43-4412-8607-1CB1AEF2F0C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89154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5CD7553-52D7-4469-8BC5-4300EFD86B5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10538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6F18BB8-89DA-474F-9825-D7AB07C4A0F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52161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73AA3F61-1C64-4270-8F33-EB5B7C76C3F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3783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29327626-A367-478D-B202-FB2AA01FE2C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35406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535FE24C-6B97-4F4C-94A1-16BA509D2FC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7029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81C36F8A-0A3B-4827-9FEE-0E6248F993A6}"/>
              </a:ext>
            </a:extLst>
          </p:cNvPr>
          <p:cNvSpPr txBox="1">
            <a:spLocks noChangeAspect="1"/>
          </p:cNvSpPr>
          <p:nvPr/>
        </p:nvSpPr>
        <p:spPr>
          <a:xfrm>
            <a:off x="7786218" y="2992875"/>
            <a:ext cx="316800" cy="31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1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CF19BD8-7D45-4E9A-840A-318FB8130652}"/>
              </a:ext>
            </a:extLst>
          </p:cNvPr>
          <p:cNvSpPr txBox="1">
            <a:spLocks noChangeAspect="1"/>
          </p:cNvSpPr>
          <p:nvPr/>
        </p:nvSpPr>
        <p:spPr>
          <a:xfrm>
            <a:off x="7786218" y="3643905"/>
            <a:ext cx="316800" cy="31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1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94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B111F-1F13-4EF3-A2DB-000E041A2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C9D59-59EC-401F-A32E-7BC91F052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8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8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800" dirty="0">
                <a:latin typeface="Comic Sans MS" panose="030F0702030302020204" pitchFamily="66" charset="0"/>
              </a:rPr>
              <a:t>Can we say our ten times tables?</a:t>
            </a:r>
          </a:p>
        </p:txBody>
      </p:sp>
    </p:spTree>
    <p:extLst>
      <p:ext uri="{BB962C8B-B14F-4D97-AF65-F5344CB8AC3E}">
        <p14:creationId xmlns:p14="http://schemas.microsoft.com/office/powerpoint/2010/main" val="23426252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D64C6EC5-25C9-4CEA-AE5F-272042D75E9D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092082F-15BF-4FF5-9B08-5914E7AD1F7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40" name="Picture 3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257DD02-7AA8-4020-B48A-BD7A98C56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D5779D1C-380A-4D96-BF90-B4414BCAB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9E5EE42A-0703-47B5-942C-024595818D44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Jemima thinks that 39 conkers can be shared equally between 4 of her friends and she will have 2 left for herself.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Prove it. </a:t>
            </a: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Jemima is incorrect because 39 ÷ 4 = 9 r3 so she will have 3 conkers left for herself.</a:t>
            </a: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583CC666-BA44-472D-85C9-7DD360343C67}"/>
              </a:ext>
            </a:extLst>
          </p:cNvPr>
          <p:cNvGraphicFramePr>
            <a:graphicFrameLocks noGrp="1"/>
          </p:cNvGraphicFramePr>
          <p:nvPr/>
        </p:nvGraphicFramePr>
        <p:xfrm>
          <a:off x="2358792" y="2435443"/>
          <a:ext cx="5328000" cy="297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184208693"/>
                    </a:ext>
                  </a:extLst>
                </a:gridCol>
                <a:gridCol w="3780000">
                  <a:extLst>
                    <a:ext uri="{9D8B030D-6E8A-4147-A177-3AD203B41FA5}">
                      <a16:colId xmlns:a16="http://schemas.microsoft.com/office/drawing/2014/main" val="2147572559"/>
                    </a:ext>
                  </a:extLst>
                </a:gridCol>
              </a:tblGrid>
              <a:tr h="279625"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06028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5148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91630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76651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138613"/>
                  </a:ext>
                </a:extLst>
              </a:tr>
            </a:tbl>
          </a:graphicData>
        </a:graphic>
      </p:graphicFrame>
      <p:grpSp>
        <p:nvGrpSpPr>
          <p:cNvPr id="55" name="Group 54">
            <a:extLst>
              <a:ext uri="{FF2B5EF4-FFF2-40B4-BE49-F238E27FC236}">
                <a16:creationId xmlns:a16="http://schemas.microsoft.com/office/drawing/2014/main" id="{1F12F24D-D264-4D1F-AB7B-E44A6C7A4BC5}"/>
              </a:ext>
            </a:extLst>
          </p:cNvPr>
          <p:cNvGrpSpPr/>
          <p:nvPr/>
        </p:nvGrpSpPr>
        <p:grpSpPr>
          <a:xfrm>
            <a:off x="3964470" y="2992875"/>
            <a:ext cx="3646622" cy="316800"/>
            <a:chOff x="2440470" y="3018275"/>
            <a:chExt cx="3646622" cy="31680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90C9B73-FEAE-48FD-BF4A-72B70AEB90F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7292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EDB469C-45A5-4C8E-91FC-43AB451FD64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44047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BE55A76-32B0-44FD-AAEB-41B6BE63E81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5669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ACD9E03-1DB8-4365-B03C-6B3774E8A89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89154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ADCEE83-185D-497E-AD9E-959DAF1CEF3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10538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814FF89-D658-4281-9AF1-A358BAC5F80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52161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CB115C2-8895-4DB5-B806-E94D4FD5D14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3783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A852186-CE86-4AC0-8FA4-686AB81BB88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35406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45E8282-A7E3-4475-A194-6FAFDBDF150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7029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D80A0DD-34ED-448D-9EC9-13B9F66A005F}"/>
              </a:ext>
            </a:extLst>
          </p:cNvPr>
          <p:cNvGrpSpPr/>
          <p:nvPr/>
        </p:nvGrpSpPr>
        <p:grpSpPr>
          <a:xfrm>
            <a:off x="3964470" y="3643905"/>
            <a:ext cx="3646622" cy="316800"/>
            <a:chOff x="2440470" y="3018275"/>
            <a:chExt cx="3646622" cy="316800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086BA56-273A-4F1C-9B81-0F57B4C43BF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7292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2C850E6-C865-4589-99D2-2F80EE2E2CF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44047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C2ABAAC-83EC-4ED8-A0AF-5C346C029D8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5669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325E468-6F67-4810-9524-49EC863C5D4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89154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02E1779-C005-4605-A904-5597D8E55FE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10538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A627314-3FDE-4D5A-9C6B-CD5B6B5EE1D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52161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8B748F2-D74F-4092-9B14-C5949D07D22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3783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3E00F5B-0F83-4C0F-9BB6-6DB5EC939C4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35406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D9ABCD3-0C4C-42DA-B366-028FCFC26E6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7029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EF3F616-988B-4F40-93F8-EE4CB597D8DF}"/>
              </a:ext>
            </a:extLst>
          </p:cNvPr>
          <p:cNvGrpSpPr/>
          <p:nvPr/>
        </p:nvGrpSpPr>
        <p:grpSpPr>
          <a:xfrm>
            <a:off x="3964470" y="4287884"/>
            <a:ext cx="3646622" cy="316800"/>
            <a:chOff x="2440470" y="3018275"/>
            <a:chExt cx="3646622" cy="31680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8208870-F729-4EB3-BEF8-80AFD796099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7292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E084C79-C7DD-4587-9FA6-CDDDBAF52DF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44047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5A8B1BA4-B9D0-4578-ABA4-4595BC56C38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5669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E3187EA9-CEE4-484D-B041-6CA7611DA43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89154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B760BA3-604D-45EE-A367-B802117E4EB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10538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8F0DB69-845E-4A58-BDB8-D1741B66C88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52161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E2AB0AAF-ABE7-4EDC-A149-8C81648CD87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3783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C04A7FA9-9712-4C1D-9838-D052A2DC866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35406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A688C2D-99E5-4275-980A-B0992EF2F67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7029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DE53544-18FC-47C9-8F7C-08E47A4134CA}"/>
              </a:ext>
            </a:extLst>
          </p:cNvPr>
          <p:cNvGrpSpPr/>
          <p:nvPr/>
        </p:nvGrpSpPr>
        <p:grpSpPr>
          <a:xfrm>
            <a:off x="3964470" y="4931863"/>
            <a:ext cx="3646622" cy="316800"/>
            <a:chOff x="2440470" y="3018275"/>
            <a:chExt cx="3646622" cy="316800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1E07878-21B4-418A-997D-EC625AEAF22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7292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7B1BC489-DBC4-4352-B36E-A0DDA40CF1C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44047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FC75CA8F-3E36-45F7-9D5C-A67ECA79931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5669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177473AB-EA43-4412-8607-1CB1AEF2F0C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89154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5CD7553-52D7-4469-8BC5-4300EFD86B5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10538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6F18BB8-89DA-474F-9825-D7AB07C4A0F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52161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73AA3F61-1C64-4270-8F33-EB5B7C76C3F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3783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29327626-A367-478D-B202-FB2AA01FE2C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35406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535FE24C-6B97-4F4C-94A1-16BA509D2FC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7029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81C36F8A-0A3B-4827-9FEE-0E6248F993A6}"/>
              </a:ext>
            </a:extLst>
          </p:cNvPr>
          <p:cNvSpPr txBox="1">
            <a:spLocks noChangeAspect="1"/>
          </p:cNvSpPr>
          <p:nvPr/>
        </p:nvSpPr>
        <p:spPr>
          <a:xfrm>
            <a:off x="7786218" y="2992875"/>
            <a:ext cx="316800" cy="31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1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CF19BD8-7D45-4E9A-840A-318FB8130652}"/>
              </a:ext>
            </a:extLst>
          </p:cNvPr>
          <p:cNvSpPr txBox="1">
            <a:spLocks noChangeAspect="1"/>
          </p:cNvSpPr>
          <p:nvPr/>
        </p:nvSpPr>
        <p:spPr>
          <a:xfrm>
            <a:off x="7786218" y="3643905"/>
            <a:ext cx="316800" cy="31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1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775A31E-B85B-4D0A-9F71-B852BB9CACF6}"/>
              </a:ext>
            </a:extLst>
          </p:cNvPr>
          <p:cNvSpPr txBox="1">
            <a:spLocks noChangeAspect="1"/>
          </p:cNvSpPr>
          <p:nvPr/>
        </p:nvSpPr>
        <p:spPr>
          <a:xfrm>
            <a:off x="7786218" y="4287884"/>
            <a:ext cx="316800" cy="316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1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9371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D64C6EC5-25C9-4CEA-AE5F-272042D75E9D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092082F-15BF-4FF5-9B08-5914E7AD1F7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40" name="Picture 3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257DD02-7AA8-4020-B48A-BD7A98C56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1484E5C-B315-4C6B-870C-FD40BF8CE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31032AF-41C6-4F12-A976-4AED8494597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number line below is linked to the calculation underneath.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number line and calculation above.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82899A2-6866-4FAF-B412-E738C9971437}"/>
              </a:ext>
            </a:extLst>
          </p:cNvPr>
          <p:cNvGraphicFramePr>
            <a:graphicFrameLocks noGrp="1"/>
          </p:cNvGraphicFramePr>
          <p:nvPr/>
        </p:nvGraphicFramePr>
        <p:xfrm>
          <a:off x="3970763" y="3724671"/>
          <a:ext cx="4464334" cy="637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1510032400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723907901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392624560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636122935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1527170169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3148723001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1563086623"/>
                    </a:ext>
                  </a:extLst>
                </a:gridCol>
              </a:tblGrid>
              <a:tr h="637762">
                <a:tc>
                  <a:txBody>
                    <a:bodyPr/>
                    <a:lstStyle/>
                    <a:p>
                      <a:pPr algn="ctr"/>
                      <a:endParaRPr lang="en-US" sz="1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÷</a:t>
                      </a:r>
                      <a:endParaRPr lang="en-US" sz="29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091339"/>
                  </a:ext>
                </a:extLst>
              </a:tr>
            </a:tbl>
          </a:graphicData>
        </a:graphic>
      </p:graphicFrame>
      <p:sp>
        <p:nvSpPr>
          <p:cNvPr id="24" name="Arc 23">
            <a:extLst>
              <a:ext uri="{FF2B5EF4-FFF2-40B4-BE49-F238E27FC236}">
                <a16:creationId xmlns:a16="http://schemas.microsoft.com/office/drawing/2014/main" id="{516A8DC1-2C4E-43BD-8877-90B9B088F8C8}"/>
              </a:ext>
            </a:extLst>
          </p:cNvPr>
          <p:cNvSpPr/>
          <p:nvPr/>
        </p:nvSpPr>
        <p:spPr>
          <a:xfrm>
            <a:off x="9297908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B7EA8B69-7286-4268-9DFB-927F0B0645A3}"/>
              </a:ext>
            </a:extLst>
          </p:cNvPr>
          <p:cNvSpPr/>
          <p:nvPr/>
        </p:nvSpPr>
        <p:spPr>
          <a:xfrm>
            <a:off x="8868180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6269544-0A6E-4677-A855-AD919947FEF0}"/>
              </a:ext>
            </a:extLst>
          </p:cNvPr>
          <p:cNvGraphicFramePr>
            <a:graphicFrameLocks noGrp="1"/>
          </p:cNvGraphicFramePr>
          <p:nvPr/>
        </p:nvGraphicFramePr>
        <p:xfrm>
          <a:off x="2074607" y="2548143"/>
          <a:ext cx="7801472" cy="6479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219348349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10337989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1778548477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188362041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651703655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320360998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850875287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4207183102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420616265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1467473316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237945925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726302414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31231021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94958670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393741541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449759897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66254742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2984594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3723639831"/>
                    </a:ext>
                  </a:extLst>
                </a:gridCol>
              </a:tblGrid>
              <a:tr h="647967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0   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 9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17  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21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25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29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33 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37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45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53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57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61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65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69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259393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68CEE093-9B79-4F55-AB40-14D5CE8F715A}"/>
              </a:ext>
            </a:extLst>
          </p:cNvPr>
          <p:cNvGraphicFramePr>
            <a:graphicFrameLocks noGrp="1"/>
          </p:cNvGraphicFramePr>
          <p:nvPr/>
        </p:nvGraphicFramePr>
        <p:xfrm>
          <a:off x="2220107" y="2139655"/>
          <a:ext cx="7512931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127">
                  <a:extLst>
                    <a:ext uri="{9D8B030D-6E8A-4147-A177-3AD203B41FA5}">
                      <a16:colId xmlns:a16="http://schemas.microsoft.com/office/drawing/2014/main" val="114641741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1998280848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365340389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2628821502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1283235806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262196499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2274614306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1234373026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2427541946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1393448346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4019937545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1062867903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2789224078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3330905395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1519022149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2237359332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3140543116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4188746106"/>
                    </a:ext>
                  </a:extLst>
                </a:gridCol>
              </a:tblGrid>
              <a:tr h="30152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259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8499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number line below is linked to the calculation underneath.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number line and calculation above.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64C6EC5-25C9-4CEA-AE5F-272042D75E9D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092082F-15BF-4FF5-9B08-5914E7AD1F7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40" name="Picture 3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257DD02-7AA8-4020-B48A-BD7A98C56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E1489582-C939-4E47-83B3-187106BCBD22}"/>
              </a:ext>
            </a:extLst>
          </p:cNvPr>
          <p:cNvGraphicFramePr>
            <a:graphicFrameLocks noGrp="1"/>
          </p:cNvGraphicFramePr>
          <p:nvPr/>
        </p:nvGraphicFramePr>
        <p:xfrm>
          <a:off x="2074607" y="2548143"/>
          <a:ext cx="7801472" cy="6479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219348349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10337989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1778548477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188362041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651703655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320360998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850875287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4207183102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420616265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1467473316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237945925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726302414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31231021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94958670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393741541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449759897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66254742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2984594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3723639831"/>
                    </a:ext>
                  </a:extLst>
                </a:gridCol>
              </a:tblGrid>
              <a:tr h="647967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0   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n-US" sz="1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 9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n-US" sz="1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17  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21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25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29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33 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37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n-US" sz="1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41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45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n-US" sz="1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53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57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61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65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69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259393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4AC17760-CCA3-4674-951D-1187547BCAAA}"/>
              </a:ext>
            </a:extLst>
          </p:cNvPr>
          <p:cNvGraphicFramePr>
            <a:graphicFrameLocks noGrp="1"/>
          </p:cNvGraphicFramePr>
          <p:nvPr/>
        </p:nvGraphicFramePr>
        <p:xfrm>
          <a:off x="3970763" y="3724671"/>
          <a:ext cx="4464334" cy="637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1510032400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723907901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392624560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636122935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1527170169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3148723001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1563086623"/>
                    </a:ext>
                  </a:extLst>
                </a:gridCol>
              </a:tblGrid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÷</a:t>
                      </a:r>
                      <a:endParaRPr lang="en-US" sz="29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091339"/>
                  </a:ext>
                </a:extLst>
              </a:tr>
            </a:tbl>
          </a:graphicData>
        </a:graphic>
      </p:graphicFrame>
      <p:sp>
        <p:nvSpPr>
          <p:cNvPr id="54" name="Arc 53">
            <a:extLst>
              <a:ext uri="{FF2B5EF4-FFF2-40B4-BE49-F238E27FC236}">
                <a16:creationId xmlns:a16="http://schemas.microsoft.com/office/drawing/2014/main" id="{559DEC91-A601-4DA5-9C7E-B7DE890B79AC}"/>
              </a:ext>
            </a:extLst>
          </p:cNvPr>
          <p:cNvSpPr/>
          <p:nvPr/>
        </p:nvSpPr>
        <p:spPr>
          <a:xfrm>
            <a:off x="9297908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EC9A667C-2B79-4F4B-A1D1-F094099D7D3B}"/>
              </a:ext>
            </a:extLst>
          </p:cNvPr>
          <p:cNvSpPr/>
          <p:nvPr/>
        </p:nvSpPr>
        <p:spPr>
          <a:xfrm>
            <a:off x="8868180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96FC6C1E-F5B0-4B28-A7B5-764AB201A03E}"/>
              </a:ext>
            </a:extLst>
          </p:cNvPr>
          <p:cNvSpPr/>
          <p:nvPr/>
        </p:nvSpPr>
        <p:spPr>
          <a:xfrm>
            <a:off x="8438454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64770F77-0A56-4ECB-96FE-C95432075122}"/>
              </a:ext>
            </a:extLst>
          </p:cNvPr>
          <p:cNvSpPr/>
          <p:nvPr/>
        </p:nvSpPr>
        <p:spPr>
          <a:xfrm>
            <a:off x="6719550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BA56C7AF-373C-4DA0-BCED-058180CA7E78}"/>
              </a:ext>
            </a:extLst>
          </p:cNvPr>
          <p:cNvSpPr/>
          <p:nvPr/>
        </p:nvSpPr>
        <p:spPr>
          <a:xfrm>
            <a:off x="7149276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78376810-6110-488E-8703-6BFF859F179C}"/>
              </a:ext>
            </a:extLst>
          </p:cNvPr>
          <p:cNvSpPr/>
          <p:nvPr/>
        </p:nvSpPr>
        <p:spPr>
          <a:xfrm>
            <a:off x="7579002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B759B664-7567-47CB-8917-94734C29819D}"/>
              </a:ext>
            </a:extLst>
          </p:cNvPr>
          <p:cNvSpPr/>
          <p:nvPr/>
        </p:nvSpPr>
        <p:spPr>
          <a:xfrm>
            <a:off x="8008728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289A6286-375B-43EB-A32B-D4AB91FCD71D}"/>
              </a:ext>
            </a:extLst>
          </p:cNvPr>
          <p:cNvSpPr/>
          <p:nvPr/>
        </p:nvSpPr>
        <p:spPr>
          <a:xfrm>
            <a:off x="5430372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6CB660F-AA1B-4305-868F-95B6012D1A69}"/>
              </a:ext>
            </a:extLst>
          </p:cNvPr>
          <p:cNvSpPr/>
          <p:nvPr/>
        </p:nvSpPr>
        <p:spPr>
          <a:xfrm>
            <a:off x="5860098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AA25CFB-B3FD-45AF-A6BA-F1AEF95BA8E1}"/>
              </a:ext>
            </a:extLst>
          </p:cNvPr>
          <p:cNvSpPr/>
          <p:nvPr/>
        </p:nvSpPr>
        <p:spPr>
          <a:xfrm>
            <a:off x="6289824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D51062ED-0D96-41C3-A91E-CC807C2CA012}"/>
              </a:ext>
            </a:extLst>
          </p:cNvPr>
          <p:cNvSpPr/>
          <p:nvPr/>
        </p:nvSpPr>
        <p:spPr>
          <a:xfrm>
            <a:off x="3711468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8AA98BF1-6825-4FE2-8D8B-28615E546367}"/>
              </a:ext>
            </a:extLst>
          </p:cNvPr>
          <p:cNvSpPr/>
          <p:nvPr/>
        </p:nvSpPr>
        <p:spPr>
          <a:xfrm>
            <a:off x="4141194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66F2534C-D149-4D4C-B666-5E4E937391F0}"/>
              </a:ext>
            </a:extLst>
          </p:cNvPr>
          <p:cNvSpPr/>
          <p:nvPr/>
        </p:nvSpPr>
        <p:spPr>
          <a:xfrm>
            <a:off x="4570920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20ACC9A3-CEE1-49C1-BF4C-4BBA9B64A073}"/>
              </a:ext>
            </a:extLst>
          </p:cNvPr>
          <p:cNvSpPr/>
          <p:nvPr/>
        </p:nvSpPr>
        <p:spPr>
          <a:xfrm>
            <a:off x="5000646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B6D502B2-7541-4EAD-B285-A98DE815776F}"/>
              </a:ext>
            </a:extLst>
          </p:cNvPr>
          <p:cNvSpPr/>
          <p:nvPr/>
        </p:nvSpPr>
        <p:spPr>
          <a:xfrm>
            <a:off x="2852016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68B841E1-E3A4-4CFA-A5DE-A375F2E71184}"/>
              </a:ext>
            </a:extLst>
          </p:cNvPr>
          <p:cNvSpPr/>
          <p:nvPr/>
        </p:nvSpPr>
        <p:spPr>
          <a:xfrm>
            <a:off x="3281742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1EB7C5CE-24F4-4B2D-9D26-3B5EC707AED8}"/>
              </a:ext>
            </a:extLst>
          </p:cNvPr>
          <p:cNvSpPr/>
          <p:nvPr/>
        </p:nvSpPr>
        <p:spPr>
          <a:xfrm>
            <a:off x="2422290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A76B60D2-1431-40C8-82D2-A8A8150A5C4C}"/>
              </a:ext>
            </a:extLst>
          </p:cNvPr>
          <p:cNvGraphicFramePr>
            <a:graphicFrameLocks noGrp="1"/>
          </p:cNvGraphicFramePr>
          <p:nvPr/>
        </p:nvGraphicFramePr>
        <p:xfrm>
          <a:off x="2220107" y="2139655"/>
          <a:ext cx="7512931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127">
                  <a:extLst>
                    <a:ext uri="{9D8B030D-6E8A-4147-A177-3AD203B41FA5}">
                      <a16:colId xmlns:a16="http://schemas.microsoft.com/office/drawing/2014/main" val="114641741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1998280848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365340389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2628821502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1283235806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262196499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2274614306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1234373026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2427541946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1393448346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4019937545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1062867903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2789224078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3330905395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1519022149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2237359332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3140543116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4188746106"/>
                    </a:ext>
                  </a:extLst>
                </a:gridCol>
              </a:tblGrid>
              <a:tr h="30152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259393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870DECD3-047B-4DB5-B7F6-C250A8FC2921}"/>
              </a:ext>
            </a:extLst>
          </p:cNvPr>
          <p:cNvGrpSpPr/>
          <p:nvPr/>
        </p:nvGrpSpPr>
        <p:grpSpPr>
          <a:xfrm>
            <a:off x="2466128" y="1811163"/>
            <a:ext cx="7259744" cy="276999"/>
            <a:chOff x="942128" y="1811162"/>
            <a:chExt cx="7259744" cy="27699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1BA4242-C78C-4081-92AF-C12856EC0E9A}"/>
                </a:ext>
              </a:extLst>
            </p:cNvPr>
            <p:cNvSpPr txBox="1"/>
            <p:nvPr/>
          </p:nvSpPr>
          <p:spPr>
            <a:xfrm>
              <a:off x="7838994" y="1811162"/>
              <a:ext cx="3628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4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6EFA46E-D731-45D9-8944-B3BF06C65F85}"/>
                </a:ext>
              </a:extLst>
            </p:cNvPr>
            <p:cNvSpPr txBox="1"/>
            <p:nvPr/>
          </p:nvSpPr>
          <p:spPr>
            <a:xfrm>
              <a:off x="6114776" y="1811162"/>
              <a:ext cx="3628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DDFAB2F-5FE4-4B9B-830D-A231854139B2}"/>
                </a:ext>
              </a:extLst>
            </p:cNvPr>
            <p:cNvSpPr txBox="1"/>
            <p:nvPr/>
          </p:nvSpPr>
          <p:spPr>
            <a:xfrm>
              <a:off x="6545830" y="1811162"/>
              <a:ext cx="3628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9CC075E-D9A8-4DF9-A189-D2BB0884762A}"/>
                </a:ext>
              </a:extLst>
            </p:cNvPr>
            <p:cNvSpPr txBox="1"/>
            <p:nvPr/>
          </p:nvSpPr>
          <p:spPr>
            <a:xfrm>
              <a:off x="6976884" y="1811162"/>
              <a:ext cx="3628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229EE4E-37E5-438B-8F4E-A13BFDABB046}"/>
                </a:ext>
              </a:extLst>
            </p:cNvPr>
            <p:cNvSpPr txBox="1"/>
            <p:nvPr/>
          </p:nvSpPr>
          <p:spPr>
            <a:xfrm>
              <a:off x="7407938" y="1811162"/>
              <a:ext cx="3628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85432D7-1A89-43E4-A96C-345DDB7BE79C}"/>
                </a:ext>
              </a:extLst>
            </p:cNvPr>
            <p:cNvSpPr txBox="1"/>
            <p:nvPr/>
          </p:nvSpPr>
          <p:spPr>
            <a:xfrm>
              <a:off x="4390560" y="1811162"/>
              <a:ext cx="3628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C987A36-2611-441E-9A26-E44339C5DCAD}"/>
                </a:ext>
              </a:extLst>
            </p:cNvPr>
            <p:cNvSpPr txBox="1"/>
            <p:nvPr/>
          </p:nvSpPr>
          <p:spPr>
            <a:xfrm>
              <a:off x="4821614" y="1811162"/>
              <a:ext cx="3628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4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8D10932-8716-4731-A18A-ECEAFD8740FF}"/>
                </a:ext>
              </a:extLst>
            </p:cNvPr>
            <p:cNvSpPr txBox="1"/>
            <p:nvPr/>
          </p:nvSpPr>
          <p:spPr>
            <a:xfrm>
              <a:off x="5252668" y="1811162"/>
              <a:ext cx="3628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166D890-C4D7-4C7A-9C1A-3BC607FC72CB}"/>
                </a:ext>
              </a:extLst>
            </p:cNvPr>
            <p:cNvSpPr txBox="1"/>
            <p:nvPr/>
          </p:nvSpPr>
          <p:spPr>
            <a:xfrm>
              <a:off x="5683722" y="1811162"/>
              <a:ext cx="3628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4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309684A-16EE-444A-A5BB-246217ADC59C}"/>
                </a:ext>
              </a:extLst>
            </p:cNvPr>
            <p:cNvSpPr txBox="1"/>
            <p:nvPr/>
          </p:nvSpPr>
          <p:spPr>
            <a:xfrm>
              <a:off x="2666344" y="1811162"/>
              <a:ext cx="3628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4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065CB08-E502-41CC-B710-0078750C1ED0}"/>
                </a:ext>
              </a:extLst>
            </p:cNvPr>
            <p:cNvSpPr txBox="1"/>
            <p:nvPr/>
          </p:nvSpPr>
          <p:spPr>
            <a:xfrm>
              <a:off x="3097398" y="1811162"/>
              <a:ext cx="3628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E7CCAC4-65FC-4485-9ED6-F2CCC036B099}"/>
                </a:ext>
              </a:extLst>
            </p:cNvPr>
            <p:cNvSpPr txBox="1"/>
            <p:nvPr/>
          </p:nvSpPr>
          <p:spPr>
            <a:xfrm>
              <a:off x="3528452" y="1811162"/>
              <a:ext cx="3628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3EDF6A0-F028-42AA-83BD-8F88B5F976E3}"/>
                </a:ext>
              </a:extLst>
            </p:cNvPr>
            <p:cNvSpPr txBox="1"/>
            <p:nvPr/>
          </p:nvSpPr>
          <p:spPr>
            <a:xfrm>
              <a:off x="3959506" y="1811162"/>
              <a:ext cx="3628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4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2E66E48-3D44-402E-AE7D-479D7A4ED238}"/>
                </a:ext>
              </a:extLst>
            </p:cNvPr>
            <p:cNvSpPr txBox="1"/>
            <p:nvPr/>
          </p:nvSpPr>
          <p:spPr>
            <a:xfrm>
              <a:off x="1373182" y="1811162"/>
              <a:ext cx="3628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1EADCE7-DE81-4A7A-AC49-DB18CC3CB33B}"/>
                </a:ext>
              </a:extLst>
            </p:cNvPr>
            <p:cNvSpPr txBox="1"/>
            <p:nvPr/>
          </p:nvSpPr>
          <p:spPr>
            <a:xfrm>
              <a:off x="1804236" y="1811162"/>
              <a:ext cx="3628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4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B1DB937-F2B9-4BFF-A3B5-C0F7513D4B09}"/>
                </a:ext>
              </a:extLst>
            </p:cNvPr>
            <p:cNvSpPr txBox="1"/>
            <p:nvPr/>
          </p:nvSpPr>
          <p:spPr>
            <a:xfrm>
              <a:off x="2235290" y="1811162"/>
              <a:ext cx="3628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9024A4A-389C-4560-8B82-6858E281E491}"/>
                </a:ext>
              </a:extLst>
            </p:cNvPr>
            <p:cNvSpPr txBox="1"/>
            <p:nvPr/>
          </p:nvSpPr>
          <p:spPr>
            <a:xfrm>
              <a:off x="942128" y="1811162"/>
              <a:ext cx="3628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9331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556E-B48F-4A5C-A9C5-49A03080A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Year 3 Activity: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8C922-A7AA-48B5-830C-6C1261F8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Complete the worksheet</a:t>
            </a: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en-GB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Use resources to support you and check your answers. </a:t>
            </a:r>
          </a:p>
          <a:p>
            <a:pPr marL="0" indent="0" algn="ctr">
              <a:buNone/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Could you use multiplication to help you chec</a:t>
            </a: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 your answers?</a:t>
            </a:r>
            <a:endParaRPr lang="en-GB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996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4070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10s in 30?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8BC2F-33AF-4F3F-B464-5A8C06E8C20E}"/>
              </a:ext>
            </a:extLst>
          </p:cNvPr>
          <p:cNvSpPr txBox="1"/>
          <p:nvPr/>
        </p:nvSpPr>
        <p:spPr>
          <a:xfrm>
            <a:off x="6100846" y="1738748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FC14C-6E64-44F4-ACD5-3450925C2B37}"/>
              </a:ext>
            </a:extLst>
          </p:cNvPr>
          <p:cNvSpPr txBox="1"/>
          <p:nvPr/>
        </p:nvSpPr>
        <p:spPr>
          <a:xfrm>
            <a:off x="6665217" y="1742715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39D56F-CFEF-450D-B2D8-D15EC1BF31B8}"/>
              </a:ext>
            </a:extLst>
          </p:cNvPr>
          <p:cNvSpPr/>
          <p:nvPr/>
        </p:nvSpPr>
        <p:spPr>
          <a:xfrm>
            <a:off x="8097508" y="1651541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ED67E-4F87-43D8-B2B7-BC517BD5EEAE}"/>
              </a:ext>
            </a:extLst>
          </p:cNvPr>
          <p:cNvSpPr txBox="1"/>
          <p:nvPr/>
        </p:nvSpPr>
        <p:spPr>
          <a:xfrm>
            <a:off x="7419401" y="1738025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0119BB-CD3B-4FE5-BC2A-7C319DF1D25C}"/>
              </a:ext>
            </a:extLst>
          </p:cNvPr>
          <p:cNvSpPr txBox="1"/>
          <p:nvPr/>
        </p:nvSpPr>
        <p:spPr>
          <a:xfrm>
            <a:off x="3509254" y="5193614"/>
            <a:ext cx="4930736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There are _____ tens in 30. </a:t>
            </a: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0F99DF-279C-4628-AD45-B198D7805685}"/>
              </a:ext>
            </a:extLst>
          </p:cNvPr>
          <p:cNvSpPr txBox="1"/>
          <p:nvPr/>
        </p:nvSpPr>
        <p:spPr>
          <a:xfrm>
            <a:off x="3571199" y="3483950"/>
            <a:ext cx="471083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</a:t>
            </a:r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 _____ = _____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4A1C53-85AF-4EA2-86B5-371D3466C7B8}"/>
              </a:ext>
            </a:extLst>
          </p:cNvPr>
          <p:cNvSpPr txBox="1"/>
          <p:nvPr/>
        </p:nvSpPr>
        <p:spPr>
          <a:xfrm>
            <a:off x="5461760" y="5070503"/>
            <a:ext cx="85084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3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F3EDFA-C177-4E56-8225-4A6884A0F05E}"/>
              </a:ext>
            </a:extLst>
          </p:cNvPr>
          <p:cNvSpPr txBox="1"/>
          <p:nvPr/>
        </p:nvSpPr>
        <p:spPr>
          <a:xfrm>
            <a:off x="3705329" y="3474816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30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9725AB-D420-463F-8FAD-A1AB22DE9BAF}"/>
              </a:ext>
            </a:extLst>
          </p:cNvPr>
          <p:cNvSpPr txBox="1"/>
          <p:nvPr/>
        </p:nvSpPr>
        <p:spPr>
          <a:xfrm>
            <a:off x="8145085" y="1744794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3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406AB5-D557-4B17-BFA4-BC7C80820F66}"/>
              </a:ext>
            </a:extLst>
          </p:cNvPr>
          <p:cNvGrpSpPr/>
          <p:nvPr/>
        </p:nvGrpSpPr>
        <p:grpSpPr>
          <a:xfrm>
            <a:off x="2988994" y="1714689"/>
            <a:ext cx="1058543" cy="900000"/>
            <a:chOff x="2988994" y="1694824"/>
            <a:chExt cx="1058543" cy="9000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A02D1BE-3AF6-412D-B13C-5827B2DF0820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60">
              <a:extLst>
                <a:ext uri="{FF2B5EF4-FFF2-40B4-BE49-F238E27FC236}">
                  <a16:creationId xmlns:a16="http://schemas.microsoft.com/office/drawing/2014/main" id="{7EC8A069-848B-49CC-862C-D9FCC2D8F865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C0C69425-8D65-471E-A913-686E5C86892D}"/>
              </a:ext>
            </a:extLst>
          </p:cNvPr>
          <p:cNvSpPr txBox="1"/>
          <p:nvPr/>
        </p:nvSpPr>
        <p:spPr>
          <a:xfrm>
            <a:off x="5399290" y="3473491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8EED8A-2D3A-44C4-B267-BDF9D900ED74}"/>
              </a:ext>
            </a:extLst>
          </p:cNvPr>
          <p:cNvSpPr txBox="1"/>
          <p:nvPr/>
        </p:nvSpPr>
        <p:spPr>
          <a:xfrm>
            <a:off x="7082215" y="3473491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3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F039CF-B107-4C3A-B22F-B8AB8C2EF09A}"/>
              </a:ext>
            </a:extLst>
          </p:cNvPr>
          <p:cNvGrpSpPr/>
          <p:nvPr/>
        </p:nvGrpSpPr>
        <p:grpSpPr>
          <a:xfrm>
            <a:off x="4048887" y="1714689"/>
            <a:ext cx="1058543" cy="900000"/>
            <a:chOff x="2988994" y="1694824"/>
            <a:chExt cx="1058543" cy="900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DD680DC-7B09-4038-9A0B-333D576B3833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60">
              <a:extLst>
                <a:ext uri="{FF2B5EF4-FFF2-40B4-BE49-F238E27FC236}">
                  <a16:creationId xmlns:a16="http://schemas.microsoft.com/office/drawing/2014/main" id="{0FAF767A-2713-4952-A489-2D48199D378C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C6EAFBF-1A70-44CD-86A5-3C2612A2059F}"/>
              </a:ext>
            </a:extLst>
          </p:cNvPr>
          <p:cNvGrpSpPr/>
          <p:nvPr/>
        </p:nvGrpSpPr>
        <p:grpSpPr>
          <a:xfrm>
            <a:off x="5108779" y="1714689"/>
            <a:ext cx="1058543" cy="900000"/>
            <a:chOff x="2988994" y="1694824"/>
            <a:chExt cx="1058543" cy="9000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414214C-AA03-4B69-BE42-1A7A0ED86591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60">
              <a:extLst>
                <a:ext uri="{FF2B5EF4-FFF2-40B4-BE49-F238E27FC236}">
                  <a16:creationId xmlns:a16="http://schemas.microsoft.com/office/drawing/2014/main" id="{397B722E-3802-49D0-BBEE-7E2B29C4EAE1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426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4071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10s in 60?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8BC2F-33AF-4F3F-B464-5A8C06E8C20E}"/>
              </a:ext>
            </a:extLst>
          </p:cNvPr>
          <p:cNvSpPr txBox="1"/>
          <p:nvPr/>
        </p:nvSpPr>
        <p:spPr>
          <a:xfrm>
            <a:off x="7581569" y="1770319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FC14C-6E64-44F4-ACD5-3450925C2B37}"/>
              </a:ext>
            </a:extLst>
          </p:cNvPr>
          <p:cNvSpPr txBox="1"/>
          <p:nvPr/>
        </p:nvSpPr>
        <p:spPr>
          <a:xfrm>
            <a:off x="8145940" y="1774286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39D56F-CFEF-450D-B2D8-D15EC1BF31B8}"/>
              </a:ext>
            </a:extLst>
          </p:cNvPr>
          <p:cNvSpPr/>
          <p:nvPr/>
        </p:nvSpPr>
        <p:spPr>
          <a:xfrm>
            <a:off x="9578231" y="1683112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ED67E-4F87-43D8-B2B7-BC517BD5EEAE}"/>
              </a:ext>
            </a:extLst>
          </p:cNvPr>
          <p:cNvSpPr txBox="1"/>
          <p:nvPr/>
        </p:nvSpPr>
        <p:spPr>
          <a:xfrm>
            <a:off x="8900124" y="1769596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0119BB-CD3B-4FE5-BC2A-7C319DF1D25C}"/>
              </a:ext>
            </a:extLst>
          </p:cNvPr>
          <p:cNvSpPr txBox="1"/>
          <p:nvPr/>
        </p:nvSpPr>
        <p:spPr>
          <a:xfrm>
            <a:off x="3774726" y="5193614"/>
            <a:ext cx="4930736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There are _____ tens in 60. </a:t>
            </a: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0F99DF-279C-4628-AD45-B198D7805685}"/>
              </a:ext>
            </a:extLst>
          </p:cNvPr>
          <p:cNvSpPr txBox="1"/>
          <p:nvPr/>
        </p:nvSpPr>
        <p:spPr>
          <a:xfrm>
            <a:off x="3836671" y="3483950"/>
            <a:ext cx="471083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</a:t>
            </a:r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 _____ = _____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4A1C53-85AF-4EA2-86B5-371D3466C7B8}"/>
              </a:ext>
            </a:extLst>
          </p:cNvPr>
          <p:cNvSpPr txBox="1"/>
          <p:nvPr/>
        </p:nvSpPr>
        <p:spPr>
          <a:xfrm>
            <a:off x="5727232" y="5070503"/>
            <a:ext cx="85084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6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F3EDFA-C177-4E56-8225-4A6884A0F05E}"/>
              </a:ext>
            </a:extLst>
          </p:cNvPr>
          <p:cNvSpPr txBox="1"/>
          <p:nvPr/>
        </p:nvSpPr>
        <p:spPr>
          <a:xfrm>
            <a:off x="3970801" y="3474816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60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9725AB-D420-463F-8FAD-A1AB22DE9BAF}"/>
              </a:ext>
            </a:extLst>
          </p:cNvPr>
          <p:cNvSpPr txBox="1"/>
          <p:nvPr/>
        </p:nvSpPr>
        <p:spPr>
          <a:xfrm>
            <a:off x="9625808" y="1776365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6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0C69425-8D65-471E-A913-686E5C86892D}"/>
              </a:ext>
            </a:extLst>
          </p:cNvPr>
          <p:cNvSpPr txBox="1"/>
          <p:nvPr/>
        </p:nvSpPr>
        <p:spPr>
          <a:xfrm>
            <a:off x="5664762" y="3473491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8EED8A-2D3A-44C4-B267-BDF9D900ED74}"/>
              </a:ext>
            </a:extLst>
          </p:cNvPr>
          <p:cNvSpPr txBox="1"/>
          <p:nvPr/>
        </p:nvSpPr>
        <p:spPr>
          <a:xfrm>
            <a:off x="7347687" y="3473491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6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CF44E91-182E-4C52-B600-9225B15DFB4F}"/>
              </a:ext>
            </a:extLst>
          </p:cNvPr>
          <p:cNvGrpSpPr/>
          <p:nvPr/>
        </p:nvGrpSpPr>
        <p:grpSpPr>
          <a:xfrm>
            <a:off x="1371788" y="1728893"/>
            <a:ext cx="1058543" cy="900000"/>
            <a:chOff x="2988994" y="1694824"/>
            <a:chExt cx="1058543" cy="900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ED67359-FC59-486D-AB57-71C7FC4CD6C7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60">
              <a:extLst>
                <a:ext uri="{FF2B5EF4-FFF2-40B4-BE49-F238E27FC236}">
                  <a16:creationId xmlns:a16="http://schemas.microsoft.com/office/drawing/2014/main" id="{A0198340-D20A-49BF-ABDF-4D94031E65A6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8A7F1A4-71DA-45B6-BACA-8255D2E91DD0}"/>
              </a:ext>
            </a:extLst>
          </p:cNvPr>
          <p:cNvGrpSpPr/>
          <p:nvPr/>
        </p:nvGrpSpPr>
        <p:grpSpPr>
          <a:xfrm>
            <a:off x="3376154" y="1728893"/>
            <a:ext cx="1058543" cy="900000"/>
            <a:chOff x="2988994" y="1694824"/>
            <a:chExt cx="1058543" cy="900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852CC1D-EBB2-4EFA-A828-30BC2F360CBE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D64F573-908C-4B2C-92E0-9340D25B0569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9AC1E05-294E-494D-8D76-C0887FCFA857}"/>
              </a:ext>
            </a:extLst>
          </p:cNvPr>
          <p:cNvGrpSpPr/>
          <p:nvPr/>
        </p:nvGrpSpPr>
        <p:grpSpPr>
          <a:xfrm>
            <a:off x="5380520" y="1728893"/>
            <a:ext cx="1058543" cy="900000"/>
            <a:chOff x="2988994" y="1694824"/>
            <a:chExt cx="1058543" cy="9000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BA233A8-3A40-4B36-9B0B-1294CBB3155A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64" name="TextBox 60">
              <a:extLst>
                <a:ext uri="{FF2B5EF4-FFF2-40B4-BE49-F238E27FC236}">
                  <a16:creationId xmlns:a16="http://schemas.microsoft.com/office/drawing/2014/main" id="{7F3C3E6D-77B8-4E66-AC46-BDEC14858DFD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13042AD-AF55-48CC-94CF-2F7975157DB0}"/>
              </a:ext>
            </a:extLst>
          </p:cNvPr>
          <p:cNvGrpSpPr/>
          <p:nvPr/>
        </p:nvGrpSpPr>
        <p:grpSpPr>
          <a:xfrm>
            <a:off x="2373971" y="1728893"/>
            <a:ext cx="1058543" cy="900000"/>
            <a:chOff x="2988994" y="1694824"/>
            <a:chExt cx="1058543" cy="9000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C6F7AF4-A595-447E-8932-73974AFA5ECC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0">
              <a:extLst>
                <a:ext uri="{FF2B5EF4-FFF2-40B4-BE49-F238E27FC236}">
                  <a16:creationId xmlns:a16="http://schemas.microsoft.com/office/drawing/2014/main" id="{684E3674-F253-4D7C-9824-5721BA2DCF02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A5ACF81-9184-4363-8C8F-CDCFDEB6B9F9}"/>
              </a:ext>
            </a:extLst>
          </p:cNvPr>
          <p:cNvGrpSpPr/>
          <p:nvPr/>
        </p:nvGrpSpPr>
        <p:grpSpPr>
          <a:xfrm>
            <a:off x="4378337" y="1728893"/>
            <a:ext cx="1058543" cy="900000"/>
            <a:chOff x="2988994" y="1694824"/>
            <a:chExt cx="1058543" cy="90000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517782C-CA48-4CC0-A480-B348364D8E5B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TextBox 60">
              <a:extLst>
                <a:ext uri="{FF2B5EF4-FFF2-40B4-BE49-F238E27FC236}">
                  <a16:creationId xmlns:a16="http://schemas.microsoft.com/office/drawing/2014/main" id="{BADE3040-DCF7-4F94-9E9A-10BF5EE8A7E4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AAA8ACA-8AD4-4F21-AB0F-C3CD6B595A83}"/>
              </a:ext>
            </a:extLst>
          </p:cNvPr>
          <p:cNvGrpSpPr/>
          <p:nvPr/>
        </p:nvGrpSpPr>
        <p:grpSpPr>
          <a:xfrm>
            <a:off x="6382703" y="1728893"/>
            <a:ext cx="1058543" cy="900000"/>
            <a:chOff x="2988994" y="1694824"/>
            <a:chExt cx="1058543" cy="90000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F15ABD6-9B0D-4EAA-A440-FDE4AA03AAD3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60">
              <a:extLst>
                <a:ext uri="{FF2B5EF4-FFF2-40B4-BE49-F238E27FC236}">
                  <a16:creationId xmlns:a16="http://schemas.microsoft.com/office/drawing/2014/main" id="{EC17D08A-0D07-4D16-ACB7-F95AE874CC0D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507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4062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10s in 70?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8BC2F-33AF-4F3F-B464-5A8C06E8C20E}"/>
              </a:ext>
            </a:extLst>
          </p:cNvPr>
          <p:cNvSpPr txBox="1"/>
          <p:nvPr/>
        </p:nvSpPr>
        <p:spPr>
          <a:xfrm>
            <a:off x="8049705" y="1739658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FC14C-6E64-44F4-ACD5-3450925C2B37}"/>
              </a:ext>
            </a:extLst>
          </p:cNvPr>
          <p:cNvSpPr txBox="1"/>
          <p:nvPr/>
        </p:nvSpPr>
        <p:spPr>
          <a:xfrm>
            <a:off x="8614076" y="1743625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39D56F-CFEF-450D-B2D8-D15EC1BF31B8}"/>
              </a:ext>
            </a:extLst>
          </p:cNvPr>
          <p:cNvSpPr/>
          <p:nvPr/>
        </p:nvSpPr>
        <p:spPr>
          <a:xfrm>
            <a:off x="10046367" y="1652451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ED67E-4F87-43D8-B2B7-BC517BD5EEAE}"/>
              </a:ext>
            </a:extLst>
          </p:cNvPr>
          <p:cNvSpPr txBox="1"/>
          <p:nvPr/>
        </p:nvSpPr>
        <p:spPr>
          <a:xfrm>
            <a:off x="9368260" y="1738935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0119BB-CD3B-4FE5-BC2A-7C319DF1D25C}"/>
              </a:ext>
            </a:extLst>
          </p:cNvPr>
          <p:cNvSpPr txBox="1"/>
          <p:nvPr/>
        </p:nvSpPr>
        <p:spPr>
          <a:xfrm>
            <a:off x="3587912" y="5193614"/>
            <a:ext cx="4930736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There are _____ tens in 70. </a:t>
            </a: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0F99DF-279C-4628-AD45-B198D7805685}"/>
              </a:ext>
            </a:extLst>
          </p:cNvPr>
          <p:cNvSpPr txBox="1"/>
          <p:nvPr/>
        </p:nvSpPr>
        <p:spPr>
          <a:xfrm>
            <a:off x="3649857" y="3483950"/>
            <a:ext cx="471083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</a:t>
            </a:r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 _____ = _____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4A1C53-85AF-4EA2-86B5-371D3466C7B8}"/>
              </a:ext>
            </a:extLst>
          </p:cNvPr>
          <p:cNvSpPr txBox="1"/>
          <p:nvPr/>
        </p:nvSpPr>
        <p:spPr>
          <a:xfrm>
            <a:off x="5540418" y="5070503"/>
            <a:ext cx="85084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7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F3EDFA-C177-4E56-8225-4A6884A0F05E}"/>
              </a:ext>
            </a:extLst>
          </p:cNvPr>
          <p:cNvSpPr txBox="1"/>
          <p:nvPr/>
        </p:nvSpPr>
        <p:spPr>
          <a:xfrm>
            <a:off x="3783987" y="3474816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70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9725AB-D420-463F-8FAD-A1AB22DE9BAF}"/>
              </a:ext>
            </a:extLst>
          </p:cNvPr>
          <p:cNvSpPr txBox="1"/>
          <p:nvPr/>
        </p:nvSpPr>
        <p:spPr>
          <a:xfrm>
            <a:off x="10093944" y="1745704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7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0C69425-8D65-471E-A913-686E5C86892D}"/>
              </a:ext>
            </a:extLst>
          </p:cNvPr>
          <p:cNvSpPr txBox="1"/>
          <p:nvPr/>
        </p:nvSpPr>
        <p:spPr>
          <a:xfrm>
            <a:off x="5477948" y="3473491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8EED8A-2D3A-44C4-B267-BDF9D900ED74}"/>
              </a:ext>
            </a:extLst>
          </p:cNvPr>
          <p:cNvSpPr txBox="1"/>
          <p:nvPr/>
        </p:nvSpPr>
        <p:spPr>
          <a:xfrm>
            <a:off x="7160873" y="3473491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7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E0FDF4E-E6AC-4DDB-AF95-D1C6644182F7}"/>
              </a:ext>
            </a:extLst>
          </p:cNvPr>
          <p:cNvGrpSpPr/>
          <p:nvPr/>
        </p:nvGrpSpPr>
        <p:grpSpPr>
          <a:xfrm>
            <a:off x="707938" y="1708141"/>
            <a:ext cx="1058543" cy="900000"/>
            <a:chOff x="2988994" y="1694824"/>
            <a:chExt cx="1058543" cy="900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F8B7D15-646D-47AF-BF17-E72181443292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2F8046E-5A4D-4818-8929-0E330E9DE36D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8A2FE69-4FE0-4803-B8C7-CB85987151DD}"/>
              </a:ext>
            </a:extLst>
          </p:cNvPr>
          <p:cNvGrpSpPr/>
          <p:nvPr/>
        </p:nvGrpSpPr>
        <p:grpSpPr>
          <a:xfrm>
            <a:off x="2732344" y="1708141"/>
            <a:ext cx="1058543" cy="900000"/>
            <a:chOff x="2988994" y="1694824"/>
            <a:chExt cx="1058543" cy="9000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9D4432E-112C-42D1-96D9-F6C79933404B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E3CBD39-14E5-4F91-8EF0-9D740E289B7B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B8BBF7F-5F3C-40D5-8705-35923EDF5D44}"/>
              </a:ext>
            </a:extLst>
          </p:cNvPr>
          <p:cNvGrpSpPr/>
          <p:nvPr/>
        </p:nvGrpSpPr>
        <p:grpSpPr>
          <a:xfrm>
            <a:off x="4756750" y="1708141"/>
            <a:ext cx="1058543" cy="900000"/>
            <a:chOff x="2988994" y="1694824"/>
            <a:chExt cx="1058543" cy="9000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1BC342D-78D4-4EFE-944A-A16211BEBA93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0">
              <a:extLst>
                <a:ext uri="{FF2B5EF4-FFF2-40B4-BE49-F238E27FC236}">
                  <a16:creationId xmlns:a16="http://schemas.microsoft.com/office/drawing/2014/main" id="{129E2F81-6908-4894-923D-ECCAC6D5EAD7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638889E-5EE0-4B0D-8338-9412145C5C08}"/>
              </a:ext>
            </a:extLst>
          </p:cNvPr>
          <p:cNvGrpSpPr/>
          <p:nvPr/>
        </p:nvGrpSpPr>
        <p:grpSpPr>
          <a:xfrm>
            <a:off x="1720141" y="1708141"/>
            <a:ext cx="1058543" cy="900000"/>
            <a:chOff x="2988994" y="1694824"/>
            <a:chExt cx="1058543" cy="90000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E96BFF5-EED3-468B-98F6-04FD3748048B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TextBox 60">
              <a:extLst>
                <a:ext uri="{FF2B5EF4-FFF2-40B4-BE49-F238E27FC236}">
                  <a16:creationId xmlns:a16="http://schemas.microsoft.com/office/drawing/2014/main" id="{0FCCF734-A3D5-4A9B-AD5F-62F4E17CF356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577B665-23A8-4D8D-9CD6-DA92FFD517B4}"/>
              </a:ext>
            </a:extLst>
          </p:cNvPr>
          <p:cNvGrpSpPr/>
          <p:nvPr/>
        </p:nvGrpSpPr>
        <p:grpSpPr>
          <a:xfrm>
            <a:off x="3744547" y="1708141"/>
            <a:ext cx="1058543" cy="900000"/>
            <a:chOff x="2988994" y="1694824"/>
            <a:chExt cx="1058543" cy="90000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D6F3EF4-E776-4E92-92B0-0B51D0855502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60">
              <a:extLst>
                <a:ext uri="{FF2B5EF4-FFF2-40B4-BE49-F238E27FC236}">
                  <a16:creationId xmlns:a16="http://schemas.microsoft.com/office/drawing/2014/main" id="{ACED202E-72B5-4A6E-9FB4-559F85A0DC0A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1FA319A-40D1-4CE8-A5ED-F92F858B4C07}"/>
              </a:ext>
            </a:extLst>
          </p:cNvPr>
          <p:cNvGrpSpPr/>
          <p:nvPr/>
        </p:nvGrpSpPr>
        <p:grpSpPr>
          <a:xfrm>
            <a:off x="5768953" y="1708141"/>
            <a:ext cx="1058543" cy="900000"/>
            <a:chOff x="2988994" y="1694824"/>
            <a:chExt cx="1058543" cy="90000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BEB0D57-C692-47C3-AD88-C4E34C616CDD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60">
              <a:extLst>
                <a:ext uri="{FF2B5EF4-FFF2-40B4-BE49-F238E27FC236}">
                  <a16:creationId xmlns:a16="http://schemas.microsoft.com/office/drawing/2014/main" id="{D745E93E-05A8-44FE-9D58-B3CF122BB485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A0ACF32-7E70-4933-8C7F-D02F5EC1EBA4}"/>
              </a:ext>
            </a:extLst>
          </p:cNvPr>
          <p:cNvGrpSpPr/>
          <p:nvPr/>
        </p:nvGrpSpPr>
        <p:grpSpPr>
          <a:xfrm>
            <a:off x="6781158" y="1708141"/>
            <a:ext cx="1058543" cy="900000"/>
            <a:chOff x="2988994" y="1694824"/>
            <a:chExt cx="1058543" cy="90000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3F4B2D8-5B1C-4F4A-86FD-8713BF2998E8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TextBox 60">
              <a:extLst>
                <a:ext uri="{FF2B5EF4-FFF2-40B4-BE49-F238E27FC236}">
                  <a16:creationId xmlns:a16="http://schemas.microsoft.com/office/drawing/2014/main" id="{98CB83F7-4EB0-490F-A850-976DC74858AC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589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4071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10s in 90?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8BC2F-33AF-4F3F-B464-5A8C06E8C20E}"/>
              </a:ext>
            </a:extLst>
          </p:cNvPr>
          <p:cNvSpPr txBox="1"/>
          <p:nvPr/>
        </p:nvSpPr>
        <p:spPr>
          <a:xfrm>
            <a:off x="9057412" y="1792490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FC14C-6E64-44F4-ACD5-3450925C2B37}"/>
              </a:ext>
            </a:extLst>
          </p:cNvPr>
          <p:cNvSpPr txBox="1"/>
          <p:nvPr/>
        </p:nvSpPr>
        <p:spPr>
          <a:xfrm>
            <a:off x="9397839" y="1796457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39D56F-CFEF-450D-B2D8-D15EC1BF31B8}"/>
              </a:ext>
            </a:extLst>
          </p:cNvPr>
          <p:cNvSpPr/>
          <p:nvPr/>
        </p:nvSpPr>
        <p:spPr>
          <a:xfrm>
            <a:off x="10568862" y="1705283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ED67E-4F87-43D8-B2B7-BC517BD5EEAE}"/>
              </a:ext>
            </a:extLst>
          </p:cNvPr>
          <p:cNvSpPr txBox="1"/>
          <p:nvPr/>
        </p:nvSpPr>
        <p:spPr>
          <a:xfrm>
            <a:off x="10021389" y="1791767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0119BB-CD3B-4FE5-BC2A-7C319DF1D25C}"/>
              </a:ext>
            </a:extLst>
          </p:cNvPr>
          <p:cNvSpPr txBox="1"/>
          <p:nvPr/>
        </p:nvSpPr>
        <p:spPr>
          <a:xfrm>
            <a:off x="3774726" y="5193614"/>
            <a:ext cx="4930736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There are _____ tens in 90. </a:t>
            </a: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0F99DF-279C-4628-AD45-B198D7805685}"/>
              </a:ext>
            </a:extLst>
          </p:cNvPr>
          <p:cNvSpPr txBox="1"/>
          <p:nvPr/>
        </p:nvSpPr>
        <p:spPr>
          <a:xfrm>
            <a:off x="3836671" y="3483950"/>
            <a:ext cx="471083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</a:t>
            </a:r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 _____ = _____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4A1C53-85AF-4EA2-86B5-371D3466C7B8}"/>
              </a:ext>
            </a:extLst>
          </p:cNvPr>
          <p:cNvSpPr txBox="1"/>
          <p:nvPr/>
        </p:nvSpPr>
        <p:spPr>
          <a:xfrm>
            <a:off x="5727232" y="5070503"/>
            <a:ext cx="85084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9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F3EDFA-C177-4E56-8225-4A6884A0F05E}"/>
              </a:ext>
            </a:extLst>
          </p:cNvPr>
          <p:cNvSpPr txBox="1"/>
          <p:nvPr/>
        </p:nvSpPr>
        <p:spPr>
          <a:xfrm>
            <a:off x="3970801" y="3474816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90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9725AB-D420-463F-8FAD-A1AB22DE9BAF}"/>
              </a:ext>
            </a:extLst>
          </p:cNvPr>
          <p:cNvSpPr txBox="1"/>
          <p:nvPr/>
        </p:nvSpPr>
        <p:spPr>
          <a:xfrm>
            <a:off x="10616439" y="1798536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9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0C69425-8D65-471E-A913-686E5C86892D}"/>
              </a:ext>
            </a:extLst>
          </p:cNvPr>
          <p:cNvSpPr txBox="1"/>
          <p:nvPr/>
        </p:nvSpPr>
        <p:spPr>
          <a:xfrm>
            <a:off x="5664762" y="3473491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8EED8A-2D3A-44C4-B267-BDF9D900ED74}"/>
              </a:ext>
            </a:extLst>
          </p:cNvPr>
          <p:cNvSpPr txBox="1"/>
          <p:nvPr/>
        </p:nvSpPr>
        <p:spPr>
          <a:xfrm>
            <a:off x="7347687" y="3473491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9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99B3AFF-8FFC-4588-8C6D-102A5D059436}"/>
              </a:ext>
            </a:extLst>
          </p:cNvPr>
          <p:cNvGrpSpPr/>
          <p:nvPr/>
        </p:nvGrpSpPr>
        <p:grpSpPr>
          <a:xfrm>
            <a:off x="404051" y="1677225"/>
            <a:ext cx="1058543" cy="900000"/>
            <a:chOff x="2988994" y="1694824"/>
            <a:chExt cx="1058543" cy="9000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DE8D9A8-6A36-4899-A5D5-CBCCE99A19DE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0BE62A9-C29C-4F20-97CF-7A753218194D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9357575-2B15-4818-A641-8371F9ECB574}"/>
              </a:ext>
            </a:extLst>
          </p:cNvPr>
          <p:cNvGrpSpPr/>
          <p:nvPr/>
        </p:nvGrpSpPr>
        <p:grpSpPr>
          <a:xfrm>
            <a:off x="2331451" y="1691090"/>
            <a:ext cx="1058543" cy="900000"/>
            <a:chOff x="2988994" y="1694824"/>
            <a:chExt cx="1058543" cy="90000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284671D-CB69-4954-A170-295B6277D334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7A8E546-F6DC-4022-A31B-FE5E0BF38B9A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076DCAA-996A-4A21-AD59-1FA736D9A5E5}"/>
              </a:ext>
            </a:extLst>
          </p:cNvPr>
          <p:cNvGrpSpPr/>
          <p:nvPr/>
        </p:nvGrpSpPr>
        <p:grpSpPr>
          <a:xfrm>
            <a:off x="4258851" y="1691090"/>
            <a:ext cx="1058543" cy="900000"/>
            <a:chOff x="2988994" y="1694824"/>
            <a:chExt cx="1058543" cy="90000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8EF858F-1F0E-403F-B545-085147AE1A04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60">
              <a:extLst>
                <a:ext uri="{FF2B5EF4-FFF2-40B4-BE49-F238E27FC236}">
                  <a16:creationId xmlns:a16="http://schemas.microsoft.com/office/drawing/2014/main" id="{7F040574-F6B9-491B-9A8F-11F6871E13E3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3375221-E595-48F1-880E-937672A3EAAF}"/>
              </a:ext>
            </a:extLst>
          </p:cNvPr>
          <p:cNvGrpSpPr/>
          <p:nvPr/>
        </p:nvGrpSpPr>
        <p:grpSpPr>
          <a:xfrm>
            <a:off x="1367751" y="1691090"/>
            <a:ext cx="1058543" cy="900000"/>
            <a:chOff x="2988994" y="1694824"/>
            <a:chExt cx="1058543" cy="90000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FAFDB13-156A-436E-A7E1-3BA7187A1C61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60">
              <a:extLst>
                <a:ext uri="{FF2B5EF4-FFF2-40B4-BE49-F238E27FC236}">
                  <a16:creationId xmlns:a16="http://schemas.microsoft.com/office/drawing/2014/main" id="{3A611CA5-8319-4701-95C3-B0002DD3835F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F15BFD4-CA94-4BB2-A15F-245798BB44D0}"/>
              </a:ext>
            </a:extLst>
          </p:cNvPr>
          <p:cNvGrpSpPr/>
          <p:nvPr/>
        </p:nvGrpSpPr>
        <p:grpSpPr>
          <a:xfrm>
            <a:off x="3295151" y="1691090"/>
            <a:ext cx="1058543" cy="900000"/>
            <a:chOff x="2988994" y="1694824"/>
            <a:chExt cx="1058543" cy="90000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3AF4F9E-C87F-43E8-A9C8-3029AB02CFFC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TextBox 60">
              <a:extLst>
                <a:ext uri="{FF2B5EF4-FFF2-40B4-BE49-F238E27FC236}">
                  <a16:creationId xmlns:a16="http://schemas.microsoft.com/office/drawing/2014/main" id="{DB1A5305-132D-47C8-AD34-146C83713328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B8B6242-3BCF-4EF0-A94D-70407456D887}"/>
              </a:ext>
            </a:extLst>
          </p:cNvPr>
          <p:cNvGrpSpPr/>
          <p:nvPr/>
        </p:nvGrpSpPr>
        <p:grpSpPr>
          <a:xfrm>
            <a:off x="5222551" y="1691090"/>
            <a:ext cx="1058543" cy="900000"/>
            <a:chOff x="2988994" y="1694824"/>
            <a:chExt cx="1058543" cy="900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4267C67-C71E-4659-9B37-6BFB81CB06D1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82" name="TextBox 60">
              <a:extLst>
                <a:ext uri="{FF2B5EF4-FFF2-40B4-BE49-F238E27FC236}">
                  <a16:creationId xmlns:a16="http://schemas.microsoft.com/office/drawing/2014/main" id="{584562FD-21CA-4669-8659-30C8143C1E66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7DF3458-7828-4F01-8F9F-C68767F27FDD}"/>
              </a:ext>
            </a:extLst>
          </p:cNvPr>
          <p:cNvGrpSpPr/>
          <p:nvPr/>
        </p:nvGrpSpPr>
        <p:grpSpPr>
          <a:xfrm>
            <a:off x="6186251" y="1691090"/>
            <a:ext cx="1058543" cy="900000"/>
            <a:chOff x="2988994" y="1694824"/>
            <a:chExt cx="1058543" cy="90000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E7593B8-75D3-4AED-A331-94A6B180E128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85" name="TextBox 60">
              <a:extLst>
                <a:ext uri="{FF2B5EF4-FFF2-40B4-BE49-F238E27FC236}">
                  <a16:creationId xmlns:a16="http://schemas.microsoft.com/office/drawing/2014/main" id="{A61AF110-FC6A-4FB2-91F4-F4D2ECC43168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68653CB-58A6-4399-B00C-5F3DA5BABD6D}"/>
              </a:ext>
            </a:extLst>
          </p:cNvPr>
          <p:cNvGrpSpPr/>
          <p:nvPr/>
        </p:nvGrpSpPr>
        <p:grpSpPr>
          <a:xfrm>
            <a:off x="7149951" y="1691090"/>
            <a:ext cx="1058543" cy="900000"/>
            <a:chOff x="2988994" y="1694824"/>
            <a:chExt cx="1058543" cy="9000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7CD9039-3D01-4B1C-AD49-16865D31D098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88" name="TextBox 60">
              <a:extLst>
                <a:ext uri="{FF2B5EF4-FFF2-40B4-BE49-F238E27FC236}">
                  <a16:creationId xmlns:a16="http://schemas.microsoft.com/office/drawing/2014/main" id="{521BE849-BA7B-40A6-83C5-543F866B1381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61D429C-3829-4C33-AFF8-3369E9DD88B2}"/>
              </a:ext>
            </a:extLst>
          </p:cNvPr>
          <p:cNvGrpSpPr/>
          <p:nvPr/>
        </p:nvGrpSpPr>
        <p:grpSpPr>
          <a:xfrm>
            <a:off x="8113653" y="1691090"/>
            <a:ext cx="1058543" cy="900000"/>
            <a:chOff x="2988994" y="1694824"/>
            <a:chExt cx="1058543" cy="90000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AB8EE5A3-AFC5-4132-8D3F-B0756737E240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91" name="TextBox 60">
              <a:extLst>
                <a:ext uri="{FF2B5EF4-FFF2-40B4-BE49-F238E27FC236}">
                  <a16:creationId xmlns:a16="http://schemas.microsoft.com/office/drawing/2014/main" id="{7501386F-FF06-40ED-8C4B-9023CD4FD746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899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4079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10s in 40?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8BC2F-33AF-4F3F-B464-5A8C06E8C20E}"/>
              </a:ext>
            </a:extLst>
          </p:cNvPr>
          <p:cNvSpPr txBox="1"/>
          <p:nvPr/>
        </p:nvSpPr>
        <p:spPr>
          <a:xfrm>
            <a:off x="6871832" y="1792490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FC14C-6E64-44F4-ACD5-3450925C2B37}"/>
              </a:ext>
            </a:extLst>
          </p:cNvPr>
          <p:cNvSpPr txBox="1"/>
          <p:nvPr/>
        </p:nvSpPr>
        <p:spPr>
          <a:xfrm>
            <a:off x="7212259" y="1796457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39D56F-CFEF-450D-B2D8-D15EC1BF31B8}"/>
              </a:ext>
            </a:extLst>
          </p:cNvPr>
          <p:cNvSpPr/>
          <p:nvPr/>
        </p:nvSpPr>
        <p:spPr>
          <a:xfrm>
            <a:off x="8383282" y="1705283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ED67E-4F87-43D8-B2B7-BC517BD5EEAE}"/>
              </a:ext>
            </a:extLst>
          </p:cNvPr>
          <p:cNvSpPr txBox="1"/>
          <p:nvPr/>
        </p:nvSpPr>
        <p:spPr>
          <a:xfrm>
            <a:off x="7835809" y="1791767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0119BB-CD3B-4FE5-BC2A-7C319DF1D25C}"/>
              </a:ext>
            </a:extLst>
          </p:cNvPr>
          <p:cNvSpPr txBox="1"/>
          <p:nvPr/>
        </p:nvSpPr>
        <p:spPr>
          <a:xfrm>
            <a:off x="3587912" y="5193614"/>
            <a:ext cx="4930736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There are _____ tens in 40. </a:t>
            </a: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0F99DF-279C-4628-AD45-B198D7805685}"/>
              </a:ext>
            </a:extLst>
          </p:cNvPr>
          <p:cNvSpPr txBox="1"/>
          <p:nvPr/>
        </p:nvSpPr>
        <p:spPr>
          <a:xfrm>
            <a:off x="3649857" y="3483950"/>
            <a:ext cx="471083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</a:t>
            </a:r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 _____ = _____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4A1C53-85AF-4EA2-86B5-371D3466C7B8}"/>
              </a:ext>
            </a:extLst>
          </p:cNvPr>
          <p:cNvSpPr txBox="1"/>
          <p:nvPr/>
        </p:nvSpPr>
        <p:spPr>
          <a:xfrm>
            <a:off x="5540418" y="5070503"/>
            <a:ext cx="85084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4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F3EDFA-C177-4E56-8225-4A6884A0F05E}"/>
              </a:ext>
            </a:extLst>
          </p:cNvPr>
          <p:cNvSpPr txBox="1"/>
          <p:nvPr/>
        </p:nvSpPr>
        <p:spPr>
          <a:xfrm>
            <a:off x="3783987" y="3474816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40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9725AB-D420-463F-8FAD-A1AB22DE9BAF}"/>
              </a:ext>
            </a:extLst>
          </p:cNvPr>
          <p:cNvSpPr txBox="1"/>
          <p:nvPr/>
        </p:nvSpPr>
        <p:spPr>
          <a:xfrm>
            <a:off x="8430859" y="1798536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4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0C69425-8D65-471E-A913-686E5C86892D}"/>
              </a:ext>
            </a:extLst>
          </p:cNvPr>
          <p:cNvSpPr txBox="1"/>
          <p:nvPr/>
        </p:nvSpPr>
        <p:spPr>
          <a:xfrm>
            <a:off x="5477948" y="3473491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8EED8A-2D3A-44C4-B267-BDF9D900ED74}"/>
              </a:ext>
            </a:extLst>
          </p:cNvPr>
          <p:cNvSpPr txBox="1"/>
          <p:nvPr/>
        </p:nvSpPr>
        <p:spPr>
          <a:xfrm>
            <a:off x="7160873" y="3473491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4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8E88DB8-6159-4D7F-AF26-9DC544BDDE2B}"/>
              </a:ext>
            </a:extLst>
          </p:cNvPr>
          <p:cNvGrpSpPr/>
          <p:nvPr/>
        </p:nvGrpSpPr>
        <p:grpSpPr>
          <a:xfrm>
            <a:off x="2494764" y="1669246"/>
            <a:ext cx="1058543" cy="900000"/>
            <a:chOff x="2988994" y="1694824"/>
            <a:chExt cx="1058543" cy="900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FA7D06C-9DAF-4366-ACBF-FD9E5177B311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5ADE95B-3C6B-4C28-8C90-DB02930F410B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F99A223-C338-44F0-A8EC-35B1A5954646}"/>
              </a:ext>
            </a:extLst>
          </p:cNvPr>
          <p:cNvGrpSpPr/>
          <p:nvPr/>
        </p:nvGrpSpPr>
        <p:grpSpPr>
          <a:xfrm>
            <a:off x="4674028" y="1666987"/>
            <a:ext cx="1058543" cy="900000"/>
            <a:chOff x="2988994" y="1694824"/>
            <a:chExt cx="1058543" cy="9000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B60C0FF-0DC1-4180-BCE6-56841098F39C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F34E81-734F-4A9A-8F21-45AAA6082C6F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FCE011-822F-4F94-A509-B189BE592183}"/>
              </a:ext>
            </a:extLst>
          </p:cNvPr>
          <p:cNvGrpSpPr/>
          <p:nvPr/>
        </p:nvGrpSpPr>
        <p:grpSpPr>
          <a:xfrm>
            <a:off x="3584396" y="1666987"/>
            <a:ext cx="1058543" cy="900000"/>
            <a:chOff x="2988994" y="1694824"/>
            <a:chExt cx="1058543" cy="900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BD338AF-EF84-4746-A293-D5A26A749435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60">
              <a:extLst>
                <a:ext uri="{FF2B5EF4-FFF2-40B4-BE49-F238E27FC236}">
                  <a16:creationId xmlns:a16="http://schemas.microsoft.com/office/drawing/2014/main" id="{AFB4F151-FDAA-4EEB-B61F-6EFF3CE6C60C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C095D69-F281-4EB1-B916-853323E42C07}"/>
              </a:ext>
            </a:extLst>
          </p:cNvPr>
          <p:cNvGrpSpPr/>
          <p:nvPr/>
        </p:nvGrpSpPr>
        <p:grpSpPr>
          <a:xfrm>
            <a:off x="5763661" y="1666987"/>
            <a:ext cx="1058543" cy="900000"/>
            <a:chOff x="2988994" y="1694824"/>
            <a:chExt cx="1058543" cy="9000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D48ACAE-0EFE-4E83-AFD9-75FDF87378AD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TextBox 60">
              <a:extLst>
                <a:ext uri="{FF2B5EF4-FFF2-40B4-BE49-F238E27FC236}">
                  <a16:creationId xmlns:a16="http://schemas.microsoft.com/office/drawing/2014/main" id="{1105D941-ACED-44D6-8A8F-92F426D084D8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866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55" grpId="0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1931</Words>
  <Application>Microsoft Office PowerPoint</Application>
  <PresentationFormat>Widescreen</PresentationFormat>
  <Paragraphs>916</Paragraphs>
  <Slides>43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Yu Gothic UI</vt:lpstr>
      <vt:lpstr>Arial</vt:lpstr>
      <vt:lpstr>Calibri</vt:lpstr>
      <vt:lpstr>Calibri Light</vt:lpstr>
      <vt:lpstr>Century Gothic</vt:lpstr>
      <vt:lpstr>Comic Sans MS</vt:lpstr>
      <vt:lpstr>Sassoon Infant Std</vt:lpstr>
      <vt:lpstr>Times New Roman</vt:lpstr>
      <vt:lpstr>Office Theme</vt:lpstr>
      <vt:lpstr>PowerPoint Presentation</vt:lpstr>
      <vt:lpstr>Starter:</vt:lpstr>
      <vt:lpstr>What is division?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2 Activity: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 Activity: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M Smith</dc:creator>
  <cp:lastModifiedBy>M Smith</cp:lastModifiedBy>
  <cp:revision>12</cp:revision>
  <dcterms:created xsi:type="dcterms:W3CDTF">2021-11-14T08:27:55Z</dcterms:created>
  <dcterms:modified xsi:type="dcterms:W3CDTF">2022-01-26T13:46:36Z</dcterms:modified>
</cp:coreProperties>
</file>