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handoutMasterIdLst>
    <p:handoutMasterId r:id="rId26"/>
  </p:handoutMasterIdLst>
  <p:sldIdLst>
    <p:sldId id="256" r:id="rId2"/>
    <p:sldId id="257" r:id="rId3"/>
    <p:sldId id="258" r:id="rId4"/>
    <p:sldId id="259" r:id="rId5"/>
    <p:sldId id="260" r:id="rId6"/>
    <p:sldId id="262" r:id="rId7"/>
    <p:sldId id="263" r:id="rId8"/>
    <p:sldId id="264" r:id="rId9"/>
    <p:sldId id="265" r:id="rId10"/>
    <p:sldId id="261" r:id="rId11"/>
    <p:sldId id="266" r:id="rId12"/>
    <p:sldId id="268" r:id="rId13"/>
    <p:sldId id="270" r:id="rId14"/>
    <p:sldId id="272" r:id="rId15"/>
    <p:sldId id="269" r:id="rId16"/>
    <p:sldId id="271" r:id="rId17"/>
    <p:sldId id="273" r:id="rId18"/>
    <p:sldId id="274" r:id="rId19"/>
    <p:sldId id="275" r:id="rId20"/>
    <p:sldId id="276" r:id="rId21"/>
    <p:sldId id="278" r:id="rId22"/>
    <p:sldId id="277" r:id="rId23"/>
    <p:sldId id="279" r:id="rId24"/>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76" autoAdjust="0"/>
    <p:restoredTop sz="94660"/>
  </p:normalViewPr>
  <p:slideViewPr>
    <p:cSldViewPr>
      <p:cViewPr varScale="1">
        <p:scale>
          <a:sx n="70" d="100"/>
          <a:sy n="70" d="100"/>
        </p:scale>
        <p:origin x="1422"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EF6DC9A0-245B-4835-9DFD-06626EA70642}" type="datetimeFigureOut">
              <a:rPr lang="en-GB" smtClean="0"/>
              <a:t>19/11/2015</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F81BA5A4-DA71-4919-9482-0D2D9DB36B30}" type="slidenum">
              <a:rPr lang="en-GB" smtClean="0"/>
              <a:t>‹#›</a:t>
            </a:fld>
            <a:endParaRPr lang="en-GB"/>
          </a:p>
        </p:txBody>
      </p:sp>
    </p:spTree>
    <p:extLst>
      <p:ext uri="{BB962C8B-B14F-4D97-AF65-F5344CB8AC3E}">
        <p14:creationId xmlns:p14="http://schemas.microsoft.com/office/powerpoint/2010/main" val="22926932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AEEFA2CF-C751-4C5A-9537-CE64C1BEE952}" type="datetimeFigureOut">
              <a:rPr lang="en-GB" smtClean="0"/>
              <a:t>19/11/2015</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FD2CF355-C1EF-442D-A2DF-EA1F8A1D2E0A}" type="slidenum">
              <a:rPr lang="en-GB" smtClean="0"/>
              <a:t>‹#›</a:t>
            </a:fld>
            <a:endParaRPr lang="en-GB"/>
          </a:p>
        </p:txBody>
      </p:sp>
    </p:spTree>
    <p:extLst>
      <p:ext uri="{BB962C8B-B14F-4D97-AF65-F5344CB8AC3E}">
        <p14:creationId xmlns:p14="http://schemas.microsoft.com/office/powerpoint/2010/main" val="35418312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Word walls</a:t>
            </a:r>
            <a:r>
              <a:rPr lang="en-GB" baseline="0" dirty="0" smtClean="0"/>
              <a:t> will be sent how allowing you to practise recognising high frequency words. </a:t>
            </a:r>
            <a:endParaRPr lang="en-GB" dirty="0"/>
          </a:p>
        </p:txBody>
      </p:sp>
      <p:sp>
        <p:nvSpPr>
          <p:cNvPr id="4" name="Slide Number Placeholder 3"/>
          <p:cNvSpPr>
            <a:spLocks noGrp="1"/>
          </p:cNvSpPr>
          <p:nvPr>
            <p:ph type="sldNum" sz="quarter" idx="10"/>
          </p:nvPr>
        </p:nvSpPr>
        <p:spPr/>
        <p:txBody>
          <a:bodyPr/>
          <a:lstStyle/>
          <a:p>
            <a:fld id="{FD2CF355-C1EF-442D-A2DF-EA1F8A1D2E0A}" type="slidenum">
              <a:rPr lang="en-GB" smtClean="0"/>
              <a:t>12</a:t>
            </a:fld>
            <a:endParaRPr lang="en-GB"/>
          </a:p>
        </p:txBody>
      </p:sp>
    </p:spTree>
    <p:extLst>
      <p:ext uri="{BB962C8B-B14F-4D97-AF65-F5344CB8AC3E}">
        <p14:creationId xmlns:p14="http://schemas.microsoft.com/office/powerpoint/2010/main" val="30897869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484E6C01-5623-4EF7-B9E1-1BFF0AA1317D}" type="datetimeFigureOut">
              <a:rPr lang="en-GB" smtClean="0"/>
              <a:t>19/11/2015</a:t>
            </a:fld>
            <a:endParaRPr lang="en-GB"/>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GB"/>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0E4D6057-DA07-42A5-984A-9FA886909870}"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84E6C01-5623-4EF7-B9E1-1BFF0AA1317D}" type="datetimeFigureOut">
              <a:rPr lang="en-GB" smtClean="0"/>
              <a:t>19/11/2015</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0E4D6057-DA07-42A5-984A-9FA886909870}"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84E6C01-5623-4EF7-B9E1-1BFF0AA1317D}" type="datetimeFigureOut">
              <a:rPr lang="en-GB" smtClean="0"/>
              <a:t>19/11/2015</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0E4D6057-DA07-42A5-984A-9FA886909870}"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84E6C01-5623-4EF7-B9E1-1BFF0AA1317D}" type="datetimeFigureOut">
              <a:rPr lang="en-GB" smtClean="0"/>
              <a:t>19/11/2015</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0E4D6057-DA07-42A5-984A-9FA886909870}" type="slidenum">
              <a:rPr lang="en-GB" smtClean="0"/>
              <a:t>‹#›</a:t>
            </a:fld>
            <a:endParaRPr lang="en-GB"/>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484E6C01-5623-4EF7-B9E1-1BFF0AA1317D}" type="datetimeFigureOut">
              <a:rPr lang="en-GB" smtClean="0"/>
              <a:t>19/11/2015</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0E4D6057-DA07-42A5-984A-9FA886909870}" type="slidenum">
              <a:rPr lang="en-GB" smtClean="0"/>
              <a:t>‹#›</a:t>
            </a:fld>
            <a:endParaRPr lang="en-GB"/>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84E6C01-5623-4EF7-B9E1-1BFF0AA1317D}" type="datetimeFigureOut">
              <a:rPr lang="en-GB" smtClean="0"/>
              <a:t>19/11/2015</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0E4D6057-DA07-42A5-984A-9FA886909870}" type="slidenum">
              <a:rPr lang="en-GB" smtClean="0"/>
              <a:t>‹#›</a:t>
            </a:fld>
            <a:endParaRPr lang="en-GB"/>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484E6C01-5623-4EF7-B9E1-1BFF0AA1317D}" type="datetimeFigureOut">
              <a:rPr lang="en-GB" smtClean="0"/>
              <a:t>19/11/2015</a:t>
            </a:fld>
            <a:endParaRPr lang="en-GB"/>
          </a:p>
        </p:txBody>
      </p:sp>
      <p:sp>
        <p:nvSpPr>
          <p:cNvPr id="8" name="Footer Placeholder 7"/>
          <p:cNvSpPr>
            <a:spLocks noGrp="1"/>
          </p:cNvSpPr>
          <p:nvPr>
            <p:ph type="ftr" sz="quarter" idx="11"/>
          </p:nvPr>
        </p:nvSpPr>
        <p:spPr/>
        <p:txBody>
          <a:bodyPr/>
          <a:lstStyle>
            <a:extLst/>
          </a:lstStyle>
          <a:p>
            <a:endParaRPr lang="en-GB"/>
          </a:p>
        </p:txBody>
      </p:sp>
      <p:sp>
        <p:nvSpPr>
          <p:cNvPr id="9" name="Slide Number Placeholder 8"/>
          <p:cNvSpPr>
            <a:spLocks noGrp="1"/>
          </p:cNvSpPr>
          <p:nvPr>
            <p:ph type="sldNum" sz="quarter" idx="12"/>
          </p:nvPr>
        </p:nvSpPr>
        <p:spPr/>
        <p:txBody>
          <a:bodyPr/>
          <a:lstStyle>
            <a:extLst/>
          </a:lstStyle>
          <a:p>
            <a:fld id="{0E4D6057-DA07-42A5-984A-9FA886909870}" type="slidenum">
              <a:rPr lang="en-GB" smtClean="0"/>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484E6C01-5623-4EF7-B9E1-1BFF0AA1317D}" type="datetimeFigureOut">
              <a:rPr lang="en-GB" smtClean="0"/>
              <a:t>19/11/2015</a:t>
            </a:fld>
            <a:endParaRPr lang="en-GB"/>
          </a:p>
        </p:txBody>
      </p:sp>
      <p:sp>
        <p:nvSpPr>
          <p:cNvPr id="4" name="Footer Placeholder 3"/>
          <p:cNvSpPr>
            <a:spLocks noGrp="1"/>
          </p:cNvSpPr>
          <p:nvPr>
            <p:ph type="ftr" sz="quarter" idx="11"/>
          </p:nvPr>
        </p:nvSpPr>
        <p:spPr/>
        <p:txBody>
          <a:bodyPr/>
          <a:lstStyle>
            <a:extLst/>
          </a:lstStyle>
          <a:p>
            <a:endParaRPr lang="en-GB"/>
          </a:p>
        </p:txBody>
      </p:sp>
      <p:sp>
        <p:nvSpPr>
          <p:cNvPr id="5" name="Slide Number Placeholder 4"/>
          <p:cNvSpPr>
            <a:spLocks noGrp="1"/>
          </p:cNvSpPr>
          <p:nvPr>
            <p:ph type="sldNum" sz="quarter" idx="12"/>
          </p:nvPr>
        </p:nvSpPr>
        <p:spPr/>
        <p:txBody>
          <a:bodyPr/>
          <a:lstStyle>
            <a:extLst/>
          </a:lstStyle>
          <a:p>
            <a:fld id="{0E4D6057-DA07-42A5-984A-9FA886909870}" type="slidenum">
              <a:rPr lang="en-GB" smtClean="0"/>
              <a:t>‹#›</a:t>
            </a:fld>
            <a:endParaRPr lang="en-GB"/>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484E6C01-5623-4EF7-B9E1-1BFF0AA1317D}" type="datetimeFigureOut">
              <a:rPr lang="en-GB" smtClean="0"/>
              <a:t>19/11/2015</a:t>
            </a:fld>
            <a:endParaRPr lang="en-GB"/>
          </a:p>
        </p:txBody>
      </p:sp>
      <p:sp>
        <p:nvSpPr>
          <p:cNvPr id="3" name="Footer Placeholder 2"/>
          <p:cNvSpPr>
            <a:spLocks noGrp="1"/>
          </p:cNvSpPr>
          <p:nvPr>
            <p:ph type="ftr" sz="quarter" idx="11"/>
          </p:nvPr>
        </p:nvSpPr>
        <p:spPr/>
        <p:txBody>
          <a:bodyPr/>
          <a:lstStyle>
            <a:extLst/>
          </a:lstStyle>
          <a:p>
            <a:endParaRPr lang="en-GB"/>
          </a:p>
        </p:txBody>
      </p:sp>
      <p:sp>
        <p:nvSpPr>
          <p:cNvPr id="4" name="Slide Number Placeholder 3"/>
          <p:cNvSpPr>
            <a:spLocks noGrp="1"/>
          </p:cNvSpPr>
          <p:nvPr>
            <p:ph type="sldNum" sz="quarter" idx="12"/>
          </p:nvPr>
        </p:nvSpPr>
        <p:spPr/>
        <p:txBody>
          <a:bodyPr/>
          <a:lstStyle>
            <a:extLst/>
          </a:lstStyle>
          <a:p>
            <a:fld id="{0E4D6057-DA07-42A5-984A-9FA886909870}"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484E6C01-5623-4EF7-B9E1-1BFF0AA1317D}" type="datetimeFigureOut">
              <a:rPr lang="en-GB" smtClean="0"/>
              <a:t>19/11/2015</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0E4D6057-DA07-42A5-984A-9FA886909870}" type="slidenum">
              <a:rPr lang="en-GB" smtClean="0"/>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484E6C01-5623-4EF7-B9E1-1BFF0AA1317D}" type="datetimeFigureOut">
              <a:rPr lang="en-GB" smtClean="0"/>
              <a:t>19/11/2015</a:t>
            </a:fld>
            <a:endParaRPr lang="en-GB"/>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GB"/>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0E4D6057-DA07-42A5-984A-9FA886909870}" type="slidenum">
              <a:rPr lang="en-GB" smtClean="0"/>
              <a:t>‹#›</a:t>
            </a:fld>
            <a:endParaRPr lang="en-GB"/>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484E6C01-5623-4EF7-B9E1-1BFF0AA1317D}" type="datetimeFigureOut">
              <a:rPr lang="en-GB" smtClean="0"/>
              <a:t>19/11/2015</a:t>
            </a:fld>
            <a:endParaRPr lang="en-GB"/>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GB"/>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0E4D6057-DA07-42A5-984A-9FA886909870}"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phonicsplay.co.uk/" TargetMode="External"/><Relationship Id="rId2" Type="http://schemas.openxmlformats.org/officeDocument/2006/relationships/hyperlink" Target="http://www.bbc.co.uk/cbeebies/funwithphonics" TargetMode="External"/><Relationship Id="rId1" Type="http://schemas.openxmlformats.org/officeDocument/2006/relationships/slideLayout" Target="../slideLayouts/slideLayout2.xml"/><Relationship Id="rId4" Type="http://schemas.openxmlformats.org/officeDocument/2006/relationships/hyperlink" Target="http://www.twinkl.co.uk/resource/T-L-022-High-Frequency-Word-Flashcards"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google.co.uk/url?sa=i&amp;rct=j&amp;q=&amp;esrc=s&amp;frm=1&amp;source=images&amp;cd=&amp;cad=rja&amp;uact=8&amp;ved=0CAcQjRxqFQoTCOXl4v3LjMgCFUW6FAod9AwGEQ&amp;url=http://www.slideshare.net/sockyingseng/jolly-phonics-sounds-and-actions&amp;psig=AFQjCNEbbMe-w8uhywd1RyGSv-QB-VQIEw&amp;ust=1443078353719506"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88640"/>
            <a:ext cx="7772400" cy="1829761"/>
          </a:xfrm>
        </p:spPr>
        <p:txBody>
          <a:bodyPr/>
          <a:lstStyle/>
          <a:p>
            <a:pPr algn="ctr"/>
            <a:r>
              <a:rPr lang="en-GB" dirty="0" smtClean="0">
                <a:latin typeface="Comic Sans MS" panose="030F0702030302020204" pitchFamily="66" charset="0"/>
              </a:rPr>
              <a:t>Early Reading and Phonics Workshop </a:t>
            </a:r>
            <a:endParaRPr lang="en-GB" dirty="0">
              <a:latin typeface="Comic Sans MS" panose="030F0702030302020204" pitchFamily="66" charset="0"/>
            </a:endParaRPr>
          </a:p>
        </p:txBody>
      </p:sp>
    </p:spTree>
    <p:extLst>
      <p:ext uri="{BB962C8B-B14F-4D97-AF65-F5344CB8AC3E}">
        <p14:creationId xmlns:p14="http://schemas.microsoft.com/office/powerpoint/2010/main" val="15102270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GB" sz="2800" dirty="0" smtClean="0">
                <a:latin typeface="Comic Sans MS" panose="030F0702030302020204" pitchFamily="66" charset="0"/>
              </a:rPr>
              <a:t>The aim of phase three phonics is to recognise digraphs (this is when two letters make one sound) and use them when they are reading and writing more complex words, e.g. t</a:t>
            </a:r>
            <a:r>
              <a:rPr lang="en-GB" sz="2800" dirty="0" smtClean="0">
                <a:solidFill>
                  <a:srgbClr val="FF0000"/>
                </a:solidFill>
                <a:latin typeface="Comic Sans MS" panose="030F0702030302020204" pitchFamily="66" charset="0"/>
              </a:rPr>
              <a:t>oa</a:t>
            </a:r>
            <a:r>
              <a:rPr lang="en-GB" sz="2800" dirty="0" smtClean="0">
                <a:latin typeface="Comic Sans MS" panose="030F0702030302020204" pitchFamily="66" charset="0"/>
              </a:rPr>
              <a:t>d, f</a:t>
            </a:r>
            <a:r>
              <a:rPr lang="en-GB" sz="2800" dirty="0" smtClean="0">
                <a:solidFill>
                  <a:srgbClr val="FF0000"/>
                </a:solidFill>
                <a:latin typeface="Comic Sans MS" panose="030F0702030302020204" pitchFamily="66" charset="0"/>
              </a:rPr>
              <a:t>ee</a:t>
            </a:r>
            <a:r>
              <a:rPr lang="en-GB" sz="2800" dirty="0" smtClean="0">
                <a:latin typeface="Comic Sans MS" panose="030F0702030302020204" pitchFamily="66" charset="0"/>
              </a:rPr>
              <a:t>t, f</a:t>
            </a:r>
            <a:r>
              <a:rPr lang="en-GB" sz="2800" dirty="0" smtClean="0">
                <a:solidFill>
                  <a:srgbClr val="FF0000"/>
                </a:solidFill>
                <a:latin typeface="Comic Sans MS" panose="030F0702030302020204" pitchFamily="66" charset="0"/>
              </a:rPr>
              <a:t>ar</a:t>
            </a:r>
            <a:r>
              <a:rPr lang="en-GB" sz="2800" dirty="0" smtClean="0">
                <a:latin typeface="Comic Sans MS" panose="030F0702030302020204" pitchFamily="66" charset="0"/>
              </a:rPr>
              <a:t>m and p</a:t>
            </a:r>
            <a:r>
              <a:rPr lang="en-GB" sz="2800" dirty="0" smtClean="0">
                <a:solidFill>
                  <a:srgbClr val="FF0000"/>
                </a:solidFill>
                <a:latin typeface="Comic Sans MS" panose="030F0702030302020204" pitchFamily="66" charset="0"/>
              </a:rPr>
              <a:t>ai</a:t>
            </a:r>
            <a:r>
              <a:rPr lang="en-GB" sz="2800" dirty="0" smtClean="0">
                <a:latin typeface="Comic Sans MS" panose="030F0702030302020204" pitchFamily="66" charset="0"/>
              </a:rPr>
              <a:t>n. </a:t>
            </a:r>
          </a:p>
          <a:p>
            <a:endParaRPr lang="en-GB" sz="2800" dirty="0" smtClean="0">
              <a:latin typeface="Comic Sans MS" panose="030F0702030302020204" pitchFamily="66" charset="0"/>
            </a:endParaRPr>
          </a:p>
          <a:p>
            <a:r>
              <a:rPr lang="en-GB" sz="2800" dirty="0" smtClean="0">
                <a:latin typeface="Comic Sans MS" panose="030F0702030302020204" pitchFamily="66" charset="0"/>
              </a:rPr>
              <a:t>Children are expected to read and write these words in simple sentences. </a:t>
            </a:r>
            <a:endParaRPr lang="en-GB" sz="2800" dirty="0">
              <a:latin typeface="Comic Sans MS" panose="030F0702030302020204" pitchFamily="66" charset="0"/>
            </a:endParaRPr>
          </a:p>
        </p:txBody>
      </p:sp>
      <p:sp>
        <p:nvSpPr>
          <p:cNvPr id="3" name="Title 2"/>
          <p:cNvSpPr>
            <a:spLocks noGrp="1"/>
          </p:cNvSpPr>
          <p:nvPr>
            <p:ph type="title"/>
          </p:nvPr>
        </p:nvSpPr>
        <p:spPr/>
        <p:txBody>
          <a:bodyPr/>
          <a:lstStyle/>
          <a:p>
            <a:pPr algn="ctr"/>
            <a:r>
              <a:rPr lang="en-GB" dirty="0" smtClean="0">
                <a:latin typeface="SassoonCRInfant" panose="00000400000000000000" pitchFamily="2" charset="0"/>
              </a:rPr>
              <a:t>Phase Three. </a:t>
            </a:r>
            <a:endParaRPr lang="en-GB" dirty="0">
              <a:latin typeface="SassoonCRInfant" panose="00000400000000000000" pitchFamily="2" charset="0"/>
            </a:endParaRPr>
          </a:p>
        </p:txBody>
      </p:sp>
    </p:spTree>
    <p:extLst>
      <p:ext uri="{BB962C8B-B14F-4D97-AF65-F5344CB8AC3E}">
        <p14:creationId xmlns:p14="http://schemas.microsoft.com/office/powerpoint/2010/main" val="29152413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GB" sz="2400" dirty="0" smtClean="0">
                <a:latin typeface="Comic Sans MS" panose="030F0702030302020204" pitchFamily="66" charset="0"/>
              </a:rPr>
              <a:t>Lessons are daily for 15-20 minutes.</a:t>
            </a:r>
          </a:p>
          <a:p>
            <a:r>
              <a:rPr lang="en-GB" sz="2400" dirty="0" smtClean="0">
                <a:latin typeface="Comic Sans MS" panose="030F0702030302020204" pitchFamily="66" charset="0"/>
              </a:rPr>
              <a:t>We revise old sounds and teach new sounds each week as well as high frequency or common words.</a:t>
            </a:r>
          </a:p>
          <a:p>
            <a:r>
              <a:rPr lang="en-GB" sz="2400" dirty="0" smtClean="0">
                <a:latin typeface="Comic Sans MS" panose="030F0702030302020204" pitchFamily="66" charset="0"/>
              </a:rPr>
              <a:t>Children are given lots of opportunities to practise their sounds in both reading and writing in both indoor and outdoor play.</a:t>
            </a:r>
          </a:p>
          <a:p>
            <a:r>
              <a:rPr lang="en-GB" sz="2400" dirty="0" smtClean="0">
                <a:latin typeface="Comic Sans MS" panose="030F0702030302020204" pitchFamily="66" charset="0"/>
              </a:rPr>
              <a:t>We use real objects to support learning as well as flashcards with pictures to help children to remember.</a:t>
            </a:r>
          </a:p>
          <a:p>
            <a:r>
              <a:rPr lang="en-GB" sz="2400" dirty="0" smtClean="0">
                <a:latin typeface="Comic Sans MS" panose="030F0702030302020204" pitchFamily="66" charset="0"/>
              </a:rPr>
              <a:t>We teach the letter sounds first as sounds help children to become better early readers and writers. </a:t>
            </a:r>
            <a:endParaRPr lang="en-GB" sz="2400" dirty="0">
              <a:latin typeface="Comic Sans MS" panose="030F0702030302020204" pitchFamily="66" charset="0"/>
            </a:endParaRPr>
          </a:p>
        </p:txBody>
      </p:sp>
      <p:sp>
        <p:nvSpPr>
          <p:cNvPr id="3" name="Title 2"/>
          <p:cNvSpPr>
            <a:spLocks noGrp="1"/>
          </p:cNvSpPr>
          <p:nvPr>
            <p:ph type="title"/>
          </p:nvPr>
        </p:nvSpPr>
        <p:spPr/>
        <p:txBody>
          <a:bodyPr/>
          <a:lstStyle/>
          <a:p>
            <a:pPr algn="ctr"/>
            <a:r>
              <a:rPr lang="en-GB" dirty="0" smtClean="0">
                <a:latin typeface="SassoonCRInfant" panose="00000400000000000000" pitchFamily="2" charset="0"/>
              </a:rPr>
              <a:t>Daily Phonics. </a:t>
            </a:r>
            <a:endParaRPr lang="en-GB" dirty="0">
              <a:latin typeface="SassoonCRInfant" panose="00000400000000000000" pitchFamily="2" charset="0"/>
            </a:endParaRPr>
          </a:p>
        </p:txBody>
      </p:sp>
    </p:spTree>
    <p:extLst>
      <p:ext uri="{BB962C8B-B14F-4D97-AF65-F5344CB8AC3E}">
        <p14:creationId xmlns:p14="http://schemas.microsoft.com/office/powerpoint/2010/main" val="1649192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GB" dirty="0" smtClean="0">
                <a:latin typeface="SassoonCRInfant" panose="00000400000000000000" pitchFamily="2" charset="0"/>
              </a:rPr>
              <a:t>My First Word Wall. </a:t>
            </a:r>
            <a:endParaRPr lang="en-GB" dirty="0">
              <a:latin typeface="SassoonCRInfant" panose="00000400000000000000" pitchFamily="2" charset="0"/>
            </a:endParaRPr>
          </a:p>
        </p:txBody>
      </p:sp>
      <p:pic>
        <p:nvPicPr>
          <p:cNvPr id="512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2785" t="27177" r="13635" b="14868"/>
          <a:stretch/>
        </p:blipFill>
        <p:spPr bwMode="auto">
          <a:xfrm>
            <a:off x="683568" y="1334197"/>
            <a:ext cx="7885534" cy="46582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570729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GB" dirty="0" smtClean="0">
                <a:latin typeface="SassoonCRInfant" panose="00000400000000000000" pitchFamily="2" charset="0"/>
              </a:rPr>
              <a:t>My Second Word Wall. </a:t>
            </a:r>
            <a:endParaRPr lang="en-GB" dirty="0">
              <a:latin typeface="SassoonCRInfant" panose="00000400000000000000" pitchFamily="2" charset="0"/>
            </a:endParaRPr>
          </a:p>
        </p:txBody>
      </p:sp>
      <p:pic>
        <p:nvPicPr>
          <p:cNvPr id="512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2785" t="27177" r="13635" b="14868"/>
          <a:stretch/>
        </p:blipFill>
        <p:spPr bwMode="auto">
          <a:xfrm>
            <a:off x="683568" y="1334197"/>
            <a:ext cx="7885534" cy="46582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3186" t="22917" r="14347" b="8567"/>
          <a:stretch/>
        </p:blipFill>
        <p:spPr bwMode="auto">
          <a:xfrm>
            <a:off x="683568" y="1334196"/>
            <a:ext cx="7885534" cy="50121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873271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GB" dirty="0" smtClean="0">
                <a:latin typeface="SassoonCRInfant" panose="00000400000000000000" pitchFamily="2" charset="0"/>
              </a:rPr>
              <a:t>My Third Word Wall.</a:t>
            </a:r>
            <a:endParaRPr lang="en-GB" dirty="0">
              <a:latin typeface="SassoonCRInfant" panose="00000400000000000000" pitchFamily="2" charset="0"/>
            </a:endParaRPr>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494" t="18182" r="14916" b="8413"/>
          <a:stretch/>
        </p:blipFill>
        <p:spPr bwMode="auto">
          <a:xfrm>
            <a:off x="1047056" y="1196752"/>
            <a:ext cx="6982691" cy="53697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461380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GB" sz="3000" dirty="0" smtClean="0">
                <a:latin typeface="Comic Sans MS" panose="030F0702030302020204" pitchFamily="66" charset="0"/>
              </a:rPr>
              <a:t>Book talk – talk about the front cover.</a:t>
            </a:r>
          </a:p>
          <a:p>
            <a:r>
              <a:rPr lang="en-GB" sz="3000" dirty="0" smtClean="0">
                <a:latin typeface="Comic Sans MS" panose="030F0702030302020204" pitchFamily="66" charset="0"/>
              </a:rPr>
              <a:t>Show and encourage your child to point at every word. </a:t>
            </a:r>
          </a:p>
          <a:p>
            <a:pPr marL="365760" lvl="1" indent="-256032">
              <a:spcBef>
                <a:spcPts val="400"/>
              </a:spcBef>
              <a:buSzPct val="68000"/>
              <a:buFont typeface="Wingdings 3"/>
              <a:buChar char=""/>
            </a:pPr>
            <a:r>
              <a:rPr lang="en-GB" sz="3000" dirty="0">
                <a:latin typeface="Comic Sans MS" panose="030F0702030302020204" pitchFamily="66" charset="0"/>
              </a:rPr>
              <a:t>Encourage your child to look at the pictures, never cover them up. </a:t>
            </a:r>
          </a:p>
          <a:p>
            <a:r>
              <a:rPr lang="en-GB" sz="3000" dirty="0" smtClean="0">
                <a:latin typeface="Comic Sans MS" panose="030F0702030302020204" pitchFamily="66" charset="0"/>
              </a:rPr>
              <a:t>Don’t leave your child to struggle – count to three in your head and support your child by …</a:t>
            </a:r>
          </a:p>
          <a:p>
            <a:pPr lvl="1"/>
            <a:r>
              <a:rPr lang="en-GB" sz="2400" dirty="0" smtClean="0">
                <a:latin typeface="Comic Sans MS" panose="030F0702030302020204" pitchFamily="66" charset="0"/>
              </a:rPr>
              <a:t>Encouraging your child to look at the pictures.</a:t>
            </a:r>
          </a:p>
          <a:p>
            <a:pPr lvl="1"/>
            <a:r>
              <a:rPr lang="en-GB" sz="2400" dirty="0" smtClean="0">
                <a:latin typeface="Comic Sans MS" panose="030F0702030302020204" pitchFamily="66" charset="0"/>
              </a:rPr>
              <a:t>Ask what sound does the word start with?</a:t>
            </a:r>
          </a:p>
          <a:p>
            <a:pPr lvl="1"/>
            <a:r>
              <a:rPr lang="en-GB" sz="2400" dirty="0" smtClean="0">
                <a:latin typeface="Comic Sans MS" panose="030F0702030302020204" pitchFamily="66" charset="0"/>
              </a:rPr>
              <a:t>Re-read the sentence up to the point your child is stuck.</a:t>
            </a:r>
          </a:p>
          <a:p>
            <a:pPr lvl="1"/>
            <a:r>
              <a:rPr lang="en-GB" sz="2400" dirty="0" smtClean="0">
                <a:latin typeface="Comic Sans MS" panose="030F0702030302020204" pitchFamily="66" charset="0"/>
              </a:rPr>
              <a:t>Give the child the word.</a:t>
            </a:r>
          </a:p>
          <a:p>
            <a:pPr lvl="1"/>
            <a:r>
              <a:rPr lang="en-GB" sz="2400" dirty="0" smtClean="0">
                <a:latin typeface="Comic Sans MS" panose="030F0702030302020204" pitchFamily="66" charset="0"/>
              </a:rPr>
              <a:t>Write any words your child struggles with and needs to learn in their reading diary. </a:t>
            </a:r>
          </a:p>
        </p:txBody>
      </p:sp>
      <p:sp>
        <p:nvSpPr>
          <p:cNvPr id="3" name="Title 2"/>
          <p:cNvSpPr>
            <a:spLocks noGrp="1"/>
          </p:cNvSpPr>
          <p:nvPr>
            <p:ph type="title"/>
          </p:nvPr>
        </p:nvSpPr>
        <p:spPr/>
        <p:txBody>
          <a:bodyPr>
            <a:normAutofit fontScale="90000"/>
          </a:bodyPr>
          <a:lstStyle/>
          <a:p>
            <a:pPr algn="ctr"/>
            <a:r>
              <a:rPr lang="en-GB" dirty="0" smtClean="0">
                <a:latin typeface="SassoonCRInfant" panose="00000400000000000000" pitchFamily="2" charset="0"/>
              </a:rPr>
              <a:t>Getting Started with Reading.</a:t>
            </a:r>
            <a:endParaRPr lang="en-GB" dirty="0">
              <a:latin typeface="SassoonCRInfant" panose="00000400000000000000" pitchFamily="2" charset="0"/>
            </a:endParaRPr>
          </a:p>
        </p:txBody>
      </p:sp>
    </p:spTree>
    <p:extLst>
      <p:ext uri="{BB962C8B-B14F-4D97-AF65-F5344CB8AC3E}">
        <p14:creationId xmlns:p14="http://schemas.microsoft.com/office/powerpoint/2010/main" val="18944487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09728" indent="0" algn="ctr">
              <a:buNone/>
            </a:pPr>
            <a:r>
              <a:rPr lang="en-GB" sz="2800" dirty="0" smtClean="0">
                <a:latin typeface="Comic Sans MS" panose="030F0702030302020204" pitchFamily="66" charset="0"/>
              </a:rPr>
              <a:t>Different </a:t>
            </a:r>
            <a:r>
              <a:rPr lang="en-GB" sz="2800" dirty="0" smtClean="0">
                <a:latin typeface="Comic Sans MS" panose="030F0702030302020204" pitchFamily="66" charset="0"/>
              </a:rPr>
              <a:t>types of reading undertaken within school:</a:t>
            </a:r>
          </a:p>
          <a:p>
            <a:endParaRPr lang="en-GB" sz="2800" dirty="0" smtClean="0">
              <a:latin typeface="Comic Sans MS" panose="030F0702030302020204" pitchFamily="66" charset="0"/>
            </a:endParaRPr>
          </a:p>
          <a:p>
            <a:r>
              <a:rPr lang="en-GB" sz="2800" dirty="0" smtClean="0">
                <a:latin typeface="Comic Sans MS" panose="030F0702030302020204" pitchFamily="66" charset="0"/>
              </a:rPr>
              <a:t>Shared reading </a:t>
            </a:r>
          </a:p>
          <a:p>
            <a:r>
              <a:rPr lang="en-GB" sz="2800" dirty="0" smtClean="0">
                <a:latin typeface="Comic Sans MS" panose="030F0702030302020204" pitchFamily="66" charset="0"/>
              </a:rPr>
              <a:t>Guided reading </a:t>
            </a:r>
          </a:p>
          <a:p>
            <a:r>
              <a:rPr lang="en-GB" sz="2800" dirty="0" smtClean="0">
                <a:latin typeface="Comic Sans MS" panose="030F0702030302020204" pitchFamily="66" charset="0"/>
              </a:rPr>
              <a:t>1:1 reading</a:t>
            </a:r>
          </a:p>
          <a:p>
            <a:r>
              <a:rPr lang="en-GB" sz="2800" dirty="0" smtClean="0">
                <a:latin typeface="Comic Sans MS" panose="030F0702030302020204" pitchFamily="66" charset="0"/>
              </a:rPr>
              <a:t>Independent reading</a:t>
            </a:r>
            <a:endParaRPr lang="en-GB" sz="2800" dirty="0">
              <a:latin typeface="Comic Sans MS" panose="030F0702030302020204" pitchFamily="66" charset="0"/>
            </a:endParaRPr>
          </a:p>
        </p:txBody>
      </p:sp>
      <p:sp>
        <p:nvSpPr>
          <p:cNvPr id="3" name="Title 2"/>
          <p:cNvSpPr>
            <a:spLocks noGrp="1"/>
          </p:cNvSpPr>
          <p:nvPr>
            <p:ph type="title"/>
          </p:nvPr>
        </p:nvSpPr>
        <p:spPr/>
        <p:txBody>
          <a:bodyPr>
            <a:normAutofit fontScale="90000"/>
          </a:bodyPr>
          <a:lstStyle/>
          <a:p>
            <a:pPr algn="ctr"/>
            <a:r>
              <a:rPr lang="en-GB" dirty="0" smtClean="0">
                <a:latin typeface="SassoonCRInfant" panose="00000400000000000000" pitchFamily="2" charset="0"/>
              </a:rPr>
              <a:t>Reading at </a:t>
            </a:r>
            <a:r>
              <a:rPr lang="en-GB" dirty="0" smtClean="0">
                <a:latin typeface="SassoonCRInfant" panose="00000400000000000000" pitchFamily="2" charset="0"/>
              </a:rPr>
              <a:t>Great Staughton.</a:t>
            </a:r>
            <a:endParaRPr lang="en-GB" dirty="0">
              <a:latin typeface="SassoonCRInfant" panose="00000400000000000000" pitchFamily="2" charset="0"/>
            </a:endParaRPr>
          </a:p>
        </p:txBody>
      </p:sp>
    </p:spTree>
    <p:extLst>
      <p:ext uri="{BB962C8B-B14F-4D97-AF65-F5344CB8AC3E}">
        <p14:creationId xmlns:p14="http://schemas.microsoft.com/office/powerpoint/2010/main" val="16466198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GB" sz="2800" dirty="0" smtClean="0">
                <a:latin typeface="Comic Sans MS" panose="030F0702030302020204" pitchFamily="66" charset="0"/>
              </a:rPr>
              <a:t>Words are segmented into sounds orally, and a letter (grapheme) written to represent each sound (phoneme). </a:t>
            </a:r>
          </a:p>
          <a:p>
            <a:r>
              <a:rPr lang="en-GB" sz="2800" dirty="0" smtClean="0">
                <a:latin typeface="Comic Sans MS" panose="030F0702030302020204" pitchFamily="66" charset="0"/>
              </a:rPr>
              <a:t>We call this sound talking:</a:t>
            </a:r>
          </a:p>
          <a:p>
            <a:pPr marL="109728" indent="0" algn="ctr">
              <a:buNone/>
            </a:pPr>
            <a:r>
              <a:rPr lang="en-GB" sz="2800" dirty="0" smtClean="0">
                <a:latin typeface="Comic Sans MS" panose="030F0702030302020204" pitchFamily="66" charset="0"/>
              </a:rPr>
              <a:t>t-i-p</a:t>
            </a:r>
          </a:p>
          <a:p>
            <a:pPr marL="109728" indent="0" algn="ctr">
              <a:buNone/>
            </a:pPr>
            <a:r>
              <a:rPr lang="en-GB" sz="2800" dirty="0" smtClean="0">
                <a:latin typeface="Comic Sans MS" panose="030F0702030302020204" pitchFamily="66" charset="0"/>
              </a:rPr>
              <a:t>r-</a:t>
            </a:r>
            <a:r>
              <a:rPr lang="en-GB" sz="2800" dirty="0" err="1" smtClean="0">
                <a:latin typeface="Comic Sans MS" panose="030F0702030302020204" pitchFamily="66" charset="0"/>
              </a:rPr>
              <a:t>ai</a:t>
            </a:r>
            <a:r>
              <a:rPr lang="en-GB" sz="2800" dirty="0" smtClean="0">
                <a:latin typeface="Comic Sans MS" panose="030F0702030302020204" pitchFamily="66" charset="0"/>
              </a:rPr>
              <a:t>-n</a:t>
            </a:r>
          </a:p>
          <a:p>
            <a:endParaRPr lang="en-GB" sz="2800" dirty="0" smtClean="0">
              <a:latin typeface="Comic Sans MS" panose="030F0702030302020204" pitchFamily="66" charset="0"/>
            </a:endParaRPr>
          </a:p>
          <a:p>
            <a:r>
              <a:rPr lang="en-GB" sz="2800" dirty="0" smtClean="0">
                <a:latin typeface="Comic Sans MS" panose="030F0702030302020204" pitchFamily="66" charset="0"/>
              </a:rPr>
              <a:t>What is the first sound?</a:t>
            </a:r>
          </a:p>
          <a:p>
            <a:r>
              <a:rPr lang="en-GB" sz="2800" dirty="0" smtClean="0">
                <a:latin typeface="Comic Sans MS" panose="030F0702030302020204" pitchFamily="66" charset="0"/>
              </a:rPr>
              <a:t>What is the second sound?</a:t>
            </a:r>
          </a:p>
          <a:p>
            <a:r>
              <a:rPr lang="en-GB" sz="2800" dirty="0" smtClean="0">
                <a:latin typeface="Comic Sans MS" panose="030F0702030302020204" pitchFamily="66" charset="0"/>
              </a:rPr>
              <a:t>What is the last/final sound? </a:t>
            </a:r>
            <a:endParaRPr lang="en-GB" sz="2800" dirty="0">
              <a:latin typeface="Comic Sans MS" panose="030F0702030302020204" pitchFamily="66" charset="0"/>
            </a:endParaRPr>
          </a:p>
        </p:txBody>
      </p:sp>
      <p:sp>
        <p:nvSpPr>
          <p:cNvPr id="3" name="Title 2"/>
          <p:cNvSpPr>
            <a:spLocks noGrp="1"/>
          </p:cNvSpPr>
          <p:nvPr>
            <p:ph type="title"/>
          </p:nvPr>
        </p:nvSpPr>
        <p:spPr/>
        <p:txBody>
          <a:bodyPr/>
          <a:lstStyle/>
          <a:p>
            <a:pPr algn="ctr"/>
            <a:r>
              <a:rPr lang="en-GB" dirty="0" smtClean="0">
                <a:latin typeface="SassoonCRInfant" panose="00000400000000000000" pitchFamily="2" charset="0"/>
              </a:rPr>
              <a:t>Phonics for Writing.</a:t>
            </a:r>
            <a:endParaRPr lang="en-GB" dirty="0">
              <a:latin typeface="SassoonCRInfant" panose="00000400000000000000" pitchFamily="2" charset="0"/>
            </a:endParaRPr>
          </a:p>
        </p:txBody>
      </p:sp>
    </p:spTree>
    <p:extLst>
      <p:ext uri="{BB962C8B-B14F-4D97-AF65-F5344CB8AC3E}">
        <p14:creationId xmlns:p14="http://schemas.microsoft.com/office/powerpoint/2010/main" val="7375757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GB" sz="2800" dirty="0" smtClean="0">
                <a:latin typeface="Comic Sans MS" panose="030F0702030302020204" pitchFamily="66" charset="0"/>
              </a:rPr>
              <a:t>Children are taught from the beginning to use phonic terminology that may be unfamiliar to us.</a:t>
            </a:r>
          </a:p>
          <a:p>
            <a:endParaRPr lang="en-GB" sz="2800" dirty="0" smtClean="0">
              <a:latin typeface="Comic Sans MS" panose="030F0702030302020204" pitchFamily="66" charset="0"/>
            </a:endParaRPr>
          </a:p>
          <a:p>
            <a:r>
              <a:rPr lang="en-GB" sz="2800" dirty="0" smtClean="0">
                <a:latin typeface="Comic Sans MS" panose="030F0702030302020204" pitchFamily="66" charset="0"/>
              </a:rPr>
              <a:t>A </a:t>
            </a:r>
            <a:r>
              <a:rPr lang="en-GB" sz="2800" b="1" dirty="0" smtClean="0">
                <a:latin typeface="Comic Sans MS" panose="030F0702030302020204" pitchFamily="66" charset="0"/>
              </a:rPr>
              <a:t>phoneme</a:t>
            </a:r>
            <a:r>
              <a:rPr lang="en-GB" sz="2800" dirty="0" smtClean="0">
                <a:latin typeface="Comic Sans MS" panose="030F0702030302020204" pitchFamily="66" charset="0"/>
              </a:rPr>
              <a:t> is the smallest unit of sound in a word.</a:t>
            </a:r>
          </a:p>
          <a:p>
            <a:endParaRPr lang="en-GB" sz="2800" dirty="0" smtClean="0">
              <a:latin typeface="Comic Sans MS" panose="030F0702030302020204" pitchFamily="66" charset="0"/>
            </a:endParaRPr>
          </a:p>
          <a:p>
            <a:r>
              <a:rPr lang="en-GB" sz="2800" dirty="0" smtClean="0">
                <a:latin typeface="Comic Sans MS" panose="030F0702030302020204" pitchFamily="66" charset="0"/>
              </a:rPr>
              <a:t>A </a:t>
            </a:r>
            <a:r>
              <a:rPr lang="en-GB" sz="2800" b="1" dirty="0" smtClean="0">
                <a:latin typeface="Comic Sans MS" panose="030F0702030302020204" pitchFamily="66" charset="0"/>
              </a:rPr>
              <a:t>grapheme</a:t>
            </a:r>
            <a:r>
              <a:rPr lang="en-GB" sz="2800" dirty="0" smtClean="0">
                <a:latin typeface="Comic Sans MS" panose="030F0702030302020204" pitchFamily="66" charset="0"/>
              </a:rPr>
              <a:t> is the letter, or letters, representing a phoneme (e.g. t, </a:t>
            </a:r>
            <a:r>
              <a:rPr lang="en-GB" sz="2800" dirty="0" err="1" smtClean="0">
                <a:latin typeface="Comic Sans MS" panose="030F0702030302020204" pitchFamily="66" charset="0"/>
              </a:rPr>
              <a:t>ai</a:t>
            </a:r>
            <a:r>
              <a:rPr lang="en-GB" sz="2800" dirty="0" smtClean="0">
                <a:latin typeface="Comic Sans MS" panose="030F0702030302020204" pitchFamily="66" charset="0"/>
              </a:rPr>
              <a:t> and igh). </a:t>
            </a:r>
            <a:endParaRPr lang="en-GB" sz="2800" dirty="0">
              <a:latin typeface="Comic Sans MS" panose="030F0702030302020204" pitchFamily="66" charset="0"/>
            </a:endParaRPr>
          </a:p>
        </p:txBody>
      </p:sp>
      <p:sp>
        <p:nvSpPr>
          <p:cNvPr id="3" name="Title 2"/>
          <p:cNvSpPr>
            <a:spLocks noGrp="1"/>
          </p:cNvSpPr>
          <p:nvPr>
            <p:ph type="title"/>
          </p:nvPr>
        </p:nvSpPr>
        <p:spPr/>
        <p:txBody>
          <a:bodyPr/>
          <a:lstStyle/>
          <a:p>
            <a:pPr algn="ctr"/>
            <a:r>
              <a:rPr lang="en-GB" dirty="0" smtClean="0">
                <a:latin typeface="SassoonCRInfant" panose="00000400000000000000" pitchFamily="2" charset="0"/>
              </a:rPr>
              <a:t>Terminology.</a:t>
            </a:r>
            <a:endParaRPr lang="en-GB" dirty="0">
              <a:latin typeface="SassoonCRInfant" panose="00000400000000000000" pitchFamily="2" charset="0"/>
            </a:endParaRPr>
          </a:p>
        </p:txBody>
      </p:sp>
    </p:spTree>
    <p:extLst>
      <p:ext uri="{BB962C8B-B14F-4D97-AF65-F5344CB8AC3E}">
        <p14:creationId xmlns:p14="http://schemas.microsoft.com/office/powerpoint/2010/main" val="16052438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pPr marL="109728" indent="0" algn="ctr">
              <a:buNone/>
            </a:pPr>
            <a:r>
              <a:rPr lang="en-GB" sz="2800" dirty="0" smtClean="0">
                <a:latin typeface="Comic Sans MS" panose="030F0702030302020204" pitchFamily="66" charset="0"/>
              </a:rPr>
              <a:t>Some phonemes have more than one letter.</a:t>
            </a:r>
          </a:p>
          <a:p>
            <a:endParaRPr lang="en-GB" sz="2800" dirty="0">
              <a:latin typeface="Comic Sans MS" panose="030F0702030302020204" pitchFamily="66" charset="0"/>
            </a:endParaRPr>
          </a:p>
          <a:p>
            <a:r>
              <a:rPr lang="en-GB" sz="2800" b="1" dirty="0" smtClean="0">
                <a:latin typeface="Comic Sans MS" panose="030F0702030302020204" pitchFamily="66" charset="0"/>
              </a:rPr>
              <a:t>Digraphs</a:t>
            </a:r>
            <a:r>
              <a:rPr lang="en-GB" sz="2800" dirty="0" smtClean="0">
                <a:latin typeface="Comic Sans MS" panose="030F0702030302020204" pitchFamily="66" charset="0"/>
              </a:rPr>
              <a:t> have two letters (e.g. </a:t>
            </a:r>
            <a:r>
              <a:rPr lang="en-GB" sz="2800" dirty="0" err="1" smtClean="0">
                <a:latin typeface="Comic Sans MS" panose="030F0702030302020204" pitchFamily="66" charset="0"/>
              </a:rPr>
              <a:t>sh</a:t>
            </a:r>
            <a:r>
              <a:rPr lang="en-GB" sz="2800" dirty="0" smtClean="0">
                <a:latin typeface="Comic Sans MS" panose="030F0702030302020204" pitchFamily="66" charset="0"/>
              </a:rPr>
              <a:t>, </a:t>
            </a:r>
            <a:r>
              <a:rPr lang="en-GB" sz="2800" dirty="0" err="1" smtClean="0">
                <a:latin typeface="Comic Sans MS" panose="030F0702030302020204" pitchFamily="66" charset="0"/>
              </a:rPr>
              <a:t>ck</a:t>
            </a:r>
            <a:r>
              <a:rPr lang="en-GB" sz="2800" dirty="0" smtClean="0">
                <a:latin typeface="Comic Sans MS" panose="030F0702030302020204" pitchFamily="66" charset="0"/>
              </a:rPr>
              <a:t>, </a:t>
            </a:r>
            <a:r>
              <a:rPr lang="en-GB" sz="2800" dirty="0" err="1" smtClean="0">
                <a:latin typeface="Comic Sans MS" panose="030F0702030302020204" pitchFamily="66" charset="0"/>
              </a:rPr>
              <a:t>th</a:t>
            </a:r>
            <a:r>
              <a:rPr lang="en-GB" sz="2800" dirty="0" smtClean="0">
                <a:latin typeface="Comic Sans MS" panose="030F0702030302020204" pitchFamily="66" charset="0"/>
              </a:rPr>
              <a:t> and </a:t>
            </a:r>
            <a:r>
              <a:rPr lang="en-GB" sz="2800" dirty="0" err="1" smtClean="0">
                <a:latin typeface="Comic Sans MS" panose="030F0702030302020204" pitchFamily="66" charset="0"/>
              </a:rPr>
              <a:t>ll</a:t>
            </a:r>
            <a:r>
              <a:rPr lang="en-GB" sz="2800" dirty="0" smtClean="0">
                <a:latin typeface="Comic Sans MS" panose="030F0702030302020204" pitchFamily="66" charset="0"/>
              </a:rPr>
              <a:t>).</a:t>
            </a:r>
          </a:p>
          <a:p>
            <a:endParaRPr lang="en-GB" sz="2800" dirty="0" smtClean="0">
              <a:latin typeface="Comic Sans MS" panose="030F0702030302020204" pitchFamily="66" charset="0"/>
            </a:endParaRPr>
          </a:p>
          <a:p>
            <a:r>
              <a:rPr lang="en-GB" sz="2800" dirty="0" smtClean="0">
                <a:latin typeface="Comic Sans MS" panose="030F0702030302020204" pitchFamily="66" charset="0"/>
              </a:rPr>
              <a:t>A </a:t>
            </a:r>
            <a:r>
              <a:rPr lang="en-GB" sz="2800" b="1" dirty="0" smtClean="0">
                <a:latin typeface="Comic Sans MS" panose="030F0702030302020204" pitchFamily="66" charset="0"/>
              </a:rPr>
              <a:t>vowel digraph </a:t>
            </a:r>
            <a:r>
              <a:rPr lang="en-GB" sz="2800" dirty="0" smtClean="0">
                <a:latin typeface="Comic Sans MS" panose="030F0702030302020204" pitchFamily="66" charset="0"/>
              </a:rPr>
              <a:t>contains at least one vowel (e.g. </a:t>
            </a:r>
            <a:r>
              <a:rPr lang="en-GB" sz="2800" dirty="0" err="1" smtClean="0">
                <a:latin typeface="Comic Sans MS" panose="030F0702030302020204" pitchFamily="66" charset="0"/>
              </a:rPr>
              <a:t>ai</a:t>
            </a:r>
            <a:r>
              <a:rPr lang="en-GB" sz="2800" dirty="0" smtClean="0">
                <a:latin typeface="Comic Sans MS" panose="030F0702030302020204" pitchFamily="66" charset="0"/>
              </a:rPr>
              <a:t>, </a:t>
            </a:r>
            <a:r>
              <a:rPr lang="en-GB" sz="2800" dirty="0" err="1" smtClean="0">
                <a:latin typeface="Comic Sans MS" panose="030F0702030302020204" pitchFamily="66" charset="0"/>
              </a:rPr>
              <a:t>ee</a:t>
            </a:r>
            <a:r>
              <a:rPr lang="en-GB" sz="2800" dirty="0" smtClean="0">
                <a:latin typeface="Comic Sans MS" panose="030F0702030302020204" pitchFamily="66" charset="0"/>
              </a:rPr>
              <a:t>, </a:t>
            </a:r>
            <a:r>
              <a:rPr lang="en-GB" sz="2800" dirty="0" err="1" smtClean="0">
                <a:latin typeface="Comic Sans MS" panose="030F0702030302020204" pitchFamily="66" charset="0"/>
              </a:rPr>
              <a:t>ar</a:t>
            </a:r>
            <a:r>
              <a:rPr lang="en-GB" sz="2800" dirty="0" smtClean="0">
                <a:latin typeface="Comic Sans MS" panose="030F0702030302020204" pitchFamily="66" charset="0"/>
              </a:rPr>
              <a:t> and </a:t>
            </a:r>
            <a:r>
              <a:rPr lang="en-GB" sz="2800" dirty="0" err="1" smtClean="0">
                <a:latin typeface="Comic Sans MS" panose="030F0702030302020204" pitchFamily="66" charset="0"/>
              </a:rPr>
              <a:t>oy</a:t>
            </a:r>
            <a:r>
              <a:rPr lang="en-GB" sz="2800" dirty="0" smtClean="0">
                <a:latin typeface="Comic Sans MS" panose="030F0702030302020204" pitchFamily="66" charset="0"/>
              </a:rPr>
              <a:t>).</a:t>
            </a:r>
          </a:p>
          <a:p>
            <a:endParaRPr lang="en-GB" sz="2800" dirty="0" smtClean="0">
              <a:latin typeface="Comic Sans MS" panose="030F0702030302020204" pitchFamily="66" charset="0"/>
            </a:endParaRPr>
          </a:p>
          <a:p>
            <a:r>
              <a:rPr lang="en-GB" sz="2800" b="1" dirty="0" smtClean="0">
                <a:latin typeface="Comic Sans MS" panose="030F0702030302020204" pitchFamily="66" charset="0"/>
              </a:rPr>
              <a:t>Trigraphs</a:t>
            </a:r>
            <a:r>
              <a:rPr lang="en-GB" sz="2800" dirty="0" smtClean="0">
                <a:latin typeface="Comic Sans MS" panose="030F0702030302020204" pitchFamily="66" charset="0"/>
              </a:rPr>
              <a:t> have three letters (e.g. igh).</a:t>
            </a:r>
          </a:p>
          <a:p>
            <a:endParaRPr lang="en-GB" sz="2800" dirty="0" smtClean="0">
              <a:latin typeface="Comic Sans MS" panose="030F0702030302020204" pitchFamily="66" charset="0"/>
            </a:endParaRPr>
          </a:p>
          <a:p>
            <a:r>
              <a:rPr lang="en-GB" sz="2800" dirty="0" smtClean="0">
                <a:latin typeface="Comic Sans MS" panose="030F0702030302020204" pitchFamily="66" charset="0"/>
              </a:rPr>
              <a:t>A </a:t>
            </a:r>
            <a:r>
              <a:rPr lang="en-GB" sz="2800" b="1" dirty="0" smtClean="0">
                <a:latin typeface="Comic Sans MS" panose="030F0702030302020204" pitchFamily="66" charset="0"/>
              </a:rPr>
              <a:t>split digraph </a:t>
            </a:r>
            <a:r>
              <a:rPr lang="en-GB" sz="2800" dirty="0" smtClean="0">
                <a:latin typeface="Comic Sans MS" panose="030F0702030302020204" pitchFamily="66" charset="0"/>
              </a:rPr>
              <a:t>(e.g. sl</a:t>
            </a:r>
            <a:r>
              <a:rPr lang="en-GB" sz="2800" dirty="0" smtClean="0">
                <a:solidFill>
                  <a:srgbClr val="FF0000"/>
                </a:solidFill>
                <a:latin typeface="Comic Sans MS" panose="030F0702030302020204" pitchFamily="66" charset="0"/>
              </a:rPr>
              <a:t>i</a:t>
            </a:r>
            <a:r>
              <a:rPr lang="en-GB" sz="2800" dirty="0" smtClean="0">
                <a:latin typeface="Comic Sans MS" panose="030F0702030302020204" pitchFamily="66" charset="0"/>
              </a:rPr>
              <a:t>d</a:t>
            </a:r>
            <a:r>
              <a:rPr lang="en-GB" sz="2800" dirty="0" smtClean="0">
                <a:solidFill>
                  <a:srgbClr val="FF0000"/>
                </a:solidFill>
                <a:latin typeface="Comic Sans MS" panose="030F0702030302020204" pitchFamily="66" charset="0"/>
              </a:rPr>
              <a:t>e</a:t>
            </a:r>
            <a:r>
              <a:rPr lang="en-GB" sz="2800" dirty="0" smtClean="0">
                <a:latin typeface="Comic Sans MS" panose="030F0702030302020204" pitchFamily="66" charset="0"/>
              </a:rPr>
              <a:t> and l</a:t>
            </a:r>
            <a:r>
              <a:rPr lang="en-GB" sz="2800" dirty="0" smtClean="0">
                <a:solidFill>
                  <a:srgbClr val="FF0000"/>
                </a:solidFill>
                <a:latin typeface="Comic Sans MS" panose="030F0702030302020204" pitchFamily="66" charset="0"/>
              </a:rPr>
              <a:t>i</a:t>
            </a:r>
            <a:r>
              <a:rPr lang="en-GB" sz="2800" dirty="0" smtClean="0">
                <a:latin typeface="Comic Sans MS" panose="030F0702030302020204" pitchFamily="66" charset="0"/>
              </a:rPr>
              <a:t>k</a:t>
            </a:r>
            <a:r>
              <a:rPr lang="en-GB" sz="2800" dirty="0" smtClean="0">
                <a:solidFill>
                  <a:srgbClr val="FF0000"/>
                </a:solidFill>
                <a:latin typeface="Comic Sans MS" panose="030F0702030302020204" pitchFamily="66" charset="0"/>
              </a:rPr>
              <a:t>e</a:t>
            </a:r>
            <a:r>
              <a:rPr lang="en-GB" sz="2800" dirty="0" smtClean="0">
                <a:latin typeface="Comic Sans MS" panose="030F0702030302020204" pitchFamily="66" charset="0"/>
              </a:rPr>
              <a:t>). </a:t>
            </a:r>
            <a:endParaRPr lang="en-GB" sz="2800" dirty="0">
              <a:latin typeface="Comic Sans MS" panose="030F0702030302020204" pitchFamily="66" charset="0"/>
            </a:endParaRPr>
          </a:p>
        </p:txBody>
      </p:sp>
      <p:sp>
        <p:nvSpPr>
          <p:cNvPr id="3" name="Title 2"/>
          <p:cNvSpPr>
            <a:spLocks noGrp="1"/>
          </p:cNvSpPr>
          <p:nvPr>
            <p:ph type="title"/>
          </p:nvPr>
        </p:nvSpPr>
        <p:spPr/>
        <p:txBody>
          <a:bodyPr>
            <a:noAutofit/>
          </a:bodyPr>
          <a:lstStyle/>
          <a:p>
            <a:pPr algn="ctr"/>
            <a:r>
              <a:rPr lang="en-GB" dirty="0" smtClean="0">
                <a:latin typeface="SassoonCRInfant" panose="00000400000000000000" pitchFamily="2" charset="0"/>
              </a:rPr>
              <a:t>Digraphs, Trigraphs and Split Digraphs. </a:t>
            </a:r>
            <a:endParaRPr lang="en-GB" dirty="0">
              <a:latin typeface="SassoonCRInfant" panose="00000400000000000000" pitchFamily="2" charset="0"/>
            </a:endParaRPr>
          </a:p>
        </p:txBody>
      </p:sp>
    </p:spTree>
    <p:extLst>
      <p:ext uri="{BB962C8B-B14F-4D97-AF65-F5344CB8AC3E}">
        <p14:creationId xmlns:p14="http://schemas.microsoft.com/office/powerpoint/2010/main" val="30677733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en-GB" sz="4400" dirty="0" smtClean="0">
                <a:latin typeface="Comic Sans MS" panose="030F0702030302020204" pitchFamily="66" charset="0"/>
              </a:rPr>
              <a:t>‘Phonics refers to a method for teaching speakers of English to read and write their language’</a:t>
            </a:r>
          </a:p>
          <a:p>
            <a:pPr marL="0" indent="0" algn="ctr">
              <a:buNone/>
            </a:pPr>
            <a:endParaRPr lang="en-GB" sz="2400" dirty="0">
              <a:latin typeface="Comic Sans MS" panose="030F0702030302020204" pitchFamily="66" charset="0"/>
            </a:endParaRPr>
          </a:p>
          <a:p>
            <a:pPr marL="0" indent="0" algn="ctr">
              <a:buNone/>
            </a:pPr>
            <a:r>
              <a:rPr lang="en-GB" sz="2400" dirty="0" smtClean="0">
                <a:latin typeface="Comic Sans MS" panose="030F0702030302020204" pitchFamily="66" charset="0"/>
              </a:rPr>
              <a:t>The National Literacy Trust </a:t>
            </a:r>
            <a:endParaRPr lang="en-GB" sz="2400" dirty="0">
              <a:latin typeface="Comic Sans MS" panose="030F0702030302020204" pitchFamily="66" charset="0"/>
            </a:endParaRPr>
          </a:p>
        </p:txBody>
      </p:sp>
      <p:sp>
        <p:nvSpPr>
          <p:cNvPr id="2" name="Title 1"/>
          <p:cNvSpPr>
            <a:spLocks noGrp="1"/>
          </p:cNvSpPr>
          <p:nvPr>
            <p:ph type="title"/>
          </p:nvPr>
        </p:nvSpPr>
        <p:spPr/>
        <p:txBody>
          <a:bodyPr/>
          <a:lstStyle/>
          <a:p>
            <a:pPr algn="ctr"/>
            <a:r>
              <a:rPr lang="en-GB" dirty="0" smtClean="0">
                <a:latin typeface="SassoonCRInfant" panose="00000400000000000000" pitchFamily="2" charset="0"/>
              </a:rPr>
              <a:t>What is Phonics? </a:t>
            </a:r>
            <a:endParaRPr lang="en-GB" dirty="0">
              <a:latin typeface="SassoonCRInfant" panose="00000400000000000000" pitchFamily="2" charset="0"/>
            </a:endParaRPr>
          </a:p>
        </p:txBody>
      </p:sp>
    </p:spTree>
    <p:extLst>
      <p:ext uri="{BB962C8B-B14F-4D97-AF65-F5344CB8AC3E}">
        <p14:creationId xmlns:p14="http://schemas.microsoft.com/office/powerpoint/2010/main" val="17360762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GB" sz="2800" dirty="0" smtClean="0">
                <a:latin typeface="Comic Sans MS" panose="030F0702030302020204" pitchFamily="66" charset="0"/>
              </a:rPr>
              <a:t>Please ensure that you use lower case letters, unless it is for the capital letter of a person’s name or at the start of a sentence.</a:t>
            </a:r>
          </a:p>
          <a:p>
            <a:r>
              <a:rPr lang="en-GB" sz="2800" dirty="0" smtClean="0">
                <a:latin typeface="Comic Sans MS" panose="030F0702030302020204" pitchFamily="66" charset="0"/>
              </a:rPr>
              <a:t>Encourage name writing. </a:t>
            </a:r>
          </a:p>
          <a:p>
            <a:r>
              <a:rPr lang="en-GB" sz="2800" dirty="0" smtClean="0">
                <a:latin typeface="Comic Sans MS" panose="030F0702030302020204" pitchFamily="66" charset="0"/>
              </a:rPr>
              <a:t>Letters need to be correctly formed (left to right and top to bottom).</a:t>
            </a:r>
          </a:p>
          <a:p>
            <a:r>
              <a:rPr lang="en-GB" sz="2800" dirty="0" smtClean="0">
                <a:latin typeface="Comic Sans MS" panose="030F0702030302020204" pitchFamily="66" charset="0"/>
              </a:rPr>
              <a:t>Use a variety of media, e.g. whiteboard pens, felt tip pens, crayons, chalks, pencils and paint brushes. </a:t>
            </a:r>
          </a:p>
        </p:txBody>
      </p:sp>
      <p:sp>
        <p:nvSpPr>
          <p:cNvPr id="3" name="Title 2"/>
          <p:cNvSpPr>
            <a:spLocks noGrp="1"/>
          </p:cNvSpPr>
          <p:nvPr>
            <p:ph type="title"/>
          </p:nvPr>
        </p:nvSpPr>
        <p:spPr/>
        <p:txBody>
          <a:bodyPr/>
          <a:lstStyle/>
          <a:p>
            <a:pPr algn="ctr"/>
            <a:r>
              <a:rPr lang="en-GB" dirty="0" smtClean="0">
                <a:latin typeface="SassoonCRInfant" panose="00000400000000000000" pitchFamily="2" charset="0"/>
              </a:rPr>
              <a:t>Handwriting. </a:t>
            </a:r>
            <a:endParaRPr lang="en-GB" dirty="0">
              <a:latin typeface="SassoonCRInfant" panose="00000400000000000000" pitchFamily="2" charset="0"/>
            </a:endParaRPr>
          </a:p>
        </p:txBody>
      </p:sp>
    </p:spTree>
    <p:extLst>
      <p:ext uri="{BB962C8B-B14F-4D97-AF65-F5344CB8AC3E}">
        <p14:creationId xmlns:p14="http://schemas.microsoft.com/office/powerpoint/2010/main" val="27600228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a:lnSpc>
                <a:spcPct val="200000"/>
              </a:lnSpc>
            </a:pPr>
            <a:r>
              <a:rPr lang="en-GB" dirty="0" smtClean="0"/>
              <a:t>Sharing a book with your child every day. Look at the pictures and talk about the book. </a:t>
            </a:r>
          </a:p>
          <a:p>
            <a:pPr>
              <a:lnSpc>
                <a:spcPct val="200000"/>
              </a:lnSpc>
            </a:pPr>
            <a:r>
              <a:rPr lang="en-GB" dirty="0" smtClean="0"/>
              <a:t>Practising phonics flashcards everyday.</a:t>
            </a:r>
          </a:p>
          <a:p>
            <a:pPr>
              <a:lnSpc>
                <a:spcPct val="200000"/>
              </a:lnSpc>
            </a:pPr>
            <a:r>
              <a:rPr lang="en-GB" dirty="0" smtClean="0"/>
              <a:t>Encouraging your child to form their letters correctly.</a:t>
            </a:r>
          </a:p>
          <a:p>
            <a:pPr>
              <a:lnSpc>
                <a:spcPct val="200000"/>
              </a:lnSpc>
            </a:pPr>
            <a:r>
              <a:rPr lang="en-GB" dirty="0" smtClean="0"/>
              <a:t>Play reading and writing games (see leaflet)</a:t>
            </a:r>
            <a:endParaRPr lang="en-GB" dirty="0"/>
          </a:p>
        </p:txBody>
      </p:sp>
      <p:sp>
        <p:nvSpPr>
          <p:cNvPr id="3" name="Title 2"/>
          <p:cNvSpPr>
            <a:spLocks noGrp="1"/>
          </p:cNvSpPr>
          <p:nvPr>
            <p:ph type="title"/>
          </p:nvPr>
        </p:nvSpPr>
        <p:spPr/>
        <p:txBody>
          <a:bodyPr/>
          <a:lstStyle/>
          <a:p>
            <a:pPr algn="ctr"/>
            <a:r>
              <a:rPr lang="en-GB" dirty="0" smtClean="0"/>
              <a:t>What you can do at home.</a:t>
            </a:r>
            <a:endParaRPr lang="en-GB" dirty="0"/>
          </a:p>
        </p:txBody>
      </p:sp>
    </p:spTree>
    <p:extLst>
      <p:ext uri="{BB962C8B-B14F-4D97-AF65-F5344CB8AC3E}">
        <p14:creationId xmlns:p14="http://schemas.microsoft.com/office/powerpoint/2010/main" val="31778510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109728" indent="0" algn="ctr">
              <a:buNone/>
            </a:pPr>
            <a:r>
              <a:rPr lang="en-GB" sz="2800" dirty="0" smtClean="0">
                <a:latin typeface="SassoonCRInfant" panose="00000400000000000000" pitchFamily="2" charset="0"/>
                <a:hlinkClick r:id="rId2"/>
              </a:rPr>
              <a:t>www.bbc.co.uk/cbeebies/funwithphonics</a:t>
            </a:r>
            <a:endParaRPr lang="en-GB" sz="2800" dirty="0" smtClean="0">
              <a:latin typeface="SassoonCRInfant" panose="00000400000000000000" pitchFamily="2" charset="0"/>
            </a:endParaRPr>
          </a:p>
          <a:p>
            <a:pPr marL="109728" indent="0" algn="ctr">
              <a:buNone/>
            </a:pPr>
            <a:endParaRPr lang="en-GB" sz="2800" dirty="0">
              <a:latin typeface="SassoonCRInfant" panose="00000400000000000000" pitchFamily="2" charset="0"/>
            </a:endParaRPr>
          </a:p>
          <a:p>
            <a:pPr marL="109728" indent="0" algn="ctr">
              <a:buNone/>
            </a:pPr>
            <a:r>
              <a:rPr lang="en-GB" sz="2800" dirty="0" smtClean="0">
                <a:latin typeface="SassoonCRInfant" panose="00000400000000000000" pitchFamily="2" charset="0"/>
                <a:hlinkClick r:id="rId3"/>
              </a:rPr>
              <a:t>www.phonicsplay.co.uk</a:t>
            </a:r>
            <a:endParaRPr lang="en-GB" sz="2800" dirty="0" smtClean="0">
              <a:latin typeface="SassoonCRInfant" panose="00000400000000000000" pitchFamily="2" charset="0"/>
            </a:endParaRPr>
          </a:p>
          <a:p>
            <a:pPr marL="109728" indent="0" algn="ctr">
              <a:buNone/>
            </a:pPr>
            <a:endParaRPr lang="en-GB" sz="2800" dirty="0">
              <a:latin typeface="SassoonCRInfant" panose="00000400000000000000" pitchFamily="2" charset="0"/>
            </a:endParaRPr>
          </a:p>
          <a:p>
            <a:pPr marL="109728" indent="0" algn="ctr">
              <a:buNone/>
            </a:pPr>
            <a:r>
              <a:rPr lang="en-GB" sz="2800" dirty="0" smtClean="0">
                <a:latin typeface="SassoonCRInfant" panose="00000400000000000000" pitchFamily="2" charset="0"/>
                <a:hlinkClick r:id="rId4"/>
              </a:rPr>
              <a:t>www.twinkl.co.uk/resource/T-L-022-High-Frequency-Word-Flashcards</a:t>
            </a:r>
            <a:r>
              <a:rPr lang="en-GB" sz="2800" dirty="0" smtClean="0">
                <a:latin typeface="SassoonCRInfant" panose="00000400000000000000" pitchFamily="2" charset="0"/>
              </a:rPr>
              <a:t> </a:t>
            </a:r>
          </a:p>
          <a:p>
            <a:pPr marL="109728" indent="0" algn="ctr">
              <a:buNone/>
            </a:pPr>
            <a:endParaRPr lang="en-GB" sz="2800" dirty="0">
              <a:latin typeface="SassoonCRInfant" panose="00000400000000000000" pitchFamily="2" charset="0"/>
            </a:endParaRPr>
          </a:p>
          <a:p>
            <a:pPr marL="109728" indent="0" algn="ctr">
              <a:buNone/>
            </a:pPr>
            <a:r>
              <a:rPr lang="en-GB" sz="2800" dirty="0" smtClean="0">
                <a:latin typeface="Comic Sans MS" panose="030F0702030302020204" pitchFamily="66" charset="0"/>
              </a:rPr>
              <a:t>Support with how to say the sounds can also be found if you type the word phonics into YouTube. </a:t>
            </a:r>
            <a:endParaRPr lang="en-GB" sz="2800" dirty="0">
              <a:latin typeface="Comic Sans MS" panose="030F0702030302020204" pitchFamily="66" charset="0"/>
            </a:endParaRPr>
          </a:p>
        </p:txBody>
      </p:sp>
      <p:sp>
        <p:nvSpPr>
          <p:cNvPr id="3" name="Title 2"/>
          <p:cNvSpPr>
            <a:spLocks noGrp="1"/>
          </p:cNvSpPr>
          <p:nvPr>
            <p:ph type="title"/>
          </p:nvPr>
        </p:nvSpPr>
        <p:spPr/>
        <p:txBody>
          <a:bodyPr/>
          <a:lstStyle/>
          <a:p>
            <a:pPr algn="ctr"/>
            <a:r>
              <a:rPr lang="en-GB" dirty="0" smtClean="0">
                <a:latin typeface="SassoonCRInfant" panose="00000400000000000000" pitchFamily="2" charset="0"/>
              </a:rPr>
              <a:t>Useful Websites. </a:t>
            </a:r>
            <a:endParaRPr lang="en-GB" dirty="0">
              <a:latin typeface="SassoonCRInfant" panose="00000400000000000000" pitchFamily="2" charset="0"/>
            </a:endParaRPr>
          </a:p>
        </p:txBody>
      </p:sp>
    </p:spTree>
    <p:extLst>
      <p:ext uri="{BB962C8B-B14F-4D97-AF65-F5344CB8AC3E}">
        <p14:creationId xmlns:p14="http://schemas.microsoft.com/office/powerpoint/2010/main" val="37986134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7544" y="2708920"/>
            <a:ext cx="8229600" cy="1143000"/>
          </a:xfrm>
        </p:spPr>
        <p:txBody>
          <a:bodyPr/>
          <a:lstStyle/>
          <a:p>
            <a:pPr algn="ctr"/>
            <a:r>
              <a:rPr lang="en-GB" dirty="0" smtClean="0"/>
              <a:t>Any questions?</a:t>
            </a:r>
            <a:endParaRPr lang="en-GB" dirty="0"/>
          </a:p>
        </p:txBody>
      </p:sp>
    </p:spTree>
    <p:extLst>
      <p:ext uri="{BB962C8B-B14F-4D97-AF65-F5344CB8AC3E}">
        <p14:creationId xmlns:p14="http://schemas.microsoft.com/office/powerpoint/2010/main" val="5885907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GB" sz="4000" dirty="0">
                <a:latin typeface="Comic Sans MS" panose="030F0702030302020204" pitchFamily="66" charset="0"/>
              </a:rPr>
              <a:t>W</a:t>
            </a:r>
            <a:r>
              <a:rPr lang="en-GB" sz="4000" dirty="0" smtClean="0">
                <a:latin typeface="Comic Sans MS" panose="030F0702030302020204" pitchFamily="66" charset="0"/>
              </a:rPr>
              <a:t>e follow the </a:t>
            </a:r>
            <a:r>
              <a:rPr lang="en-GB" sz="4000" dirty="0" err="1" smtClean="0">
                <a:latin typeface="Comic Sans MS" panose="030F0702030302020204" pitchFamily="66" charset="0"/>
              </a:rPr>
              <a:t>DfES</a:t>
            </a:r>
            <a:r>
              <a:rPr lang="en-GB" sz="4000" dirty="0" smtClean="0">
                <a:latin typeface="Comic Sans MS" panose="030F0702030302020204" pitchFamily="66" charset="0"/>
              </a:rPr>
              <a:t> Letters and Sounds phonics programme.</a:t>
            </a:r>
          </a:p>
          <a:p>
            <a:r>
              <a:rPr lang="en-GB" sz="4000" dirty="0" smtClean="0">
                <a:latin typeface="Comic Sans MS" panose="030F0702030302020204" pitchFamily="66" charset="0"/>
              </a:rPr>
              <a:t>The phonics programme is divided into six phases and each phase builds upon the previous one. </a:t>
            </a:r>
            <a:endParaRPr lang="en-GB" sz="4000" dirty="0">
              <a:latin typeface="Comic Sans MS" panose="030F0702030302020204" pitchFamily="66" charset="0"/>
            </a:endParaRPr>
          </a:p>
        </p:txBody>
      </p:sp>
      <p:sp>
        <p:nvSpPr>
          <p:cNvPr id="2" name="Title 1"/>
          <p:cNvSpPr>
            <a:spLocks noGrp="1"/>
          </p:cNvSpPr>
          <p:nvPr>
            <p:ph type="title"/>
          </p:nvPr>
        </p:nvSpPr>
        <p:spPr/>
        <p:txBody>
          <a:bodyPr>
            <a:normAutofit fontScale="90000"/>
          </a:bodyPr>
          <a:lstStyle/>
          <a:p>
            <a:pPr algn="ctr"/>
            <a:r>
              <a:rPr lang="en-GB" dirty="0" smtClean="0">
                <a:latin typeface="SassoonCRInfant" panose="00000400000000000000" pitchFamily="2" charset="0"/>
              </a:rPr>
              <a:t>Phonics at </a:t>
            </a:r>
            <a:r>
              <a:rPr lang="en-GB" dirty="0" smtClean="0">
                <a:latin typeface="SassoonCRInfant" panose="00000400000000000000" pitchFamily="2" charset="0"/>
              </a:rPr>
              <a:t>Great Staughton</a:t>
            </a:r>
            <a:r>
              <a:rPr lang="en-GB" dirty="0" smtClean="0">
                <a:latin typeface="SassoonCRInfant" panose="00000400000000000000" pitchFamily="2" charset="0"/>
              </a:rPr>
              <a:t>. </a:t>
            </a:r>
            <a:endParaRPr lang="en-GB" dirty="0">
              <a:latin typeface="SassoonCRInfant" panose="00000400000000000000" pitchFamily="2" charset="0"/>
            </a:endParaRPr>
          </a:p>
        </p:txBody>
      </p:sp>
    </p:spTree>
    <p:extLst>
      <p:ext uri="{BB962C8B-B14F-4D97-AF65-F5344CB8AC3E}">
        <p14:creationId xmlns:p14="http://schemas.microsoft.com/office/powerpoint/2010/main" val="37450498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7347" y="1124744"/>
            <a:ext cx="8867328" cy="4525963"/>
          </a:xfrm>
        </p:spPr>
        <p:txBody>
          <a:bodyPr>
            <a:noAutofit/>
          </a:bodyPr>
          <a:lstStyle/>
          <a:p>
            <a:r>
              <a:rPr lang="en-GB" sz="2800" dirty="0" smtClean="0">
                <a:latin typeface="Comic Sans MS" panose="030F0702030302020204" pitchFamily="66" charset="0"/>
              </a:rPr>
              <a:t>Your child has been learning to:</a:t>
            </a:r>
          </a:p>
          <a:p>
            <a:pPr lvl="1"/>
            <a:r>
              <a:rPr lang="en-GB" sz="2800" dirty="0" smtClean="0">
                <a:latin typeface="Comic Sans MS" panose="030F0702030302020204" pitchFamily="66" charset="0"/>
              </a:rPr>
              <a:t>Have fun with sounds</a:t>
            </a:r>
          </a:p>
          <a:p>
            <a:pPr lvl="1"/>
            <a:r>
              <a:rPr lang="en-GB" sz="2800" dirty="0" smtClean="0">
                <a:latin typeface="Comic Sans MS" panose="030F0702030302020204" pitchFamily="66" charset="0"/>
              </a:rPr>
              <a:t>Listen carefully</a:t>
            </a:r>
          </a:p>
          <a:p>
            <a:pPr lvl="1"/>
            <a:r>
              <a:rPr lang="en-GB" sz="2800" dirty="0" smtClean="0">
                <a:latin typeface="Comic Sans MS" panose="030F0702030302020204" pitchFamily="66" charset="0"/>
              </a:rPr>
              <a:t>Develop their vocabulary</a:t>
            </a:r>
          </a:p>
          <a:p>
            <a:pPr lvl="1"/>
            <a:r>
              <a:rPr lang="en-GB" sz="2800" dirty="0" smtClean="0">
                <a:latin typeface="Comic Sans MS" panose="030F0702030302020204" pitchFamily="66" charset="0"/>
              </a:rPr>
              <a:t>Speak confidently to you, other adults and children</a:t>
            </a:r>
          </a:p>
          <a:p>
            <a:pPr lvl="1"/>
            <a:r>
              <a:rPr lang="en-GB" sz="2800" dirty="0" smtClean="0">
                <a:latin typeface="Comic Sans MS" panose="030F0702030302020204" pitchFamily="66" charset="0"/>
              </a:rPr>
              <a:t>Tune into sounds</a:t>
            </a:r>
          </a:p>
          <a:p>
            <a:pPr lvl="1"/>
            <a:r>
              <a:rPr lang="en-GB" sz="2800" dirty="0">
                <a:latin typeface="Comic Sans MS" panose="030F0702030302020204" pitchFamily="66" charset="0"/>
              </a:rPr>
              <a:t>L</a:t>
            </a:r>
            <a:r>
              <a:rPr lang="en-GB" sz="2800" dirty="0" smtClean="0">
                <a:latin typeface="Comic Sans MS" panose="030F0702030302020204" pitchFamily="66" charset="0"/>
              </a:rPr>
              <a:t>isten and remember sounds</a:t>
            </a:r>
          </a:p>
          <a:p>
            <a:pPr lvl="1"/>
            <a:r>
              <a:rPr lang="en-GB" sz="2800" dirty="0" smtClean="0">
                <a:latin typeface="Comic Sans MS" panose="030F0702030302020204" pitchFamily="66" charset="0"/>
              </a:rPr>
              <a:t>Talk about sounds</a:t>
            </a:r>
          </a:p>
          <a:p>
            <a:pPr lvl="1"/>
            <a:r>
              <a:rPr lang="en-GB" sz="2800" dirty="0" smtClean="0">
                <a:latin typeface="Comic Sans MS" panose="030F0702030302020204" pitchFamily="66" charset="0"/>
              </a:rPr>
              <a:t>Understand that spoken words are made up of different sounds </a:t>
            </a:r>
            <a:endParaRPr lang="en-GB" sz="2800" dirty="0">
              <a:latin typeface="Comic Sans MS" panose="030F0702030302020204" pitchFamily="66" charset="0"/>
            </a:endParaRPr>
          </a:p>
        </p:txBody>
      </p:sp>
      <p:sp>
        <p:nvSpPr>
          <p:cNvPr id="3" name="Title 2"/>
          <p:cNvSpPr>
            <a:spLocks noGrp="1"/>
          </p:cNvSpPr>
          <p:nvPr>
            <p:ph type="title"/>
          </p:nvPr>
        </p:nvSpPr>
        <p:spPr/>
        <p:txBody>
          <a:bodyPr/>
          <a:lstStyle/>
          <a:p>
            <a:pPr algn="ctr"/>
            <a:r>
              <a:rPr lang="en-GB" dirty="0" smtClean="0">
                <a:latin typeface="SassoonCRInfant" panose="00000400000000000000" pitchFamily="2" charset="0"/>
              </a:rPr>
              <a:t>Phase One.</a:t>
            </a:r>
            <a:endParaRPr lang="en-GB" dirty="0">
              <a:latin typeface="SassoonCRInfant" panose="00000400000000000000" pitchFamily="2" charset="0"/>
            </a:endParaRPr>
          </a:p>
        </p:txBody>
      </p:sp>
    </p:spTree>
    <p:extLst>
      <p:ext uri="{BB962C8B-B14F-4D97-AF65-F5344CB8AC3E}">
        <p14:creationId xmlns:p14="http://schemas.microsoft.com/office/powerpoint/2010/main" val="11637545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GB" sz="2800" dirty="0" smtClean="0">
                <a:latin typeface="Comic Sans MS" panose="030F0702030302020204" pitchFamily="66" charset="0"/>
              </a:rPr>
              <a:t>Children begin to formally learn the sounds in the English language.</a:t>
            </a:r>
          </a:p>
          <a:p>
            <a:r>
              <a:rPr lang="en-GB" sz="2800" dirty="0" smtClean="0">
                <a:latin typeface="Comic Sans MS" panose="030F0702030302020204" pitchFamily="66" charset="0"/>
              </a:rPr>
              <a:t>Phonics sessions are fun sessions involving lots of speaking, listening and games.</a:t>
            </a:r>
          </a:p>
          <a:p>
            <a:r>
              <a:rPr lang="en-GB" sz="2800" dirty="0" smtClean="0">
                <a:latin typeface="Comic Sans MS" panose="030F0702030302020204" pitchFamily="66" charset="0"/>
              </a:rPr>
              <a:t>Sounds are taught in sets of four over a week. </a:t>
            </a:r>
          </a:p>
          <a:p>
            <a:r>
              <a:rPr lang="en-GB" sz="2800" dirty="0" smtClean="0">
                <a:latin typeface="Comic Sans MS" panose="030F0702030302020204" pitchFamily="66" charset="0"/>
              </a:rPr>
              <a:t>The aim of phase 2 is to recognise letters and their sounds and then use them when reading and writing simple words, e.g. pan, sit, mom and leg. </a:t>
            </a:r>
            <a:endParaRPr lang="en-GB" sz="2800" dirty="0">
              <a:latin typeface="Comic Sans MS" panose="030F0702030302020204" pitchFamily="66" charset="0"/>
            </a:endParaRPr>
          </a:p>
        </p:txBody>
      </p:sp>
      <p:sp>
        <p:nvSpPr>
          <p:cNvPr id="3" name="Title 2"/>
          <p:cNvSpPr>
            <a:spLocks noGrp="1"/>
          </p:cNvSpPr>
          <p:nvPr>
            <p:ph type="title"/>
          </p:nvPr>
        </p:nvSpPr>
        <p:spPr/>
        <p:txBody>
          <a:bodyPr/>
          <a:lstStyle/>
          <a:p>
            <a:pPr algn="ctr"/>
            <a:r>
              <a:rPr lang="en-GB" dirty="0" smtClean="0">
                <a:latin typeface="SassoonCRInfant" panose="00000400000000000000" pitchFamily="2" charset="0"/>
              </a:rPr>
              <a:t>Phase Two. </a:t>
            </a:r>
            <a:endParaRPr lang="en-GB" dirty="0">
              <a:latin typeface="SassoonCRInfant" panose="00000400000000000000" pitchFamily="2" charset="0"/>
            </a:endParaRPr>
          </a:p>
        </p:txBody>
      </p:sp>
    </p:spTree>
    <p:extLst>
      <p:ext uri="{BB962C8B-B14F-4D97-AF65-F5344CB8AC3E}">
        <p14:creationId xmlns:p14="http://schemas.microsoft.com/office/powerpoint/2010/main" val="9238856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GB" sz="2800" dirty="0" smtClean="0">
                <a:latin typeface="Comic Sans MS" panose="030F0702030302020204" pitchFamily="66" charset="0"/>
              </a:rPr>
              <a:t>Every letter of the alphabet has a sound.</a:t>
            </a:r>
          </a:p>
          <a:p>
            <a:r>
              <a:rPr lang="en-GB" sz="2800" dirty="0" smtClean="0">
                <a:latin typeface="Comic Sans MS" panose="030F0702030302020204" pitchFamily="66" charset="0"/>
              </a:rPr>
              <a:t>We teach the letter sounds first.</a:t>
            </a:r>
          </a:p>
          <a:p>
            <a:r>
              <a:rPr lang="en-GB" sz="2800" dirty="0" smtClean="0">
                <a:latin typeface="Comic Sans MS" panose="030F0702030302020204" pitchFamily="66" charset="0"/>
              </a:rPr>
              <a:t>We teach the names of the letters of the alphabet later.</a:t>
            </a:r>
          </a:p>
          <a:p>
            <a:r>
              <a:rPr lang="en-GB" sz="2800" dirty="0" smtClean="0">
                <a:latin typeface="Comic Sans MS" panose="030F0702030302020204" pitchFamily="66" charset="0"/>
              </a:rPr>
              <a:t>Our language system consists of 26 letter of the alphabet which are used to form the 44 phonemes (sounds). </a:t>
            </a:r>
          </a:p>
          <a:p>
            <a:r>
              <a:rPr lang="en-GB" sz="2800" dirty="0" smtClean="0">
                <a:latin typeface="Comic Sans MS" panose="030F0702030302020204" pitchFamily="66" charset="0"/>
              </a:rPr>
              <a:t>These phonemes can be written in over 120 combinations, e.g. i-e (s</a:t>
            </a:r>
            <a:r>
              <a:rPr lang="en-GB" sz="2800" dirty="0" smtClean="0">
                <a:solidFill>
                  <a:srgbClr val="FF0000"/>
                </a:solidFill>
                <a:latin typeface="Comic Sans MS" panose="030F0702030302020204" pitchFamily="66" charset="0"/>
              </a:rPr>
              <a:t>i</a:t>
            </a:r>
            <a:r>
              <a:rPr lang="en-GB" sz="2800" dirty="0" smtClean="0">
                <a:latin typeface="Comic Sans MS" panose="030F0702030302020204" pitchFamily="66" charset="0"/>
              </a:rPr>
              <a:t>d</a:t>
            </a:r>
            <a:r>
              <a:rPr lang="en-GB" sz="2800" dirty="0" smtClean="0">
                <a:solidFill>
                  <a:srgbClr val="FF0000"/>
                </a:solidFill>
                <a:latin typeface="Comic Sans MS" panose="030F0702030302020204" pitchFamily="66" charset="0"/>
              </a:rPr>
              <a:t>e</a:t>
            </a:r>
            <a:r>
              <a:rPr lang="en-GB" sz="2800" dirty="0" smtClean="0">
                <a:latin typeface="Comic Sans MS" panose="030F0702030302020204" pitchFamily="66" charset="0"/>
              </a:rPr>
              <a:t>), ie (p</a:t>
            </a:r>
            <a:r>
              <a:rPr lang="en-GB" sz="2800" dirty="0" smtClean="0">
                <a:solidFill>
                  <a:srgbClr val="FF0000"/>
                </a:solidFill>
                <a:latin typeface="Comic Sans MS" panose="030F0702030302020204" pitchFamily="66" charset="0"/>
              </a:rPr>
              <a:t>ie</a:t>
            </a:r>
            <a:r>
              <a:rPr lang="en-GB" sz="2800" dirty="0" smtClean="0">
                <a:latin typeface="Comic Sans MS" panose="030F0702030302020204" pitchFamily="66" charset="0"/>
              </a:rPr>
              <a:t>), igh (h</a:t>
            </a:r>
            <a:r>
              <a:rPr lang="en-GB" sz="2800" dirty="0" smtClean="0">
                <a:solidFill>
                  <a:srgbClr val="FF0000"/>
                </a:solidFill>
                <a:latin typeface="Comic Sans MS" panose="030F0702030302020204" pitchFamily="66" charset="0"/>
              </a:rPr>
              <a:t>igh</a:t>
            </a:r>
            <a:r>
              <a:rPr lang="en-GB" sz="2800" dirty="0" smtClean="0">
                <a:latin typeface="Comic Sans MS" panose="030F0702030302020204" pitchFamily="66" charset="0"/>
              </a:rPr>
              <a:t>) and y (fl</a:t>
            </a:r>
            <a:r>
              <a:rPr lang="en-GB" sz="2800" dirty="0" smtClean="0">
                <a:solidFill>
                  <a:srgbClr val="FF0000"/>
                </a:solidFill>
                <a:latin typeface="Comic Sans MS" panose="030F0702030302020204" pitchFamily="66" charset="0"/>
              </a:rPr>
              <a:t>y</a:t>
            </a:r>
            <a:r>
              <a:rPr lang="en-GB" sz="2800" dirty="0" smtClean="0">
                <a:latin typeface="Comic Sans MS" panose="030F0702030302020204" pitchFamily="66" charset="0"/>
              </a:rPr>
              <a:t>). </a:t>
            </a:r>
            <a:endParaRPr lang="en-GB" sz="2800" dirty="0">
              <a:latin typeface="Comic Sans MS" panose="030F0702030302020204" pitchFamily="66" charset="0"/>
            </a:endParaRPr>
          </a:p>
        </p:txBody>
      </p:sp>
      <p:sp>
        <p:nvSpPr>
          <p:cNvPr id="3" name="Title 2"/>
          <p:cNvSpPr>
            <a:spLocks noGrp="1"/>
          </p:cNvSpPr>
          <p:nvPr>
            <p:ph type="title"/>
          </p:nvPr>
        </p:nvSpPr>
        <p:spPr/>
        <p:txBody>
          <a:bodyPr/>
          <a:lstStyle/>
          <a:p>
            <a:pPr algn="ctr"/>
            <a:r>
              <a:rPr lang="en-GB" dirty="0" smtClean="0">
                <a:latin typeface="SassoonCRInfant" panose="00000400000000000000" pitchFamily="2" charset="0"/>
              </a:rPr>
              <a:t>Phase Two. </a:t>
            </a:r>
            <a:endParaRPr lang="en-GB" dirty="0">
              <a:latin typeface="SassoonCRInfant" panose="00000400000000000000" pitchFamily="2" charset="0"/>
            </a:endParaRPr>
          </a:p>
        </p:txBody>
      </p:sp>
    </p:spTree>
    <p:extLst>
      <p:ext uri="{BB962C8B-B14F-4D97-AF65-F5344CB8AC3E}">
        <p14:creationId xmlns:p14="http://schemas.microsoft.com/office/powerpoint/2010/main" val="10412890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GB" sz="2800" dirty="0" smtClean="0">
                <a:latin typeface="Comic Sans MS" panose="030F0702030302020204" pitchFamily="66" charset="0"/>
              </a:rPr>
              <a:t>Teaching the letter sounds helps children to read and write. </a:t>
            </a:r>
          </a:p>
          <a:p>
            <a:r>
              <a:rPr lang="en-GB" sz="2800" dirty="0" smtClean="0">
                <a:latin typeface="Comic Sans MS" panose="030F0702030302020204" pitchFamily="66" charset="0"/>
              </a:rPr>
              <a:t>Children are taught to segment to read, e.g. c-a-t.</a:t>
            </a:r>
          </a:p>
          <a:p>
            <a:r>
              <a:rPr lang="en-GB" sz="2800" dirty="0" smtClean="0">
                <a:latin typeface="Comic Sans MS" panose="030F0702030302020204" pitchFamily="66" charset="0"/>
              </a:rPr>
              <a:t>If you segment then blend the sounds together they make the word ‘cat’. If you try to blend the letter names together, it does not help you to hear the word. </a:t>
            </a:r>
            <a:endParaRPr lang="en-GB" sz="2800" dirty="0">
              <a:latin typeface="Comic Sans MS" panose="030F0702030302020204" pitchFamily="66" charset="0"/>
            </a:endParaRPr>
          </a:p>
        </p:txBody>
      </p:sp>
      <p:sp>
        <p:nvSpPr>
          <p:cNvPr id="3" name="Title 2"/>
          <p:cNvSpPr>
            <a:spLocks noGrp="1"/>
          </p:cNvSpPr>
          <p:nvPr>
            <p:ph type="title"/>
          </p:nvPr>
        </p:nvSpPr>
        <p:spPr/>
        <p:txBody>
          <a:bodyPr/>
          <a:lstStyle/>
          <a:p>
            <a:pPr algn="ctr"/>
            <a:r>
              <a:rPr lang="en-GB" dirty="0" smtClean="0">
                <a:latin typeface="SassoonCRInfant" panose="00000400000000000000" pitchFamily="2" charset="0"/>
              </a:rPr>
              <a:t>Synthetic Phonics. </a:t>
            </a:r>
            <a:endParaRPr lang="en-GB" dirty="0">
              <a:latin typeface="SassoonCRInfant" panose="00000400000000000000" pitchFamily="2" charset="0"/>
            </a:endParaRP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9457" t="30682" r="25929" b="43056"/>
          <a:stretch/>
        </p:blipFill>
        <p:spPr bwMode="auto">
          <a:xfrm>
            <a:off x="6876257" y="4728352"/>
            <a:ext cx="1974656" cy="19952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348918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GB" sz="2800" dirty="0" smtClean="0">
                <a:latin typeface="Comic Sans MS" panose="030F0702030302020204" pitchFamily="66" charset="0"/>
              </a:rPr>
              <a:t>Saying the sounds correctly with your child is extremely important.</a:t>
            </a:r>
          </a:p>
          <a:p>
            <a:r>
              <a:rPr lang="en-GB" sz="2800" dirty="0" smtClean="0">
                <a:latin typeface="Comic Sans MS" panose="030F0702030302020204" pitchFamily="66" charset="0"/>
              </a:rPr>
              <a:t>The way we say sounds may well be different from when you were at school.</a:t>
            </a:r>
          </a:p>
          <a:p>
            <a:r>
              <a:rPr lang="en-GB" sz="2800" dirty="0" smtClean="0">
                <a:latin typeface="Comic Sans MS" panose="030F0702030302020204" pitchFamily="66" charset="0"/>
              </a:rPr>
              <a:t>The way we say sounds may also be different in various parts of the country depending on accents and dialects. </a:t>
            </a:r>
          </a:p>
          <a:p>
            <a:r>
              <a:rPr lang="en-GB" sz="2800" dirty="0" smtClean="0">
                <a:latin typeface="Comic Sans MS" panose="030F0702030302020204" pitchFamily="66" charset="0"/>
              </a:rPr>
              <a:t>We also use Jolly Phonics actions to support the children.</a:t>
            </a:r>
            <a:endParaRPr lang="en-GB" sz="2800" dirty="0">
              <a:latin typeface="Comic Sans MS" panose="030F0702030302020204" pitchFamily="66" charset="0"/>
            </a:endParaRPr>
          </a:p>
        </p:txBody>
      </p:sp>
      <p:pic>
        <p:nvPicPr>
          <p:cNvPr id="3074" name="Picture 2" descr="http://image.slidesharecdn.com/jollyphonicssoundsandactions-121028015516-phpapp01/95/jolly-phonics-sounds-and-actions-3-638.jpg?cb=1351389441">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6216" y="5085184"/>
            <a:ext cx="2490788" cy="1778674"/>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p:txBody>
          <a:bodyPr/>
          <a:lstStyle/>
          <a:p>
            <a:pPr algn="ctr"/>
            <a:r>
              <a:rPr lang="en-GB" dirty="0" smtClean="0">
                <a:latin typeface="SassoonCRInfant" panose="00000400000000000000" pitchFamily="2" charset="0"/>
              </a:rPr>
              <a:t>How to Say the Sounds. </a:t>
            </a:r>
            <a:endParaRPr lang="en-GB" dirty="0">
              <a:latin typeface="SassoonCRInfant" panose="00000400000000000000" pitchFamily="2" charset="0"/>
            </a:endParaRPr>
          </a:p>
        </p:txBody>
      </p:sp>
    </p:spTree>
    <p:extLst>
      <p:ext uri="{BB962C8B-B14F-4D97-AF65-F5344CB8AC3E}">
        <p14:creationId xmlns:p14="http://schemas.microsoft.com/office/powerpoint/2010/main" val="19229062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GB" sz="2800" dirty="0" smtClean="0">
                <a:latin typeface="Comic Sans MS" panose="030F0702030302020204" pitchFamily="66" charset="0"/>
              </a:rPr>
              <a:t>Segmenting is identifying the individual sounds in a word (him = h-i-m) and writing down letters for each sound to form the word. </a:t>
            </a:r>
          </a:p>
          <a:p>
            <a:r>
              <a:rPr lang="en-GB" sz="2800" dirty="0" smtClean="0">
                <a:latin typeface="Comic Sans MS" panose="030F0702030302020204" pitchFamily="66" charset="0"/>
              </a:rPr>
              <a:t>Blending is recognising the letter sounds in a written word (c-u-p) and merging or synthesising them in the order in which they are written to pronounce the word (cup). </a:t>
            </a:r>
            <a:endParaRPr lang="en-GB" sz="2800" dirty="0">
              <a:latin typeface="Comic Sans MS" panose="030F0702030302020204" pitchFamily="66" charset="0"/>
            </a:endParaRPr>
          </a:p>
        </p:txBody>
      </p:sp>
      <p:sp>
        <p:nvSpPr>
          <p:cNvPr id="3" name="Title 2"/>
          <p:cNvSpPr>
            <a:spLocks noGrp="1"/>
          </p:cNvSpPr>
          <p:nvPr>
            <p:ph type="title"/>
          </p:nvPr>
        </p:nvSpPr>
        <p:spPr/>
        <p:txBody>
          <a:bodyPr/>
          <a:lstStyle/>
          <a:p>
            <a:pPr algn="ctr"/>
            <a:r>
              <a:rPr lang="en-GB" dirty="0" smtClean="0">
                <a:latin typeface="SassoonCRInfant" panose="00000400000000000000" pitchFamily="2" charset="0"/>
              </a:rPr>
              <a:t>Segmenting and Blending. </a:t>
            </a:r>
            <a:endParaRPr lang="en-GB" dirty="0">
              <a:latin typeface="SassoonCRInfant" panose="00000400000000000000" pitchFamily="2" charset="0"/>
            </a:endParaRP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1314" t="37310" r="22025" b="27778"/>
          <a:stretch/>
        </p:blipFill>
        <p:spPr bwMode="auto">
          <a:xfrm>
            <a:off x="6732240" y="5228338"/>
            <a:ext cx="2100762" cy="15466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8127894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Concourse</Template>
  <TotalTime>440</TotalTime>
  <Words>1085</Words>
  <Application>Microsoft Office PowerPoint</Application>
  <PresentationFormat>On-screen Show (4:3)</PresentationFormat>
  <Paragraphs>117</Paragraphs>
  <Slides>23</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Calibri</vt:lpstr>
      <vt:lpstr>Comic Sans MS</vt:lpstr>
      <vt:lpstr>Lucida Sans Unicode</vt:lpstr>
      <vt:lpstr>SassoonCRInfant</vt:lpstr>
      <vt:lpstr>Verdana</vt:lpstr>
      <vt:lpstr>Wingdings 2</vt:lpstr>
      <vt:lpstr>Wingdings 3</vt:lpstr>
      <vt:lpstr>Concourse</vt:lpstr>
      <vt:lpstr>Early Reading and Phonics Workshop </vt:lpstr>
      <vt:lpstr>What is Phonics? </vt:lpstr>
      <vt:lpstr>Phonics at Great Staughton. </vt:lpstr>
      <vt:lpstr>Phase One.</vt:lpstr>
      <vt:lpstr>Phase Two. </vt:lpstr>
      <vt:lpstr>Phase Two. </vt:lpstr>
      <vt:lpstr>Synthetic Phonics. </vt:lpstr>
      <vt:lpstr>How to Say the Sounds. </vt:lpstr>
      <vt:lpstr>Segmenting and Blending. </vt:lpstr>
      <vt:lpstr>Phase Three. </vt:lpstr>
      <vt:lpstr>Daily Phonics. </vt:lpstr>
      <vt:lpstr>My First Word Wall. </vt:lpstr>
      <vt:lpstr>My Second Word Wall. </vt:lpstr>
      <vt:lpstr>My Third Word Wall.</vt:lpstr>
      <vt:lpstr>Getting Started with Reading.</vt:lpstr>
      <vt:lpstr>Reading at Great Staughton.</vt:lpstr>
      <vt:lpstr>Phonics for Writing.</vt:lpstr>
      <vt:lpstr>Terminology.</vt:lpstr>
      <vt:lpstr>Digraphs, Trigraphs and Split Digraphs. </vt:lpstr>
      <vt:lpstr>Handwriting. </vt:lpstr>
      <vt:lpstr>What you can do at home.</vt:lpstr>
      <vt:lpstr>Useful Websites. </vt:lpstr>
      <vt:lpstr>Any 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Victoria Edgington</dc:creator>
  <cp:lastModifiedBy>Charlotte Blackburn</cp:lastModifiedBy>
  <cp:revision>22</cp:revision>
  <cp:lastPrinted>2015-11-19T07:34:10Z</cp:lastPrinted>
  <dcterms:created xsi:type="dcterms:W3CDTF">2015-09-23T06:35:44Z</dcterms:created>
  <dcterms:modified xsi:type="dcterms:W3CDTF">2015-11-19T07:41:07Z</dcterms:modified>
</cp:coreProperties>
</file>