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2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63" r:id="rId12"/>
    <p:sldId id="274" r:id="rId13"/>
    <p:sldId id="276" r:id="rId14"/>
    <p:sldId id="277" r:id="rId15"/>
    <p:sldId id="278" r:id="rId16"/>
    <p:sldId id="279" r:id="rId17"/>
    <p:sldId id="280" r:id="rId18"/>
    <p:sldId id="281" r:id="rId19"/>
    <p:sldId id="27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53" autoAdjust="0"/>
    <p:restoredTop sz="94660"/>
  </p:normalViewPr>
  <p:slideViewPr>
    <p:cSldViewPr snapToGrid="0">
      <p:cViewPr varScale="1">
        <p:scale>
          <a:sx n="65" d="100"/>
          <a:sy n="65" d="100"/>
        </p:scale>
        <p:origin x="2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03CFEA-CDE3-436E-83CF-72D12505FC28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EDB05F-54DE-4E27-A05B-58F792D046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774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What</a:t>
            </a:r>
            <a:r>
              <a:rPr lang="en-GB" baseline="0" dirty="0"/>
              <a:t> could this kenning be about?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EDB05F-54DE-4E27-A05B-58F792D0469B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113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54D751-AC04-44CC-AEAD-B1775A8BE504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038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Model writing a class one together.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EDB05F-54DE-4E27-A05B-58F792D0469B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271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8390-2176-4588-A717-97B578CDCD9D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F9EA-24F2-4497-807A-FD63EF8EB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113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8390-2176-4588-A717-97B578CDCD9D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F9EA-24F2-4497-807A-FD63EF8EB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880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8390-2176-4588-A717-97B578CDCD9D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F9EA-24F2-4497-807A-FD63EF8EB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549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8390-2176-4588-A717-97B578CDCD9D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F9EA-24F2-4497-807A-FD63EF8EB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267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8390-2176-4588-A717-97B578CDCD9D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F9EA-24F2-4497-807A-FD63EF8EB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669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8390-2176-4588-A717-97B578CDCD9D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F9EA-24F2-4497-807A-FD63EF8EB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388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8390-2176-4588-A717-97B578CDCD9D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F9EA-24F2-4497-807A-FD63EF8EB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417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8390-2176-4588-A717-97B578CDCD9D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F9EA-24F2-4497-807A-FD63EF8EB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856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8390-2176-4588-A717-97B578CDCD9D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F9EA-24F2-4497-807A-FD63EF8EB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752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8390-2176-4588-A717-97B578CDCD9D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F9EA-24F2-4497-807A-FD63EF8EB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94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8390-2176-4588-A717-97B578CDCD9D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F9EA-24F2-4497-807A-FD63EF8EB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917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48390-2176-4588-A717-97B578CDCD9D}" type="datetimeFigureOut">
              <a:rPr lang="en-GB" smtClean="0"/>
              <a:t>19/03/2022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6F9EA-24F2-4497-807A-FD63EF8EB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875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nner-spring-flower-spring-flower-2974684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750D39E6-6ED1-463B-A3F1-545C537C20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10800000">
            <a:off x="-1" y="9345"/>
            <a:ext cx="12192000" cy="1600200"/>
          </a:xfrm>
          <a:prstGeom prst="rect">
            <a:avLst/>
          </a:prstGeom>
        </p:spPr>
      </p:pic>
      <p:pic>
        <p:nvPicPr>
          <p:cNvPr id="9" name="Picture 8" descr="Background pattern&#10;&#10;Description automatically generated">
            <a:extLst>
              <a:ext uri="{FF2B5EF4-FFF2-40B4-BE49-F238E27FC236}">
                <a16:creationId xmlns:a16="http://schemas.microsoft.com/office/drawing/2014/main" id="{9C2BF2D5-AD47-42CB-8F0E-229AD5AEC9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5257800"/>
            <a:ext cx="12192000" cy="16002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4B6DE95-1231-4387-9E3E-B489F3EEA64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0000" t="46665" r="23306" b="37413"/>
          <a:stretch/>
        </p:blipFill>
        <p:spPr>
          <a:xfrm>
            <a:off x="2001886" y="2056049"/>
            <a:ext cx="8188227" cy="2745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820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703388" y="476251"/>
            <a:ext cx="8640762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>
                <a:latin typeface="Comic Sans MS" pitchFamily="66" charset="0"/>
              </a:rPr>
              <a:t>The word kenning comes from a Viking phrase which means:</a:t>
            </a:r>
          </a:p>
          <a:p>
            <a:pPr algn="ctr" eaLnBrk="1" hangingPunct="1">
              <a:spcBef>
                <a:spcPct val="50000"/>
              </a:spcBef>
            </a:pPr>
            <a:endParaRPr lang="en-US" sz="3200" dirty="0">
              <a:latin typeface="Comic Sans MS" pitchFamily="66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3200" dirty="0">
                <a:latin typeface="Comic Sans MS" pitchFamily="66" charset="0"/>
              </a:rPr>
              <a:t>"to express a thing in terms of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200" dirty="0">
                <a:latin typeface="Comic Sans MS" pitchFamily="66" charset="0"/>
              </a:rPr>
              <a:t> another“</a:t>
            </a:r>
          </a:p>
          <a:p>
            <a:pPr algn="ctr" eaLnBrk="1" hangingPunct="1">
              <a:spcBef>
                <a:spcPct val="50000"/>
              </a:spcBef>
            </a:pPr>
            <a:endParaRPr lang="en-US" sz="3200" dirty="0">
              <a:latin typeface="Comic Sans MS" pitchFamily="66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3200" dirty="0">
              <a:latin typeface="Comic Sans MS" pitchFamily="66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3200" dirty="0">
                <a:latin typeface="Comic Sans MS" pitchFamily="66" charset="0"/>
              </a:rPr>
              <a:t>It is like a ‘mini riddle’ used to describe something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5664200" y="3284538"/>
            <a:ext cx="4464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pic>
        <p:nvPicPr>
          <p:cNvPr id="4100" name="Picture 6" descr="MCj0355911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0176" y="3263051"/>
            <a:ext cx="1522152" cy="1694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8852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39231" t="20558" r="14721" b="14413"/>
          <a:stretch/>
        </p:blipFill>
        <p:spPr>
          <a:xfrm>
            <a:off x="2144972" y="365125"/>
            <a:ext cx="7902055" cy="6274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647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9536" y="548681"/>
            <a:ext cx="8291264" cy="557748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dirty="0">
                <a:latin typeface="Comic Sans MS" pitchFamily="66" charset="0"/>
              </a:rPr>
              <a:t>A ball chaser</a:t>
            </a:r>
          </a:p>
          <a:p>
            <a:pPr eaLnBrk="1" hangingPunct="1">
              <a:buFontTx/>
              <a:buNone/>
            </a:pPr>
            <a:r>
              <a:rPr lang="en-GB" dirty="0">
                <a:latin typeface="Comic Sans MS" pitchFamily="66" charset="0"/>
              </a:rPr>
              <a:t>A crowd pleaser</a:t>
            </a:r>
          </a:p>
          <a:p>
            <a:pPr eaLnBrk="1" hangingPunct="1">
              <a:buFontTx/>
              <a:buNone/>
            </a:pPr>
            <a:r>
              <a:rPr lang="en-GB" dirty="0">
                <a:latin typeface="Comic Sans MS" pitchFamily="66" charset="0"/>
              </a:rPr>
              <a:t>A fast runner</a:t>
            </a:r>
          </a:p>
          <a:p>
            <a:pPr eaLnBrk="1" hangingPunct="1">
              <a:buFontTx/>
              <a:buNone/>
            </a:pPr>
            <a:r>
              <a:rPr lang="en-GB" dirty="0">
                <a:latin typeface="Comic Sans MS" pitchFamily="66" charset="0"/>
              </a:rPr>
              <a:t>A sneaky diver</a:t>
            </a:r>
          </a:p>
          <a:p>
            <a:pPr eaLnBrk="1" hangingPunct="1">
              <a:buFontTx/>
              <a:buNone/>
            </a:pPr>
            <a:r>
              <a:rPr lang="en-GB" dirty="0">
                <a:latin typeface="Comic Sans MS" pitchFamily="66" charset="0"/>
              </a:rPr>
              <a:t>A corner taker</a:t>
            </a:r>
          </a:p>
          <a:p>
            <a:pPr eaLnBrk="1" hangingPunct="1">
              <a:buFontTx/>
              <a:buNone/>
            </a:pPr>
            <a:r>
              <a:rPr lang="en-GB" dirty="0">
                <a:latin typeface="Comic Sans MS" pitchFamily="66" charset="0"/>
              </a:rPr>
              <a:t>A goal scorer</a:t>
            </a:r>
          </a:p>
          <a:p>
            <a:pPr eaLnBrk="1" hangingPunct="1">
              <a:buFontTx/>
              <a:buNone/>
            </a:pPr>
            <a:r>
              <a:rPr lang="en-GB" dirty="0">
                <a:latin typeface="Comic Sans MS" pitchFamily="66" charset="0"/>
              </a:rPr>
              <a:t>A mate hugger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4" descr="j028277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009" y="1124744"/>
            <a:ext cx="3806825" cy="363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3826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537" y="1628775"/>
            <a:ext cx="8302377" cy="4104481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buFontTx/>
              <a:buNone/>
            </a:pPr>
            <a:r>
              <a:rPr lang="en-GB" dirty="0">
                <a:latin typeface="Comic Sans MS" pitchFamily="66" charset="0"/>
              </a:rPr>
              <a:t>It is not as hard as it seems.</a:t>
            </a:r>
          </a:p>
          <a:p>
            <a:pPr eaLnBrk="1" hangingPunct="1">
              <a:buFontTx/>
              <a:buNone/>
            </a:pPr>
            <a:r>
              <a:rPr lang="en-GB" dirty="0">
                <a:latin typeface="Comic Sans MS" pitchFamily="66" charset="0"/>
              </a:rPr>
              <a:t>Remember:</a:t>
            </a:r>
          </a:p>
          <a:p>
            <a:pPr marL="0" indent="0">
              <a:buNone/>
            </a:pPr>
            <a:endParaRPr lang="en-GB" sz="2400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GB" sz="2400" dirty="0">
                <a:latin typeface="Comic Sans MS" pitchFamily="66" charset="0"/>
              </a:rPr>
              <a:t>To start each kenning with A ………</a:t>
            </a:r>
          </a:p>
          <a:p>
            <a:pPr marL="0" indent="0">
              <a:buNone/>
            </a:pPr>
            <a:endParaRPr lang="en-GB" sz="2400" dirty="0"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en-GB" sz="2400" dirty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GB" sz="2400" dirty="0">
                <a:latin typeface="Comic Sans MS" pitchFamily="66" charset="0"/>
              </a:rPr>
              <a:t> night flyer,</a:t>
            </a:r>
          </a:p>
          <a:p>
            <a:pPr>
              <a:buFontTx/>
              <a:buNone/>
            </a:pPr>
            <a:r>
              <a:rPr lang="en-GB" sz="2400" dirty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GB" sz="2400" dirty="0">
                <a:latin typeface="Comic Sans MS" pitchFamily="66" charset="0"/>
              </a:rPr>
              <a:t> mouse eater,</a:t>
            </a:r>
          </a:p>
          <a:p>
            <a:pPr>
              <a:buFontTx/>
              <a:buNone/>
            </a:pPr>
            <a:r>
              <a:rPr lang="en-GB" sz="2400" dirty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GB" sz="2400" dirty="0">
                <a:latin typeface="Comic Sans MS" pitchFamily="66" charset="0"/>
              </a:rPr>
              <a:t> silent </a:t>
            </a:r>
            <a:r>
              <a:rPr lang="en-GB" sz="2400" dirty="0" err="1">
                <a:latin typeface="Comic Sans MS" pitchFamily="66" charset="0"/>
              </a:rPr>
              <a:t>swooper</a:t>
            </a:r>
            <a:endParaRPr lang="en-GB" sz="2400" dirty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dirty="0"/>
              <a:t>   </a:t>
            </a:r>
          </a:p>
          <a:p>
            <a:pPr eaLnBrk="1" hangingPunct="1">
              <a:buFontTx/>
              <a:buNone/>
            </a:pPr>
            <a:r>
              <a:rPr lang="en-GB" dirty="0"/>
              <a:t>      </a:t>
            </a:r>
          </a:p>
          <a:p>
            <a:pPr eaLnBrk="1" hangingPunct="1">
              <a:buFontTx/>
              <a:buNone/>
            </a:pPr>
            <a:r>
              <a:rPr lang="en-GB" dirty="0"/>
              <a:t>   </a:t>
            </a:r>
          </a:p>
        </p:txBody>
      </p:sp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2782888" y="549275"/>
            <a:ext cx="6697662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Comic Sans MS" panose="030F0702030302020204" pitchFamily="66" charset="0"/>
              </a:rPr>
              <a:t>How do I write one ?</a:t>
            </a:r>
          </a:p>
        </p:txBody>
      </p:sp>
      <p:pic>
        <p:nvPicPr>
          <p:cNvPr id="6" name="Picture 5" descr="th?id=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057" y="4005064"/>
            <a:ext cx="1692175" cy="1581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01338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5520" y="620689"/>
            <a:ext cx="8435280" cy="55054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dirty="0">
                <a:latin typeface="Comic Sans MS" pitchFamily="66" charset="0"/>
              </a:rPr>
              <a:t>Remember:</a:t>
            </a:r>
          </a:p>
          <a:p>
            <a:pPr marL="0" indent="0">
              <a:buNone/>
            </a:pPr>
            <a:endParaRPr lang="en-GB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itchFamily="66" charset="0"/>
              </a:rPr>
              <a:t>To use verbs to describe the object further ………</a:t>
            </a:r>
          </a:p>
          <a:p>
            <a:pPr marL="0" indent="0">
              <a:buNone/>
            </a:pPr>
            <a:endParaRPr lang="en-GB" dirty="0"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en-GB" dirty="0">
                <a:latin typeface="Comic Sans MS" pitchFamily="66" charset="0"/>
              </a:rPr>
              <a:t>A night </a:t>
            </a:r>
            <a:r>
              <a:rPr lang="en-GB" dirty="0">
                <a:solidFill>
                  <a:srgbClr val="FF0000"/>
                </a:solidFill>
                <a:latin typeface="Comic Sans MS" pitchFamily="66" charset="0"/>
              </a:rPr>
              <a:t>flyer</a:t>
            </a:r>
            <a:r>
              <a:rPr lang="en-GB" dirty="0">
                <a:latin typeface="Comic Sans MS" pitchFamily="66" charset="0"/>
              </a:rPr>
              <a:t>,</a:t>
            </a:r>
          </a:p>
          <a:p>
            <a:pPr>
              <a:buFontTx/>
              <a:buNone/>
            </a:pPr>
            <a:r>
              <a:rPr lang="en-GB" dirty="0">
                <a:latin typeface="Comic Sans MS" pitchFamily="66" charset="0"/>
              </a:rPr>
              <a:t>A mouse </a:t>
            </a:r>
            <a:r>
              <a:rPr lang="en-GB" dirty="0">
                <a:solidFill>
                  <a:srgbClr val="FF0000"/>
                </a:solidFill>
                <a:latin typeface="Comic Sans MS" pitchFamily="66" charset="0"/>
              </a:rPr>
              <a:t>eater</a:t>
            </a:r>
            <a:r>
              <a:rPr lang="en-GB" dirty="0">
                <a:latin typeface="Comic Sans MS" pitchFamily="66" charset="0"/>
              </a:rPr>
              <a:t>,</a:t>
            </a:r>
          </a:p>
          <a:p>
            <a:pPr>
              <a:buFontTx/>
              <a:buNone/>
            </a:pPr>
            <a:r>
              <a:rPr lang="en-GB" dirty="0">
                <a:latin typeface="Comic Sans MS" pitchFamily="66" charset="0"/>
              </a:rPr>
              <a:t>A silent </a:t>
            </a:r>
            <a:r>
              <a:rPr lang="en-GB" dirty="0" err="1">
                <a:solidFill>
                  <a:srgbClr val="FF0000"/>
                </a:solidFill>
                <a:latin typeface="Comic Sans MS" pitchFamily="66" charset="0"/>
              </a:rPr>
              <a:t>swooper</a:t>
            </a:r>
            <a:endParaRPr lang="en-GB" dirty="0">
              <a:solidFill>
                <a:srgbClr val="FF0000"/>
              </a:solidFill>
              <a:latin typeface="Comic Sans MS" pitchFamily="66" charset="0"/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th?id=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089" y="3356992"/>
            <a:ext cx="1692175" cy="1581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32626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Comic Sans MS" pitchFamily="66" charset="0"/>
              </a:rPr>
              <a:t>And if you want a challenge use alliteration</a:t>
            </a:r>
          </a:p>
          <a:p>
            <a:pPr marL="0" indent="0">
              <a:buNone/>
            </a:pPr>
            <a:endParaRPr lang="en-GB" dirty="0"/>
          </a:p>
          <a:p>
            <a:pPr>
              <a:buFontTx/>
              <a:buNone/>
            </a:pPr>
            <a:r>
              <a:rPr lang="en-GB" dirty="0">
                <a:latin typeface="Comic Sans MS" pitchFamily="66" charset="0"/>
              </a:rPr>
              <a:t>A night flyer,</a:t>
            </a:r>
          </a:p>
          <a:p>
            <a:pPr>
              <a:buFontTx/>
              <a:buNone/>
            </a:pPr>
            <a:r>
              <a:rPr lang="en-GB" dirty="0">
                <a:latin typeface="Comic Sans MS" pitchFamily="66" charset="0"/>
              </a:rPr>
              <a:t>A mouse eater,</a:t>
            </a:r>
          </a:p>
          <a:p>
            <a:pPr>
              <a:buFontTx/>
              <a:buNone/>
            </a:pPr>
            <a:r>
              <a:rPr lang="en-GB" dirty="0">
                <a:latin typeface="Comic Sans MS" pitchFamily="66" charset="0"/>
              </a:rPr>
              <a:t>A </a:t>
            </a:r>
            <a:r>
              <a:rPr lang="en-GB" dirty="0">
                <a:solidFill>
                  <a:srgbClr val="FF0000"/>
                </a:solidFill>
                <a:latin typeface="Comic Sans MS" pitchFamily="66" charset="0"/>
              </a:rPr>
              <a:t>silent </a:t>
            </a:r>
            <a:r>
              <a:rPr lang="en-GB" dirty="0" err="1">
                <a:solidFill>
                  <a:srgbClr val="FF0000"/>
                </a:solidFill>
                <a:latin typeface="Comic Sans MS" pitchFamily="66" charset="0"/>
              </a:rPr>
              <a:t>swooper</a:t>
            </a:r>
            <a:endParaRPr lang="en-GB" dirty="0">
              <a:solidFill>
                <a:srgbClr val="FF0000"/>
              </a:solidFill>
              <a:latin typeface="Comic Sans MS" pitchFamily="66" charset="0"/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th?id=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4602" y="2996952"/>
            <a:ext cx="1692175" cy="1581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34243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1544" y="980729"/>
            <a:ext cx="8219256" cy="514543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dirty="0">
                <a:latin typeface="Comic Sans MS" pitchFamily="66" charset="0"/>
              </a:rPr>
              <a:t>Think about what the subject does….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dirty="0">
                <a:latin typeface="Comic Sans MS" pitchFamily="66" charset="0"/>
              </a:rPr>
              <a:t>For example a wolf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dirty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n-GB" dirty="0">
                <a:latin typeface="Comic Sans MS" pitchFamily="66" charset="0"/>
              </a:rPr>
              <a:t>Comes out at night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n-GB" dirty="0">
                <a:latin typeface="Comic Sans MS" pitchFamily="66" charset="0"/>
              </a:rPr>
              <a:t>Eats meat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n-GB" dirty="0">
                <a:latin typeface="Comic Sans MS" pitchFamily="66" charset="0"/>
              </a:rPr>
              <a:t>Hunts its prey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n-GB" dirty="0">
                <a:latin typeface="Comic Sans MS" pitchFamily="66" charset="0"/>
              </a:rPr>
              <a:t>Lives in the woods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n-GB" dirty="0">
                <a:latin typeface="Comic Sans MS" pitchFamily="66" charset="0"/>
              </a:rPr>
              <a:t>Howls at the moon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endParaRPr lang="en-GB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itchFamily="66" charset="0"/>
              </a:rPr>
              <a:t>This becomes…………</a:t>
            </a:r>
            <a:endParaRPr lang="en-GB" dirty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endParaRPr lang="en-GB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82665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7528" y="908721"/>
            <a:ext cx="8363272" cy="521744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GB" dirty="0"/>
          </a:p>
          <a:p>
            <a:pPr eaLnBrk="1" hangingPunct="1">
              <a:buFontTx/>
              <a:buNone/>
            </a:pPr>
            <a:r>
              <a:rPr lang="en-GB" sz="3600" dirty="0">
                <a:latin typeface="Comic Sans MS" pitchFamily="66" charset="0"/>
              </a:rPr>
              <a:t>A night mover</a:t>
            </a:r>
          </a:p>
          <a:p>
            <a:pPr eaLnBrk="1" hangingPunct="1">
              <a:buFontTx/>
              <a:buNone/>
            </a:pPr>
            <a:r>
              <a:rPr lang="en-GB" sz="3600" dirty="0">
                <a:latin typeface="Comic Sans MS" pitchFamily="66" charset="0"/>
              </a:rPr>
              <a:t>A meat eater</a:t>
            </a:r>
          </a:p>
          <a:p>
            <a:pPr eaLnBrk="1" hangingPunct="1">
              <a:buFontTx/>
              <a:buNone/>
            </a:pPr>
            <a:r>
              <a:rPr lang="en-GB" sz="3600" dirty="0">
                <a:latin typeface="Comic Sans MS" pitchFamily="66" charset="0"/>
              </a:rPr>
              <a:t>A prey hunter</a:t>
            </a:r>
          </a:p>
          <a:p>
            <a:pPr eaLnBrk="1" hangingPunct="1">
              <a:buFontTx/>
              <a:buNone/>
            </a:pPr>
            <a:r>
              <a:rPr lang="en-GB" sz="3600" dirty="0">
                <a:latin typeface="Comic Sans MS" pitchFamily="66" charset="0"/>
              </a:rPr>
              <a:t>A wood dweller</a:t>
            </a:r>
          </a:p>
          <a:p>
            <a:pPr eaLnBrk="1" hangingPunct="1">
              <a:buFontTx/>
              <a:buNone/>
            </a:pPr>
            <a:r>
              <a:rPr lang="en-GB" sz="3600" dirty="0">
                <a:latin typeface="Comic Sans MS" pitchFamily="66" charset="0"/>
              </a:rPr>
              <a:t>A moon howler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33794" name="Picture 2" descr="C:\Users\Hannah\AppData\Local\Microsoft\Windows\Temporary Internet Files\Content.IE5\71MEWHB5\MP900438769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112" y="2204864"/>
            <a:ext cx="2222376" cy="2083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5361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A9A8BF-E469-49DF-9D17-4E060818A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0174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Plenary: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Lets share some of our Kennings. </a:t>
            </a: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Don’t tell us the title, lets guess what they could be about. </a:t>
            </a:r>
          </a:p>
        </p:txBody>
      </p:sp>
    </p:spTree>
    <p:extLst>
      <p:ext uri="{BB962C8B-B14F-4D97-AF65-F5344CB8AC3E}">
        <p14:creationId xmlns:p14="http://schemas.microsoft.com/office/powerpoint/2010/main" val="916410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606018" y="1800665"/>
            <a:ext cx="5017477" cy="4515729"/>
          </a:xfrm>
          <a:prstGeom prst="ellipse">
            <a:avLst/>
          </a:prstGeom>
          <a:solidFill>
            <a:srgbClr val="0000FF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>
                <a:solidFill>
                  <a:srgbClr val="FFFF00"/>
                </a:solidFill>
              </a:rPr>
              <a:t>WIPEOUT</a:t>
            </a:r>
          </a:p>
        </p:txBody>
      </p:sp>
      <p:sp>
        <p:nvSpPr>
          <p:cNvPr id="6" name="Rectangle 5"/>
          <p:cNvSpPr/>
          <p:nvPr/>
        </p:nvSpPr>
        <p:spPr>
          <a:xfrm>
            <a:off x="253219" y="689318"/>
            <a:ext cx="3488788" cy="914400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NOUNS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370362" y="689318"/>
            <a:ext cx="3488788" cy="914400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ADJECTIVES</a:t>
            </a:r>
          </a:p>
        </p:txBody>
      </p:sp>
      <p:sp>
        <p:nvSpPr>
          <p:cNvPr id="9" name="Rectangle 8"/>
          <p:cNvSpPr/>
          <p:nvPr/>
        </p:nvSpPr>
        <p:spPr>
          <a:xfrm>
            <a:off x="8487505" y="689318"/>
            <a:ext cx="3488788" cy="914400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VERBS</a:t>
            </a:r>
          </a:p>
        </p:txBody>
      </p:sp>
    </p:spTree>
    <p:extLst>
      <p:ext uri="{BB962C8B-B14F-4D97-AF65-F5344CB8AC3E}">
        <p14:creationId xmlns:p14="http://schemas.microsoft.com/office/powerpoint/2010/main" val="1285535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56044"/>
          </a:xfrm>
          <a:solidFill>
            <a:srgbClr val="0000FF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Nouns, Verbs and Adjectives</a:t>
            </a:r>
            <a:b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WIPEOUT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47777"/>
            <a:ext cx="10515600" cy="3729185"/>
          </a:xfrm>
          <a:solidFill>
            <a:srgbClr val="0000FF"/>
          </a:solidFill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On the boards that follow, all you have to do is pick out the 7 options which belong in the category at the bottom of the screen. </a:t>
            </a:r>
          </a:p>
          <a:p>
            <a:r>
              <a:rPr lang="en-US" dirty="0">
                <a:solidFill>
                  <a:srgbClr val="FFFF00"/>
                </a:solidFill>
              </a:rPr>
              <a:t>You must avoid wipeouts. </a:t>
            </a:r>
          </a:p>
          <a:p>
            <a:r>
              <a:rPr lang="en-US" dirty="0">
                <a:solidFill>
                  <a:srgbClr val="FFFF00"/>
                </a:solidFill>
              </a:rPr>
              <a:t>One of these and you’re out!</a:t>
            </a:r>
          </a:p>
        </p:txBody>
      </p:sp>
    </p:spTree>
    <p:extLst>
      <p:ext uri="{BB962C8B-B14F-4D97-AF65-F5344CB8AC3E}">
        <p14:creationId xmlns:p14="http://schemas.microsoft.com/office/powerpoint/2010/main" val="4110558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95754" y="548640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754314" y="546590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288258" y="548640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834510" y="548640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95754" y="2278966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95754" y="4009292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42006" y="2278966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288258" y="2278966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834510" y="2278966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742006" y="4009292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300566" y="4023359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8834510" y="4009292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195754" y="5739618"/>
            <a:ext cx="10185008" cy="92846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NOUNS</a:t>
            </a:r>
          </a:p>
        </p:txBody>
      </p:sp>
      <p:sp>
        <p:nvSpPr>
          <p:cNvPr id="17" name="Oval 16"/>
          <p:cNvSpPr/>
          <p:nvPr/>
        </p:nvSpPr>
        <p:spPr>
          <a:xfrm>
            <a:off x="1610751" y="611944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121834" y="2342270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1610751" y="2356337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703255" y="611944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703255" y="2356337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157003" y="4072596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9249507" y="4072595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5-Point Star 23"/>
          <p:cNvSpPr/>
          <p:nvPr/>
        </p:nvSpPr>
        <p:spPr>
          <a:xfrm>
            <a:off x="1663505" y="611944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5-Point Star 24"/>
          <p:cNvSpPr/>
          <p:nvPr/>
        </p:nvSpPr>
        <p:spPr>
          <a:xfrm>
            <a:off x="6756008" y="648872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1652953" y="2380958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/>
          <p:cNvSpPr/>
          <p:nvPr/>
        </p:nvSpPr>
        <p:spPr>
          <a:xfrm>
            <a:off x="4181620" y="2386234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5-Point Star 27"/>
          <p:cNvSpPr/>
          <p:nvPr/>
        </p:nvSpPr>
        <p:spPr>
          <a:xfrm>
            <a:off x="6738424" y="2386234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4199206" y="4116560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9274124" y="4116560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128866" y="626016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2" name="Oval 31"/>
          <p:cNvSpPr/>
          <p:nvPr/>
        </p:nvSpPr>
        <p:spPr>
          <a:xfrm>
            <a:off x="9221370" y="609894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3" name="Oval 32"/>
          <p:cNvSpPr/>
          <p:nvPr/>
        </p:nvSpPr>
        <p:spPr>
          <a:xfrm>
            <a:off x="9221370" y="2340220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4" name="Oval 33"/>
          <p:cNvSpPr/>
          <p:nvPr/>
        </p:nvSpPr>
        <p:spPr>
          <a:xfrm>
            <a:off x="6676880" y="4086663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5" name="Oval 34"/>
          <p:cNvSpPr/>
          <p:nvPr/>
        </p:nvSpPr>
        <p:spPr>
          <a:xfrm>
            <a:off x="1652953" y="4086663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195754" y="546589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288257" y="544540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school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78170" y="2286000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television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738487" y="2288933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dog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300566" y="2288933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754314" y="4029226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rock</a:t>
            </a:r>
          </a:p>
        </p:txBody>
      </p:sp>
      <p:sp>
        <p:nvSpPr>
          <p:cNvPr id="42" name="Rectangle 41"/>
          <p:cNvSpPr/>
          <p:nvPr/>
        </p:nvSpPr>
        <p:spPr>
          <a:xfrm>
            <a:off x="8846818" y="4019258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exercise book</a:t>
            </a:r>
          </a:p>
        </p:txBody>
      </p:sp>
      <p:sp>
        <p:nvSpPr>
          <p:cNvPr id="43" name="Rectangle 42">
            <a:hlinkClick r:id="" action="ppaction://noaction"/>
          </p:cNvPr>
          <p:cNvSpPr/>
          <p:nvPr/>
        </p:nvSpPr>
        <p:spPr>
          <a:xfrm>
            <a:off x="3754314" y="545565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red</a:t>
            </a:r>
          </a:p>
        </p:txBody>
      </p:sp>
      <p:sp>
        <p:nvSpPr>
          <p:cNvPr id="44" name="Rectangle 43">
            <a:hlinkClick r:id="" action="ppaction://noaction"/>
          </p:cNvPr>
          <p:cNvSpPr/>
          <p:nvPr/>
        </p:nvSpPr>
        <p:spPr>
          <a:xfrm>
            <a:off x="8852095" y="543657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loud</a:t>
            </a:r>
          </a:p>
        </p:txBody>
      </p:sp>
      <p:sp>
        <p:nvSpPr>
          <p:cNvPr id="45" name="Rectangle 44">
            <a:hlinkClick r:id="" action="ppaction://noaction"/>
          </p:cNvPr>
          <p:cNvSpPr/>
          <p:nvPr/>
        </p:nvSpPr>
        <p:spPr>
          <a:xfrm>
            <a:off x="8859126" y="2273983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ran</a:t>
            </a:r>
          </a:p>
        </p:txBody>
      </p:sp>
      <p:sp>
        <p:nvSpPr>
          <p:cNvPr id="46" name="Rectangle 45">
            <a:hlinkClick r:id="" action="ppaction://noaction"/>
          </p:cNvPr>
          <p:cNvSpPr/>
          <p:nvPr/>
        </p:nvSpPr>
        <p:spPr>
          <a:xfrm>
            <a:off x="1190478" y="4004606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shouted</a:t>
            </a:r>
          </a:p>
        </p:txBody>
      </p:sp>
      <p:sp>
        <p:nvSpPr>
          <p:cNvPr id="47" name="Rectangle 46">
            <a:hlinkClick r:id="" action="ppaction://noaction"/>
          </p:cNvPr>
          <p:cNvSpPr/>
          <p:nvPr/>
        </p:nvSpPr>
        <p:spPr>
          <a:xfrm>
            <a:off x="6300566" y="4033912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freezing</a:t>
            </a:r>
          </a:p>
        </p:txBody>
      </p:sp>
      <p:sp>
        <p:nvSpPr>
          <p:cNvPr id="51" name="Action Button: Forward or Next 50">
            <a:hlinkClick r:id="" action="ppaction://hlinkshowjump?jump=nextslide" highlightClick="1"/>
          </p:cNvPr>
          <p:cNvSpPr/>
          <p:nvPr/>
        </p:nvSpPr>
        <p:spPr>
          <a:xfrm>
            <a:off x="225083" y="5866228"/>
            <a:ext cx="689317" cy="64711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284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2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2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2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2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08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9" fill="hold">
                      <p:stCondLst>
                        <p:cond delay="0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2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2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2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48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9" fill="hold">
                      <p:stCondLst>
                        <p:cond delay="0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2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2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40245" y="548640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178168" y="549814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859126" y="555674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00562" y="548640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95754" y="2278966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95754" y="4009292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42006" y="2278966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866158" y="2278966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300562" y="2307099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742006" y="4009292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300566" y="4023359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8834510" y="4009292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195754" y="5739618"/>
            <a:ext cx="10185008" cy="92846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ADJECTIVES</a:t>
            </a:r>
          </a:p>
        </p:txBody>
      </p:sp>
      <p:sp>
        <p:nvSpPr>
          <p:cNvPr id="17" name="Oval 16"/>
          <p:cNvSpPr/>
          <p:nvPr/>
        </p:nvSpPr>
        <p:spPr>
          <a:xfrm>
            <a:off x="4146452" y="596701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121834" y="2342270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1610751" y="2356337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9288188" y="604620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9230163" y="2342269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157003" y="4072596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9249507" y="4072595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5-Point Star 23"/>
          <p:cNvSpPr/>
          <p:nvPr/>
        </p:nvSpPr>
        <p:spPr>
          <a:xfrm>
            <a:off x="4208877" y="604620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5-Point Star 24"/>
          <p:cNvSpPr/>
          <p:nvPr/>
        </p:nvSpPr>
        <p:spPr>
          <a:xfrm>
            <a:off x="9355014" y="640373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1652953" y="2380958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/>
          <p:cNvSpPr/>
          <p:nvPr/>
        </p:nvSpPr>
        <p:spPr>
          <a:xfrm>
            <a:off x="4181620" y="2386234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5-Point Star 27"/>
          <p:cNvSpPr/>
          <p:nvPr/>
        </p:nvSpPr>
        <p:spPr>
          <a:xfrm>
            <a:off x="9282916" y="2342575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4199206" y="4116560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9274124" y="4116560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1594922" y="596702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2" name="Oval 31"/>
          <p:cNvSpPr/>
          <p:nvPr/>
        </p:nvSpPr>
        <p:spPr>
          <a:xfrm>
            <a:off x="6747216" y="650630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3" name="Oval 32"/>
          <p:cNvSpPr/>
          <p:nvPr/>
        </p:nvSpPr>
        <p:spPr>
          <a:xfrm>
            <a:off x="6733144" y="2356337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4" name="Oval 33"/>
          <p:cNvSpPr/>
          <p:nvPr/>
        </p:nvSpPr>
        <p:spPr>
          <a:xfrm>
            <a:off x="6676880" y="4086663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5" name="Oval 34"/>
          <p:cNvSpPr/>
          <p:nvPr/>
        </p:nvSpPr>
        <p:spPr>
          <a:xfrm>
            <a:off x="1652953" y="4086663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6" name="Rectangle 35">
            <a:hlinkClick r:id="" action="ppaction://noaction"/>
          </p:cNvPr>
          <p:cNvSpPr/>
          <p:nvPr/>
        </p:nvSpPr>
        <p:spPr>
          <a:xfrm>
            <a:off x="1174649" y="562708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witch</a:t>
            </a:r>
          </a:p>
        </p:txBody>
      </p:sp>
      <p:sp>
        <p:nvSpPr>
          <p:cNvPr id="37" name="Rectangle 36">
            <a:hlinkClick r:id="" action="ppaction://noaction"/>
          </p:cNvPr>
          <p:cNvSpPr/>
          <p:nvPr/>
        </p:nvSpPr>
        <p:spPr>
          <a:xfrm>
            <a:off x="6305842" y="544539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triangle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78170" y="2286000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blue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738487" y="2288933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cold</a:t>
            </a:r>
          </a:p>
        </p:txBody>
      </p:sp>
      <p:sp>
        <p:nvSpPr>
          <p:cNvPr id="40" name="Rectangle 39">
            <a:hlinkClick r:id="" action="ppaction://noaction"/>
          </p:cNvPr>
          <p:cNvSpPr/>
          <p:nvPr/>
        </p:nvSpPr>
        <p:spPr>
          <a:xfrm>
            <a:off x="6316388" y="2289520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cried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754314" y="4029226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neat</a:t>
            </a:r>
          </a:p>
        </p:txBody>
      </p:sp>
      <p:sp>
        <p:nvSpPr>
          <p:cNvPr id="42" name="Rectangle 41"/>
          <p:cNvSpPr/>
          <p:nvPr/>
        </p:nvSpPr>
        <p:spPr>
          <a:xfrm>
            <a:off x="8846818" y="4019258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beautiful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727932" y="555674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angry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876710" y="555673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circular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859126" y="2293034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sad</a:t>
            </a:r>
          </a:p>
        </p:txBody>
      </p:sp>
      <p:sp>
        <p:nvSpPr>
          <p:cNvPr id="46" name="Rectangle 45">
            <a:hlinkClick r:id="" action="ppaction://noaction"/>
          </p:cNvPr>
          <p:cNvSpPr/>
          <p:nvPr/>
        </p:nvSpPr>
        <p:spPr>
          <a:xfrm>
            <a:off x="1190478" y="4004606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painting</a:t>
            </a:r>
          </a:p>
        </p:txBody>
      </p:sp>
      <p:sp>
        <p:nvSpPr>
          <p:cNvPr id="47" name="Rectangle 46">
            <a:hlinkClick r:id="" action="ppaction://noaction"/>
          </p:cNvPr>
          <p:cNvSpPr/>
          <p:nvPr/>
        </p:nvSpPr>
        <p:spPr>
          <a:xfrm>
            <a:off x="6300566" y="4033912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writing</a:t>
            </a:r>
          </a:p>
        </p:txBody>
      </p:sp>
      <p:sp>
        <p:nvSpPr>
          <p:cNvPr id="2" name="Action Button: Forward or Next 1">
            <a:hlinkClick r:id="" action="ppaction://hlinkshowjump?jump=nextslide" highlightClick="1"/>
          </p:cNvPr>
          <p:cNvSpPr/>
          <p:nvPr/>
        </p:nvSpPr>
        <p:spPr>
          <a:xfrm>
            <a:off x="0" y="5788856"/>
            <a:ext cx="970671" cy="752621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60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2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2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2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2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2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>
                      <p:stCondLst>
                        <p:cond delay="0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>
                      <p:stCondLst>
                        <p:cond delay="0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2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2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2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50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1" fill="hold">
                      <p:stCondLst>
                        <p:cond delay="0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2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2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2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95754" y="548640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754314" y="546590"/>
            <a:ext cx="2546252" cy="1730326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288258" y="548640"/>
            <a:ext cx="2546252" cy="1730326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834510" y="548640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95754" y="2278966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95754" y="4009292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42006" y="2278966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288258" y="2278966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834510" y="2278966"/>
            <a:ext cx="2546252" cy="1730326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742006" y="4009292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300566" y="4023359"/>
            <a:ext cx="2546252" cy="1730326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8834510" y="4009292"/>
            <a:ext cx="2546252" cy="1730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195754" y="5739618"/>
            <a:ext cx="10185008" cy="92846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VERBS</a:t>
            </a:r>
          </a:p>
        </p:txBody>
      </p:sp>
      <p:sp>
        <p:nvSpPr>
          <p:cNvPr id="17" name="Oval 16"/>
          <p:cNvSpPr/>
          <p:nvPr/>
        </p:nvSpPr>
        <p:spPr>
          <a:xfrm>
            <a:off x="1610751" y="611944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1610751" y="2356337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703255" y="611944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4185140" y="620739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157003" y="4072596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9249507" y="4072595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5-Point Star 23"/>
          <p:cNvSpPr/>
          <p:nvPr/>
        </p:nvSpPr>
        <p:spPr>
          <a:xfrm>
            <a:off x="1663505" y="611944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5-Point Star 24"/>
          <p:cNvSpPr/>
          <p:nvPr/>
        </p:nvSpPr>
        <p:spPr>
          <a:xfrm>
            <a:off x="6756008" y="648872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1652953" y="2380958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5-Point Star 27"/>
          <p:cNvSpPr/>
          <p:nvPr/>
        </p:nvSpPr>
        <p:spPr>
          <a:xfrm>
            <a:off x="4260752" y="648872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4199206" y="4116560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9274124" y="4116560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128866" y="2340220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2" name="Oval 31"/>
          <p:cNvSpPr/>
          <p:nvPr/>
        </p:nvSpPr>
        <p:spPr>
          <a:xfrm>
            <a:off x="9221370" y="609894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3" name="Oval 32"/>
          <p:cNvSpPr/>
          <p:nvPr/>
        </p:nvSpPr>
        <p:spPr>
          <a:xfrm>
            <a:off x="9221370" y="2340220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4" name="Oval 33"/>
          <p:cNvSpPr/>
          <p:nvPr/>
        </p:nvSpPr>
        <p:spPr>
          <a:xfrm>
            <a:off x="6731392" y="2356337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35" name="Oval 34"/>
          <p:cNvSpPr/>
          <p:nvPr/>
        </p:nvSpPr>
        <p:spPr>
          <a:xfrm>
            <a:off x="1652953" y="4086663"/>
            <a:ext cx="1716258" cy="1603717"/>
          </a:xfrm>
          <a:prstGeom prst="ellipse">
            <a:avLst/>
          </a:prstGeom>
          <a:solidFill>
            <a:srgbClr val="002060"/>
          </a:solidFill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WIPE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</a:rPr>
              <a:t>OUT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195754" y="546589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shouted</a:t>
            </a:r>
          </a:p>
        </p:txBody>
      </p:sp>
      <p:sp>
        <p:nvSpPr>
          <p:cNvPr id="51" name="Action Button: Forward or Next 50">
            <a:hlinkClick r:id="rId2" action="ppaction://hlinksldjump" highlightClick="1"/>
          </p:cNvPr>
          <p:cNvSpPr/>
          <p:nvPr/>
        </p:nvSpPr>
        <p:spPr>
          <a:xfrm>
            <a:off x="225083" y="5866228"/>
            <a:ext cx="689317" cy="64711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6731392" y="4086662"/>
            <a:ext cx="1716258" cy="1603717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5-Point Star 48"/>
          <p:cNvSpPr/>
          <p:nvPr/>
        </p:nvSpPr>
        <p:spPr>
          <a:xfrm>
            <a:off x="6808762" y="4126230"/>
            <a:ext cx="1610751" cy="14032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729698" y="544538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ran</a:t>
            </a:r>
          </a:p>
        </p:txBody>
      </p:sp>
      <p:sp>
        <p:nvSpPr>
          <p:cNvPr id="52" name="Rectangle 51"/>
          <p:cNvSpPr/>
          <p:nvPr/>
        </p:nvSpPr>
        <p:spPr>
          <a:xfrm>
            <a:off x="6300566" y="544538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said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195754" y="2286000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was</a:t>
            </a:r>
          </a:p>
        </p:txBody>
      </p:sp>
      <p:sp>
        <p:nvSpPr>
          <p:cNvPr id="54" name="Rectangle 53"/>
          <p:cNvSpPr/>
          <p:nvPr/>
        </p:nvSpPr>
        <p:spPr>
          <a:xfrm>
            <a:off x="3742006" y="4016326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tried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300566" y="4005190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jumped</a:t>
            </a:r>
          </a:p>
        </p:txBody>
      </p:sp>
      <p:sp>
        <p:nvSpPr>
          <p:cNvPr id="56" name="Rectangle 55"/>
          <p:cNvSpPr/>
          <p:nvPr/>
        </p:nvSpPr>
        <p:spPr>
          <a:xfrm>
            <a:off x="8846818" y="4005190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</a:t>
            </a:r>
          </a:p>
        </p:txBody>
      </p:sp>
      <p:sp>
        <p:nvSpPr>
          <p:cNvPr id="57" name="Rectangle 56">
            <a:hlinkClick r:id="" action="ppaction://noaction"/>
          </p:cNvPr>
          <p:cNvSpPr/>
          <p:nvPr/>
        </p:nvSpPr>
        <p:spPr>
          <a:xfrm>
            <a:off x="8846818" y="558605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</a:t>
            </a:r>
          </a:p>
        </p:txBody>
      </p:sp>
      <p:sp>
        <p:nvSpPr>
          <p:cNvPr id="58" name="Rectangle 57">
            <a:hlinkClick r:id="" action="ppaction://noaction"/>
          </p:cNvPr>
          <p:cNvSpPr/>
          <p:nvPr/>
        </p:nvSpPr>
        <p:spPr>
          <a:xfrm>
            <a:off x="3742006" y="2286000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yellow</a:t>
            </a:r>
          </a:p>
        </p:txBody>
      </p:sp>
      <p:sp>
        <p:nvSpPr>
          <p:cNvPr id="59" name="Rectangle 58">
            <a:hlinkClick r:id="" action="ppaction://noaction"/>
          </p:cNvPr>
          <p:cNvSpPr/>
          <p:nvPr/>
        </p:nvSpPr>
        <p:spPr>
          <a:xfrm>
            <a:off x="6300566" y="2271932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slow</a:t>
            </a:r>
          </a:p>
        </p:txBody>
      </p:sp>
      <p:sp>
        <p:nvSpPr>
          <p:cNvPr id="60" name="Rectangle 59">
            <a:hlinkClick r:id="" action="ppaction://noaction"/>
          </p:cNvPr>
          <p:cNvSpPr/>
          <p:nvPr/>
        </p:nvSpPr>
        <p:spPr>
          <a:xfrm>
            <a:off x="8859126" y="2271932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runner</a:t>
            </a:r>
          </a:p>
        </p:txBody>
      </p:sp>
      <p:sp>
        <p:nvSpPr>
          <p:cNvPr id="61" name="Rectangle 60">
            <a:hlinkClick r:id="" action="ppaction://noaction"/>
          </p:cNvPr>
          <p:cNvSpPr/>
          <p:nvPr/>
        </p:nvSpPr>
        <p:spPr>
          <a:xfrm>
            <a:off x="1195754" y="4002258"/>
            <a:ext cx="2546252" cy="1730326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after</a:t>
            </a:r>
          </a:p>
        </p:txBody>
      </p:sp>
    </p:spTree>
    <p:extLst>
      <p:ext uri="{BB962C8B-B14F-4D97-AF65-F5344CB8AC3E}">
        <p14:creationId xmlns:p14="http://schemas.microsoft.com/office/powerpoint/2010/main" val="642513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2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2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2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>
                      <p:stCondLst>
                        <p:cond delay="0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2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>
                      <p:stCondLst>
                        <p:cond delay="0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2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2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2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2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150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1" fill="hold">
                      <p:stCondLst>
                        <p:cond delay="0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2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2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2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</p:childTnLst>
        </p:cTn>
      </p:par>
    </p:tnLst>
    <p:bldLst>
      <p:bldP spid="42" grpId="0" animBg="1"/>
      <p:bldP spid="50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xplosion 1 1"/>
          <p:cNvSpPr/>
          <p:nvPr/>
        </p:nvSpPr>
        <p:spPr>
          <a:xfrm>
            <a:off x="731521" y="0"/>
            <a:ext cx="10607040" cy="6583679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rgbClr val="FF0000"/>
                </a:solidFill>
              </a:rPr>
              <a:t>WIPEOUT !</a:t>
            </a:r>
          </a:p>
        </p:txBody>
      </p:sp>
      <p:pic>
        <p:nvPicPr>
          <p:cNvPr id="3" name="MS900097484[1]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3163" y="6858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763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split orient="vert"/>
      </p:transition>
    </mc:Choice>
    <mc:Fallback xmlns="">
      <p:transition spd="slow" advTm="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Thanks for Playing</a:t>
            </a:r>
          </a:p>
        </p:txBody>
      </p:sp>
      <p:sp>
        <p:nvSpPr>
          <p:cNvPr id="3" name="Oval 2"/>
          <p:cNvSpPr/>
          <p:nvPr/>
        </p:nvSpPr>
        <p:spPr>
          <a:xfrm>
            <a:off x="3606018" y="1800665"/>
            <a:ext cx="5017477" cy="4515729"/>
          </a:xfrm>
          <a:prstGeom prst="ellipse">
            <a:avLst/>
          </a:prstGeom>
          <a:solidFill>
            <a:srgbClr val="0000FF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>
                <a:solidFill>
                  <a:srgbClr val="FFFF00"/>
                </a:solidFill>
              </a:rPr>
              <a:t>WIPEOUT</a:t>
            </a:r>
          </a:p>
        </p:txBody>
      </p:sp>
    </p:spTree>
    <p:extLst>
      <p:ext uri="{BB962C8B-B14F-4D97-AF65-F5344CB8AC3E}">
        <p14:creationId xmlns:p14="http://schemas.microsoft.com/office/powerpoint/2010/main" val="893244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333376"/>
            <a:ext cx="8229600" cy="2087563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GB"/>
          </a:p>
          <a:p>
            <a:pPr algn="ctr" eaLnBrk="1" hangingPunct="1">
              <a:buFontTx/>
              <a:buNone/>
            </a:pPr>
            <a:endParaRPr lang="en-US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2208213" y="1916113"/>
            <a:ext cx="78486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800" dirty="0">
                <a:latin typeface="Comic Sans MS" pitchFamily="66" charset="0"/>
              </a:rPr>
              <a:t>A kenning is a way of describing something       using clues rather than just saying what it is.                                       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800" dirty="0">
                <a:latin typeface="Comic Sans MS" pitchFamily="66" charset="0"/>
              </a:rPr>
              <a:t>Each line is two words long.</a:t>
            </a:r>
            <a:endParaRPr lang="en-US" sz="2800" dirty="0">
              <a:latin typeface="Comic Sans MS" pitchFamily="66" charset="0"/>
            </a:endParaRPr>
          </a:p>
        </p:txBody>
      </p:sp>
      <p:sp>
        <p:nvSpPr>
          <p:cNvPr id="3076" name="WordArt 8"/>
          <p:cNvSpPr>
            <a:spLocks noChangeArrowheads="1" noChangeShapeType="1" noTextEdit="1"/>
          </p:cNvSpPr>
          <p:nvPr/>
        </p:nvSpPr>
        <p:spPr bwMode="auto">
          <a:xfrm>
            <a:off x="3000376" y="692151"/>
            <a:ext cx="6551613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Comic Sans MS" panose="030F0702030302020204" pitchFamily="66" charset="0"/>
              </a:rPr>
              <a:t>What is it ?</a:t>
            </a:r>
          </a:p>
        </p:txBody>
      </p:sp>
      <p:sp>
        <p:nvSpPr>
          <p:cNvPr id="3079" name="Text Box 12"/>
          <p:cNvSpPr txBox="1">
            <a:spLocks noChangeArrowheads="1"/>
          </p:cNvSpPr>
          <p:nvPr/>
        </p:nvSpPr>
        <p:spPr bwMode="auto">
          <a:xfrm>
            <a:off x="3143672" y="4168594"/>
            <a:ext cx="3321036" cy="1431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dirty="0">
                <a:latin typeface="Comic Sans MS" pitchFamily="66" charset="0"/>
              </a:rPr>
              <a:t>A heat giver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400" dirty="0">
                <a:latin typeface="Comic Sans MS" pitchFamily="66" charset="0"/>
              </a:rPr>
              <a:t>A light maker</a:t>
            </a:r>
          </a:p>
          <a:p>
            <a:pPr eaLnBrk="1" hangingPunct="1">
              <a:spcBef>
                <a:spcPct val="50000"/>
              </a:spcBef>
            </a:pPr>
            <a:endParaRPr lang="en-GB" dirty="0"/>
          </a:p>
        </p:txBody>
      </p:sp>
      <p:pic>
        <p:nvPicPr>
          <p:cNvPr id="3080" name="Picture 13" descr="j02335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6136" y="3872554"/>
            <a:ext cx="1709737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4486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383</Words>
  <Application>Microsoft Office PowerPoint</Application>
  <PresentationFormat>Widescreen</PresentationFormat>
  <Paragraphs>148</Paragraphs>
  <Slides>19</Slides>
  <Notes>3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Comic Sans MS</vt:lpstr>
      <vt:lpstr>Verdana</vt:lpstr>
      <vt:lpstr>Wingdings</vt:lpstr>
      <vt:lpstr>Office Theme</vt:lpstr>
      <vt:lpstr>PowerPoint Presentation</vt:lpstr>
      <vt:lpstr>PowerPoint Presentation</vt:lpstr>
      <vt:lpstr>Nouns, Verbs and Adjectives WIPEOUT</vt:lpstr>
      <vt:lpstr>PowerPoint Presentation</vt:lpstr>
      <vt:lpstr>PowerPoint Presentation</vt:lpstr>
      <vt:lpstr>PowerPoint Presentation</vt:lpstr>
      <vt:lpstr>PowerPoint Presentation</vt:lpstr>
      <vt:lpstr>Thanks for Playing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Plenary: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Maddi Smith</dc:creator>
  <cp:lastModifiedBy>M Smith</cp:lastModifiedBy>
  <cp:revision>6</cp:revision>
  <dcterms:created xsi:type="dcterms:W3CDTF">2020-12-12T11:27:45Z</dcterms:created>
  <dcterms:modified xsi:type="dcterms:W3CDTF">2022-03-19T14:57:33Z</dcterms:modified>
</cp:coreProperties>
</file>