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handoutMasterIdLst>
    <p:handoutMasterId r:id="rId21"/>
  </p:handoutMasterIdLst>
  <p:sldIdLst>
    <p:sldId id="258" r:id="rId2"/>
    <p:sldId id="264" r:id="rId3"/>
    <p:sldId id="275" r:id="rId4"/>
    <p:sldId id="276" r:id="rId5"/>
    <p:sldId id="277" r:id="rId6"/>
    <p:sldId id="296" r:id="rId7"/>
    <p:sldId id="278" r:id="rId8"/>
    <p:sldId id="279" r:id="rId9"/>
    <p:sldId id="280" r:id="rId10"/>
    <p:sldId id="281" r:id="rId11"/>
    <p:sldId id="297" r:id="rId12"/>
    <p:sldId id="298" r:id="rId13"/>
    <p:sldId id="290" r:id="rId14"/>
    <p:sldId id="291" r:id="rId15"/>
    <p:sldId id="286" r:id="rId16"/>
    <p:sldId id="287" r:id="rId17"/>
    <p:sldId id="282" r:id="rId18"/>
    <p:sldId id="267"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omic Sans MS" panose="030F0702030302020204" pitchFamily="66" charset="0"/>
      <p:regular r:id="rId26"/>
      <p:bold r:id="rId27"/>
      <p:italic r:id="rId28"/>
      <p:boldItalic r:id="rId29"/>
    </p:embeddedFont>
    <p:embeddedFont>
      <p:font typeface="Twinkl" panose="020B0604020202020204"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33"/>
    <a:srgbClr val="4DB1E3"/>
    <a:srgbClr val="18A0DB"/>
    <a:srgbClr val="DE1E5A"/>
    <a:srgbClr val="BC0105"/>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varScale="1">
        <p:scale>
          <a:sx n="70" d="100"/>
          <a:sy n="70" d="100"/>
        </p:scale>
        <p:origin x="1206"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19/03/2022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19/03/2022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opics/topics-organised-events/topics-organised-events-world-poetry-day"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opics/topics-organised-events/topics-organised-events-world-poetry-da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55864" y="-1"/>
            <a:ext cx="1556558" cy="103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9D8ADAA0-5AFA-45E2-9750-09AA0C9E2A73}"/>
              </a:ext>
            </a:extLst>
          </p:cNvPr>
          <p:cNvSpPr/>
          <p:nvPr userDrawn="1"/>
        </p:nvSpPr>
        <p:spPr>
          <a:xfrm>
            <a:off x="155864" y="-1"/>
            <a:ext cx="1556558" cy="1039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2.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hyperlink" Target="https://www.twinkl.co.uk/resources/ks2-writing/ks2-fiction/ks2-poetry"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writing/ks2-fiction/ks2-poet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58D2-7A6A-44BC-8F87-3C6BF826EFC6}"/>
              </a:ext>
            </a:extLst>
          </p:cNvPr>
          <p:cNvSpPr>
            <a:spLocks noGrp="1"/>
          </p:cNvSpPr>
          <p:nvPr>
            <p:ph type="title"/>
          </p:nvPr>
        </p:nvSpPr>
        <p:spPr/>
        <p:txBody>
          <a:bodyPr/>
          <a:lstStyle/>
          <a:p>
            <a:r>
              <a:rPr lang="en-AU" dirty="0"/>
              <a:t>Free Verse</a:t>
            </a:r>
          </a:p>
        </p:txBody>
      </p:sp>
      <p:sp>
        <p:nvSpPr>
          <p:cNvPr id="3" name="Rectangle 2">
            <a:extLst>
              <a:ext uri="{FF2B5EF4-FFF2-40B4-BE49-F238E27FC236}">
                <a16:creationId xmlns:a16="http://schemas.microsoft.com/office/drawing/2014/main" id="{F1FD1A89-A7D0-4CF5-98C9-7BAB71026C50}"/>
              </a:ext>
            </a:extLst>
          </p:cNvPr>
          <p:cNvSpPr/>
          <p:nvPr/>
        </p:nvSpPr>
        <p:spPr>
          <a:xfrm>
            <a:off x="755650" y="1363663"/>
            <a:ext cx="7632700" cy="66357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Free verse has no rhyming words. </a:t>
            </a:r>
            <a:br>
              <a:rPr lang="en-GB" dirty="0">
                <a:solidFill>
                  <a:schemeClr val="bg1"/>
                </a:solidFill>
              </a:rPr>
            </a:br>
            <a:r>
              <a:rPr lang="en-GB" dirty="0">
                <a:solidFill>
                  <a:schemeClr val="bg1"/>
                </a:solidFill>
              </a:rPr>
              <a:t>Lines can be full sentences or even just one word. </a:t>
            </a:r>
          </a:p>
        </p:txBody>
      </p:sp>
      <p:sp>
        <p:nvSpPr>
          <p:cNvPr id="4" name="Rectangle 2">
            <a:extLst>
              <a:ext uri="{FF2B5EF4-FFF2-40B4-BE49-F238E27FC236}">
                <a16:creationId xmlns:a16="http://schemas.microsoft.com/office/drawing/2014/main" id="{66183DB5-7C91-4569-BD9D-B00322E6BC8A}"/>
              </a:ext>
            </a:extLst>
          </p:cNvPr>
          <p:cNvSpPr>
            <a:spLocks noChangeArrowheads="1"/>
          </p:cNvSpPr>
          <p:nvPr/>
        </p:nvSpPr>
        <p:spPr bwMode="auto">
          <a:xfrm>
            <a:off x="921231" y="2112963"/>
            <a:ext cx="45720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400"/>
              </a:spcAft>
              <a:buFontTx/>
              <a:buNone/>
            </a:pPr>
            <a:r>
              <a:rPr lang="en-GB" altLang="en-US" dirty="0">
                <a:solidFill>
                  <a:schemeClr val="tx1"/>
                </a:solidFill>
              </a:rPr>
              <a:t>There’s nothing like a dog</a:t>
            </a:r>
          </a:p>
          <a:p>
            <a:pPr eaLnBrk="1" hangingPunct="1">
              <a:lnSpc>
                <a:spcPct val="100000"/>
              </a:lnSpc>
              <a:spcBef>
                <a:spcPct val="0"/>
              </a:spcBef>
              <a:spcAft>
                <a:spcPts val="400"/>
              </a:spcAft>
              <a:buFontTx/>
              <a:buNone/>
            </a:pPr>
            <a:r>
              <a:rPr lang="en-GB" altLang="en-US" dirty="0">
                <a:solidFill>
                  <a:schemeClr val="tx1"/>
                </a:solidFill>
              </a:rPr>
              <a:t>For cheering you up when you’re blue</a:t>
            </a:r>
          </a:p>
          <a:p>
            <a:pPr eaLnBrk="1" hangingPunct="1">
              <a:lnSpc>
                <a:spcPct val="100000"/>
              </a:lnSpc>
              <a:spcBef>
                <a:spcPct val="0"/>
              </a:spcBef>
              <a:spcAft>
                <a:spcPts val="400"/>
              </a:spcAft>
              <a:buFontTx/>
              <a:buNone/>
            </a:pPr>
            <a:r>
              <a:rPr lang="en-GB" altLang="en-US" dirty="0">
                <a:solidFill>
                  <a:schemeClr val="tx1"/>
                </a:solidFill>
              </a:rPr>
              <a:t>By licking your face, or</a:t>
            </a:r>
          </a:p>
          <a:p>
            <a:pPr eaLnBrk="1" hangingPunct="1">
              <a:lnSpc>
                <a:spcPct val="100000"/>
              </a:lnSpc>
              <a:spcBef>
                <a:spcPct val="0"/>
              </a:spcBef>
              <a:spcAft>
                <a:spcPts val="400"/>
              </a:spcAft>
              <a:buFontTx/>
              <a:buNone/>
            </a:pPr>
            <a:r>
              <a:rPr lang="en-GB" altLang="en-US" dirty="0">
                <a:solidFill>
                  <a:schemeClr val="tx1"/>
                </a:solidFill>
              </a:rPr>
              <a:t>Falling at your feet.</a:t>
            </a:r>
          </a:p>
          <a:p>
            <a:pPr eaLnBrk="1" hangingPunct="1">
              <a:lnSpc>
                <a:spcPct val="100000"/>
              </a:lnSpc>
              <a:spcBef>
                <a:spcPct val="0"/>
              </a:spcBef>
              <a:spcAft>
                <a:spcPts val="400"/>
              </a:spcAft>
              <a:buFontTx/>
              <a:buNone/>
            </a:pPr>
            <a:r>
              <a:rPr lang="en-GB" altLang="en-US" dirty="0">
                <a:solidFill>
                  <a:schemeClr val="tx1"/>
                </a:solidFill>
              </a:rPr>
              <a:t>There’s nothing like a dog</a:t>
            </a:r>
          </a:p>
          <a:p>
            <a:pPr eaLnBrk="1" hangingPunct="1">
              <a:lnSpc>
                <a:spcPct val="100000"/>
              </a:lnSpc>
              <a:spcBef>
                <a:spcPct val="0"/>
              </a:spcBef>
              <a:spcAft>
                <a:spcPts val="400"/>
              </a:spcAft>
              <a:buFontTx/>
              <a:buNone/>
            </a:pPr>
            <a:r>
              <a:rPr lang="en-GB" altLang="en-US" dirty="0">
                <a:solidFill>
                  <a:schemeClr val="tx1"/>
                </a:solidFill>
              </a:rPr>
              <a:t>For chewing your new shoes</a:t>
            </a:r>
          </a:p>
          <a:p>
            <a:pPr eaLnBrk="1" hangingPunct="1">
              <a:lnSpc>
                <a:spcPct val="100000"/>
              </a:lnSpc>
              <a:spcBef>
                <a:spcPct val="0"/>
              </a:spcBef>
              <a:spcAft>
                <a:spcPts val="400"/>
              </a:spcAft>
              <a:buFontTx/>
              <a:buNone/>
            </a:pPr>
            <a:r>
              <a:rPr lang="en-GB" altLang="en-US" dirty="0">
                <a:solidFill>
                  <a:schemeClr val="tx1"/>
                </a:solidFill>
              </a:rPr>
              <a:t>Or running of with your book</a:t>
            </a:r>
          </a:p>
          <a:p>
            <a:pPr eaLnBrk="1" hangingPunct="1">
              <a:lnSpc>
                <a:spcPct val="100000"/>
              </a:lnSpc>
              <a:spcBef>
                <a:spcPct val="0"/>
              </a:spcBef>
              <a:spcAft>
                <a:spcPts val="400"/>
              </a:spcAft>
              <a:buFontTx/>
              <a:buNone/>
            </a:pPr>
            <a:r>
              <a:rPr lang="en-GB" altLang="en-US" dirty="0">
                <a:solidFill>
                  <a:schemeClr val="tx1"/>
                </a:solidFill>
              </a:rPr>
              <a:t>Woofing like mad!</a:t>
            </a:r>
          </a:p>
          <a:p>
            <a:pPr eaLnBrk="1" hangingPunct="1">
              <a:lnSpc>
                <a:spcPct val="100000"/>
              </a:lnSpc>
              <a:spcBef>
                <a:spcPct val="0"/>
              </a:spcBef>
              <a:spcAft>
                <a:spcPts val="400"/>
              </a:spcAft>
              <a:buFontTx/>
              <a:buNone/>
            </a:pPr>
            <a:r>
              <a:rPr lang="en-GB" altLang="en-US" dirty="0">
                <a:solidFill>
                  <a:schemeClr val="tx1"/>
                </a:solidFill>
              </a:rPr>
              <a:t>There’s nothing like a dog</a:t>
            </a:r>
          </a:p>
          <a:p>
            <a:pPr eaLnBrk="1" hangingPunct="1">
              <a:lnSpc>
                <a:spcPct val="100000"/>
              </a:lnSpc>
              <a:spcBef>
                <a:spcPct val="0"/>
              </a:spcBef>
              <a:spcAft>
                <a:spcPts val="400"/>
              </a:spcAft>
              <a:buFontTx/>
              <a:buNone/>
            </a:pPr>
            <a:r>
              <a:rPr lang="en-GB" altLang="en-US" dirty="0">
                <a:solidFill>
                  <a:schemeClr val="tx1"/>
                </a:solidFill>
              </a:rPr>
              <a:t>For always wanting to be with you</a:t>
            </a:r>
          </a:p>
          <a:p>
            <a:pPr eaLnBrk="1" hangingPunct="1">
              <a:lnSpc>
                <a:spcPct val="100000"/>
              </a:lnSpc>
              <a:spcBef>
                <a:spcPct val="0"/>
              </a:spcBef>
              <a:spcAft>
                <a:spcPts val="400"/>
              </a:spcAft>
              <a:buFontTx/>
              <a:buNone/>
            </a:pPr>
            <a:r>
              <a:rPr lang="en-GB" altLang="en-US" dirty="0">
                <a:solidFill>
                  <a:schemeClr val="tx1"/>
                </a:solidFill>
              </a:rPr>
              <a:t>Following you everywhere</a:t>
            </a:r>
          </a:p>
          <a:p>
            <a:pPr eaLnBrk="1" hangingPunct="1">
              <a:lnSpc>
                <a:spcPct val="100000"/>
              </a:lnSpc>
              <a:spcBef>
                <a:spcPct val="0"/>
              </a:spcBef>
              <a:spcAft>
                <a:spcPts val="400"/>
              </a:spcAft>
              <a:buFontTx/>
              <a:buNone/>
            </a:pPr>
            <a:r>
              <a:rPr lang="en-GB" altLang="en-US" dirty="0">
                <a:solidFill>
                  <a:schemeClr val="tx1"/>
                </a:solidFill>
              </a:rPr>
              <a:t>Being your best friend forever.</a:t>
            </a:r>
          </a:p>
        </p:txBody>
      </p:sp>
      <p:pic>
        <p:nvPicPr>
          <p:cNvPr id="6" name="Picture 5">
            <a:extLst>
              <a:ext uri="{FF2B5EF4-FFF2-40B4-BE49-F238E27FC236}">
                <a16:creationId xmlns:a16="http://schemas.microsoft.com/office/drawing/2014/main" id="{4B5F15F3-A9D8-4E0E-BF43-DED111649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3888" y="2504634"/>
            <a:ext cx="3709492" cy="3588191"/>
          </a:xfrm>
          <a:prstGeom prst="rect">
            <a:avLst/>
          </a:prstGeom>
        </p:spPr>
      </p:pic>
    </p:spTree>
    <p:extLst>
      <p:ext uri="{BB962C8B-B14F-4D97-AF65-F5344CB8AC3E}">
        <p14:creationId xmlns:p14="http://schemas.microsoft.com/office/powerpoint/2010/main" val="530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F533-D76C-4C9A-9D49-CDA3FD0EFC22}"/>
              </a:ext>
            </a:extLst>
          </p:cNvPr>
          <p:cNvSpPr>
            <a:spLocks noGrp="1"/>
          </p:cNvSpPr>
          <p:nvPr>
            <p:ph type="title"/>
          </p:nvPr>
        </p:nvSpPr>
        <p:spPr/>
        <p:txBody>
          <a:bodyPr/>
          <a:lstStyle/>
          <a:p>
            <a:r>
              <a:rPr lang="en-GB" dirty="0"/>
              <a:t>Haiku </a:t>
            </a:r>
          </a:p>
        </p:txBody>
      </p:sp>
      <p:sp>
        <p:nvSpPr>
          <p:cNvPr id="3" name="Rectangle 2">
            <a:extLst>
              <a:ext uri="{FF2B5EF4-FFF2-40B4-BE49-F238E27FC236}">
                <a16:creationId xmlns:a16="http://schemas.microsoft.com/office/drawing/2014/main" id="{B68FDBB8-BD3C-4A86-91DA-4EBC0128DA78}"/>
              </a:ext>
            </a:extLst>
          </p:cNvPr>
          <p:cNvSpPr/>
          <p:nvPr/>
        </p:nvSpPr>
        <p:spPr>
          <a:xfrm>
            <a:off x="750885" y="1241188"/>
            <a:ext cx="7632700" cy="262112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altLang="en-US" dirty="0">
                <a:solidFill>
                  <a:schemeClr val="bg1"/>
                </a:solidFill>
                <a:cs typeface="Arial" panose="020B0604020202020204" pitchFamily="34" charset="0"/>
              </a:rPr>
              <a:t>Haiku poems are a traditional Japanese art form. </a:t>
            </a:r>
          </a:p>
          <a:p>
            <a:pPr algn="ctr"/>
            <a:endParaRPr lang="en-GB" altLang="en-US" dirty="0">
              <a:solidFill>
                <a:schemeClr val="bg1"/>
              </a:solidFill>
              <a:cs typeface="Arial" panose="020B0604020202020204" pitchFamily="34" charset="0"/>
            </a:endParaRPr>
          </a:p>
          <a:p>
            <a:pPr algn="ctr"/>
            <a:r>
              <a:rPr lang="en-US" dirty="0">
                <a:solidFill>
                  <a:schemeClr val="bg1"/>
                </a:solidFill>
              </a:rPr>
              <a:t>Each haiku has only three lines. </a:t>
            </a:r>
          </a:p>
          <a:p>
            <a:pPr algn="ctr"/>
            <a:r>
              <a:rPr lang="en-US" dirty="0">
                <a:solidFill>
                  <a:schemeClr val="bg1"/>
                </a:solidFill>
              </a:rPr>
              <a:t>The lines follow a pattern of syllables: </a:t>
            </a:r>
          </a:p>
          <a:p>
            <a:pPr algn="ctr"/>
            <a:r>
              <a:rPr lang="en-GB" b="1" dirty="0">
                <a:solidFill>
                  <a:schemeClr val="bg1"/>
                </a:solidFill>
              </a:rPr>
              <a:t>5-7-5 </a:t>
            </a:r>
          </a:p>
          <a:p>
            <a:pPr algn="ctr"/>
            <a:endParaRPr lang="en-GB" b="1" dirty="0">
              <a:solidFill>
                <a:schemeClr val="bg1"/>
              </a:solidFill>
            </a:endParaRPr>
          </a:p>
          <a:p>
            <a:pPr algn="ctr"/>
            <a:r>
              <a:rPr lang="en-US" dirty="0">
                <a:solidFill>
                  <a:schemeClr val="bg1"/>
                </a:solidFill>
              </a:rPr>
              <a:t>Haiku are often written about nature or the seasons, but they don’t have to be!</a:t>
            </a:r>
            <a:endParaRPr lang="en-GB" dirty="0">
              <a:solidFill>
                <a:schemeClr val="bg1"/>
              </a:solidFill>
            </a:endParaRPr>
          </a:p>
        </p:txBody>
      </p:sp>
      <p:sp>
        <p:nvSpPr>
          <p:cNvPr id="4" name="Rectangle 3">
            <a:extLst>
              <a:ext uri="{FF2B5EF4-FFF2-40B4-BE49-F238E27FC236}">
                <a16:creationId xmlns:a16="http://schemas.microsoft.com/office/drawing/2014/main" id="{8C9FA1EB-E56D-4C53-BD94-5D020B52A02A}"/>
              </a:ext>
            </a:extLst>
          </p:cNvPr>
          <p:cNvSpPr/>
          <p:nvPr/>
        </p:nvSpPr>
        <p:spPr>
          <a:xfrm>
            <a:off x="1976154" y="5259777"/>
            <a:ext cx="5182162" cy="1049106"/>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ea typeface="Sassoon Infant Rg" panose="02000503030000020003" pitchFamily="50" charset="0"/>
                <a:cs typeface="Sassoon Infant Rg" panose="02000503030000020003" pitchFamily="50" charset="0"/>
              </a:rPr>
              <a:t>My two plum trees are</a:t>
            </a:r>
          </a:p>
          <a:p>
            <a:pPr algn="ctr"/>
            <a:r>
              <a:rPr lang="en-GB" altLang="en-US" dirty="0">
                <a:ea typeface="Sassoon Infant Rg" panose="02000503030000020003" pitchFamily="50" charset="0"/>
                <a:cs typeface="Sassoon Infant Rg" panose="02000503030000020003" pitchFamily="50" charset="0"/>
              </a:rPr>
              <a:t>So gracious. See, they flower.</a:t>
            </a:r>
          </a:p>
          <a:p>
            <a:pPr algn="ctr"/>
            <a:r>
              <a:rPr lang="en-GB" altLang="en-US" dirty="0">
                <a:ea typeface="Sassoon Infant Rg" panose="02000503030000020003" pitchFamily="50" charset="0"/>
                <a:cs typeface="Sassoon Infant Rg" panose="02000503030000020003" pitchFamily="50" charset="0"/>
              </a:rPr>
              <a:t>One now, one later.</a:t>
            </a:r>
          </a:p>
        </p:txBody>
      </p:sp>
      <p:pic>
        <p:nvPicPr>
          <p:cNvPr id="6" name="Picture 5">
            <a:extLst>
              <a:ext uri="{FF2B5EF4-FFF2-40B4-BE49-F238E27FC236}">
                <a16:creationId xmlns:a16="http://schemas.microsoft.com/office/drawing/2014/main" id="{9C896BAC-9AD1-4F7B-B915-6AE09AF5F00C}"/>
              </a:ext>
            </a:extLst>
          </p:cNvPr>
          <p:cNvPicPr>
            <a:picLocks noChangeAspect="1"/>
          </p:cNvPicPr>
          <p:nvPr/>
        </p:nvPicPr>
        <p:blipFill rotWithShape="1">
          <a:blip r:embed="rId2"/>
          <a:srcRect l="24478" t="24714" r="39403" b="45288"/>
          <a:stretch/>
        </p:blipFill>
        <p:spPr>
          <a:xfrm>
            <a:off x="3150250" y="3862315"/>
            <a:ext cx="2833969" cy="1323300"/>
          </a:xfrm>
          <a:prstGeom prst="rect">
            <a:avLst/>
          </a:prstGeom>
        </p:spPr>
      </p:pic>
    </p:spTree>
    <p:extLst>
      <p:ext uri="{BB962C8B-B14F-4D97-AF65-F5344CB8AC3E}">
        <p14:creationId xmlns:p14="http://schemas.microsoft.com/office/powerpoint/2010/main" val="37020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589D-355B-4283-86A1-F1D6A8A15D89}"/>
              </a:ext>
            </a:extLst>
          </p:cNvPr>
          <p:cNvSpPr>
            <a:spLocks noGrp="1"/>
          </p:cNvSpPr>
          <p:nvPr>
            <p:ph type="title"/>
          </p:nvPr>
        </p:nvSpPr>
        <p:spPr/>
        <p:txBody>
          <a:bodyPr/>
          <a:lstStyle/>
          <a:p>
            <a:r>
              <a:rPr lang="en-GB" dirty="0"/>
              <a:t>Kennings</a:t>
            </a:r>
          </a:p>
        </p:txBody>
      </p:sp>
      <p:sp>
        <p:nvSpPr>
          <p:cNvPr id="3" name="Rectangle 2">
            <a:extLst>
              <a:ext uri="{FF2B5EF4-FFF2-40B4-BE49-F238E27FC236}">
                <a16:creationId xmlns:a16="http://schemas.microsoft.com/office/drawing/2014/main" id="{25418CEF-0AF7-4120-B0E3-72B7F0B24D92}"/>
              </a:ext>
            </a:extLst>
          </p:cNvPr>
          <p:cNvSpPr/>
          <p:nvPr/>
        </p:nvSpPr>
        <p:spPr>
          <a:xfrm>
            <a:off x="755650" y="1363663"/>
            <a:ext cx="7632700" cy="79268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Kennings describe something using clues rather than just saying what it is. Each line is two words long.</a:t>
            </a:r>
          </a:p>
        </p:txBody>
      </p:sp>
      <p:sp>
        <p:nvSpPr>
          <p:cNvPr id="5" name="TextBox 4">
            <a:extLst>
              <a:ext uri="{FF2B5EF4-FFF2-40B4-BE49-F238E27FC236}">
                <a16:creationId xmlns:a16="http://schemas.microsoft.com/office/drawing/2014/main" id="{6EE0DDB6-ED82-4AC4-9E4D-5B28ADABC49B}"/>
              </a:ext>
            </a:extLst>
          </p:cNvPr>
          <p:cNvSpPr txBox="1"/>
          <p:nvPr/>
        </p:nvSpPr>
        <p:spPr>
          <a:xfrm>
            <a:off x="755650" y="2416750"/>
            <a:ext cx="3488804" cy="3108543"/>
          </a:xfrm>
          <a:prstGeom prst="rect">
            <a:avLst/>
          </a:prstGeom>
          <a:noFill/>
        </p:spPr>
        <p:txBody>
          <a:bodyPr wrap="square">
            <a:spAutoFit/>
          </a:bodyPr>
          <a:lstStyle/>
          <a:p>
            <a:pPr eaLnBrk="1" hangingPunct="1">
              <a:buFontTx/>
              <a:buNone/>
            </a:pPr>
            <a:r>
              <a:rPr lang="en-GB" sz="2800" dirty="0">
                <a:latin typeface="Comic Sans MS" pitchFamily="66" charset="0"/>
              </a:rPr>
              <a:t>A ball chaser</a:t>
            </a:r>
          </a:p>
          <a:p>
            <a:pPr eaLnBrk="1" hangingPunct="1">
              <a:buFontTx/>
              <a:buNone/>
            </a:pPr>
            <a:r>
              <a:rPr lang="en-GB" sz="2800" dirty="0">
                <a:latin typeface="Comic Sans MS" pitchFamily="66" charset="0"/>
              </a:rPr>
              <a:t>A crowd pleaser</a:t>
            </a:r>
          </a:p>
          <a:p>
            <a:pPr eaLnBrk="1" hangingPunct="1">
              <a:buFontTx/>
              <a:buNone/>
            </a:pPr>
            <a:r>
              <a:rPr lang="en-GB" sz="2800" dirty="0">
                <a:latin typeface="Comic Sans MS" pitchFamily="66" charset="0"/>
              </a:rPr>
              <a:t>A fast runner</a:t>
            </a:r>
          </a:p>
          <a:p>
            <a:pPr eaLnBrk="1" hangingPunct="1">
              <a:buFontTx/>
              <a:buNone/>
            </a:pPr>
            <a:r>
              <a:rPr lang="en-GB" sz="2800" dirty="0">
                <a:latin typeface="Comic Sans MS" pitchFamily="66" charset="0"/>
              </a:rPr>
              <a:t>A sneaky diver</a:t>
            </a:r>
          </a:p>
          <a:p>
            <a:pPr eaLnBrk="1" hangingPunct="1">
              <a:buFontTx/>
              <a:buNone/>
            </a:pPr>
            <a:r>
              <a:rPr lang="en-GB" sz="2800" dirty="0">
                <a:latin typeface="Comic Sans MS" pitchFamily="66" charset="0"/>
              </a:rPr>
              <a:t>A corner taker</a:t>
            </a:r>
          </a:p>
          <a:p>
            <a:pPr eaLnBrk="1" hangingPunct="1">
              <a:buFontTx/>
              <a:buNone/>
            </a:pPr>
            <a:r>
              <a:rPr lang="en-GB" sz="2800" dirty="0">
                <a:latin typeface="Comic Sans MS" pitchFamily="66" charset="0"/>
              </a:rPr>
              <a:t>A goal scorer</a:t>
            </a:r>
          </a:p>
          <a:p>
            <a:pPr eaLnBrk="1" hangingPunct="1">
              <a:buFontTx/>
              <a:buNone/>
            </a:pPr>
            <a:r>
              <a:rPr lang="en-GB" sz="2800" dirty="0">
                <a:latin typeface="Comic Sans MS" pitchFamily="66" charset="0"/>
              </a:rPr>
              <a:t>A mate hugger</a:t>
            </a:r>
          </a:p>
        </p:txBody>
      </p:sp>
      <p:pic>
        <p:nvPicPr>
          <p:cNvPr id="6" name="Picture 4" descr="j0282777">
            <a:extLst>
              <a:ext uri="{FF2B5EF4-FFF2-40B4-BE49-F238E27FC236}">
                <a16:creationId xmlns:a16="http://schemas.microsoft.com/office/drawing/2014/main" id="{521FADA3-4A45-4E72-9C68-4AAD6223466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44454" y="2302621"/>
            <a:ext cx="3806825"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7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Metaphor </a:t>
            </a:r>
          </a:p>
        </p:txBody>
      </p:sp>
      <p:sp>
        <p:nvSpPr>
          <p:cNvPr id="4" name="TextBox 3"/>
          <p:cNvSpPr txBox="1"/>
          <p:nvPr/>
        </p:nvSpPr>
        <p:spPr>
          <a:xfrm>
            <a:off x="700988" y="3192032"/>
            <a:ext cx="7687362" cy="2539157"/>
          </a:xfrm>
          <a:prstGeom prst="rect">
            <a:avLst/>
          </a:prstGeom>
          <a:noFill/>
        </p:spPr>
        <p:txBody>
          <a:bodyPr wrap="square" rtlCol="0">
            <a:spAutoFit/>
          </a:bodyPr>
          <a:lstStyle/>
          <a:p>
            <a:pPr algn="ctr">
              <a:lnSpc>
                <a:spcPct val="150000"/>
              </a:lnSpc>
            </a:pPr>
            <a:r>
              <a:rPr lang="en-GB" b="1" dirty="0"/>
              <a:t>Her eyes were glistening jewels. </a:t>
            </a:r>
            <a:endParaRPr lang="en-GB" dirty="0"/>
          </a:p>
          <a:p>
            <a:pPr algn="ctr">
              <a:lnSpc>
                <a:spcPct val="150000"/>
              </a:lnSpc>
            </a:pPr>
            <a:r>
              <a:rPr lang="en-GB" b="1" dirty="0"/>
              <a:t>She is the sunshine which brightens up our day. </a:t>
            </a:r>
            <a:endParaRPr lang="en-GB" dirty="0"/>
          </a:p>
          <a:p>
            <a:pPr algn="ctr">
              <a:lnSpc>
                <a:spcPct val="150000"/>
              </a:lnSpc>
            </a:pPr>
            <a:r>
              <a:rPr lang="en-GB" b="1" dirty="0"/>
              <a:t>The kids at school are all brains. </a:t>
            </a:r>
            <a:endParaRPr lang="en-GB" dirty="0"/>
          </a:p>
          <a:p>
            <a:pPr algn="ctr">
              <a:lnSpc>
                <a:spcPct val="150000"/>
              </a:lnSpc>
            </a:pPr>
            <a:r>
              <a:rPr lang="en-GB" b="1" dirty="0"/>
              <a:t>In Andrew’s eyes, Rebecca is the sun. </a:t>
            </a:r>
            <a:endParaRPr lang="en-GB" dirty="0"/>
          </a:p>
          <a:p>
            <a:pPr algn="ctr">
              <a:lnSpc>
                <a:spcPct val="150000"/>
              </a:lnSpc>
            </a:pPr>
            <a:r>
              <a:rPr lang="en-GB" b="1" dirty="0"/>
              <a:t>He is my knight in shining armour. </a:t>
            </a:r>
            <a:endParaRPr lang="en-GB" dirty="0"/>
          </a:p>
          <a:p>
            <a:pPr algn="ctr">
              <a:lnSpc>
                <a:spcPct val="150000"/>
              </a:lnSpc>
            </a:pPr>
            <a:r>
              <a:rPr lang="en-GB" b="1" dirty="0"/>
              <a:t>The world is a stage.</a:t>
            </a:r>
            <a:endParaRPr lang="en-GB" sz="2800" dirty="0"/>
          </a:p>
        </p:txBody>
      </p:sp>
      <p:sp>
        <p:nvSpPr>
          <p:cNvPr id="5" name="Rectangle 4"/>
          <p:cNvSpPr/>
          <p:nvPr/>
        </p:nvSpPr>
        <p:spPr>
          <a:xfrm>
            <a:off x="440419" y="2625948"/>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metaphor: </a:t>
            </a:r>
          </a:p>
        </p:txBody>
      </p:sp>
      <p:sp>
        <p:nvSpPr>
          <p:cNvPr id="7" name="TextBox 6"/>
          <p:cNvSpPr txBox="1"/>
          <p:nvPr/>
        </p:nvSpPr>
        <p:spPr>
          <a:xfrm>
            <a:off x="704995" y="1346416"/>
            <a:ext cx="7734009" cy="1200329"/>
          </a:xfrm>
          <a:prstGeom prst="rect">
            <a:avLst/>
          </a:prstGeom>
          <a:noFill/>
        </p:spPr>
        <p:txBody>
          <a:bodyPr wrap="square" rtlCol="0">
            <a:spAutoFit/>
          </a:bodyPr>
          <a:lstStyle/>
          <a:p>
            <a:pPr algn="ctr"/>
            <a:r>
              <a:rPr lang="en-GB" dirty="0"/>
              <a:t>A metaphor is a figure of speech which describes a place,</a:t>
            </a:r>
            <a:br>
              <a:rPr lang="en-GB" dirty="0"/>
            </a:br>
            <a:r>
              <a:rPr lang="en-GB" dirty="0"/>
              <a:t> object or subject as something unlikely and uncommon. </a:t>
            </a:r>
          </a:p>
          <a:p>
            <a:pPr algn="ctr"/>
            <a:r>
              <a:rPr lang="en-GB" dirty="0"/>
              <a:t>Metaphors are used in poetry to create an image of </a:t>
            </a:r>
            <a:br>
              <a:rPr lang="en-GB" dirty="0"/>
            </a:br>
            <a:r>
              <a:rPr lang="en-GB" dirty="0"/>
              <a:t>judgement and comparison in the mind of the reader.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988" y="4510066"/>
            <a:ext cx="2730799" cy="2584197"/>
          </a:xfrm>
          <a:prstGeom prst="rect">
            <a:avLst/>
          </a:prstGeom>
        </p:spPr>
      </p:pic>
      <p:sp>
        <p:nvSpPr>
          <p:cNvPr id="6" name="Rectangle 5">
            <a:hlinkClick r:id="rId3"/>
            <a:extLst>
              <a:ext uri="{FF2B5EF4-FFF2-40B4-BE49-F238E27FC236}">
                <a16:creationId xmlns:a16="http://schemas.microsoft.com/office/drawing/2014/main" id="{0FB5F25B-2079-4EF0-88D3-D41BBA6BC5AB}"/>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58638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20730" y="3429000"/>
            <a:ext cx="1902539" cy="2690562"/>
          </a:xfrm>
          <a:prstGeom prst="rect">
            <a:avLst/>
          </a:prstGeom>
        </p:spPr>
      </p:pic>
      <p:sp>
        <p:nvSpPr>
          <p:cNvPr id="2" name="Title 1"/>
          <p:cNvSpPr>
            <a:spLocks noGrp="1"/>
          </p:cNvSpPr>
          <p:nvPr>
            <p:ph type="title"/>
          </p:nvPr>
        </p:nvSpPr>
        <p:spPr/>
        <p:txBody>
          <a:bodyPr/>
          <a:lstStyle/>
          <a:p>
            <a:r>
              <a:rPr lang="en-GB" dirty="0"/>
              <a:t>Using Onomatopoeia </a:t>
            </a:r>
          </a:p>
        </p:txBody>
      </p:sp>
      <p:sp>
        <p:nvSpPr>
          <p:cNvPr id="3" name="TextBox 2"/>
          <p:cNvSpPr txBox="1"/>
          <p:nvPr/>
        </p:nvSpPr>
        <p:spPr>
          <a:xfrm>
            <a:off x="755650" y="1414478"/>
            <a:ext cx="7632700" cy="1200329"/>
          </a:xfrm>
          <a:prstGeom prst="rect">
            <a:avLst/>
          </a:prstGeom>
          <a:noFill/>
        </p:spPr>
        <p:txBody>
          <a:bodyPr wrap="square" rtlCol="0">
            <a:spAutoFit/>
          </a:bodyPr>
          <a:lstStyle/>
          <a:p>
            <a:pPr algn="ctr"/>
            <a:r>
              <a:rPr lang="en-GB" dirty="0"/>
              <a:t>Onomatopoeia is when a word imitates its natural sound, </a:t>
            </a:r>
            <a:br>
              <a:rPr lang="en-GB" dirty="0"/>
            </a:br>
            <a:r>
              <a:rPr lang="en-GB" dirty="0"/>
              <a:t>or suggests the sound a certain object makes. </a:t>
            </a:r>
          </a:p>
          <a:p>
            <a:pPr algn="ctr"/>
            <a:r>
              <a:rPr lang="en-GB" dirty="0"/>
              <a:t>It is used in poetry to create a sound effect to make </a:t>
            </a:r>
            <a:br>
              <a:rPr lang="en-GB" dirty="0"/>
            </a:br>
            <a:r>
              <a:rPr lang="en-GB" dirty="0"/>
              <a:t>the description more expressive and interesting. </a:t>
            </a:r>
          </a:p>
        </p:txBody>
      </p:sp>
      <p:sp>
        <p:nvSpPr>
          <p:cNvPr id="4" name="TextBox 3"/>
          <p:cNvSpPr txBox="1"/>
          <p:nvPr/>
        </p:nvSpPr>
        <p:spPr>
          <a:xfrm>
            <a:off x="2356099" y="3610725"/>
            <a:ext cx="1251168" cy="2169825"/>
          </a:xfrm>
          <a:prstGeom prst="rect">
            <a:avLst/>
          </a:prstGeom>
          <a:noFill/>
        </p:spPr>
        <p:txBody>
          <a:bodyPr wrap="square" rtlCol="0">
            <a:spAutoFit/>
          </a:bodyPr>
          <a:lstStyle/>
          <a:p>
            <a:pPr algn="ctr">
              <a:lnSpc>
                <a:spcPct val="150000"/>
              </a:lnSpc>
            </a:pPr>
            <a:r>
              <a:rPr lang="en-GB" b="1" dirty="0"/>
              <a:t>bang </a:t>
            </a:r>
            <a:endParaRPr lang="en-GB" dirty="0"/>
          </a:p>
          <a:p>
            <a:pPr algn="ctr">
              <a:lnSpc>
                <a:spcPct val="150000"/>
              </a:lnSpc>
            </a:pPr>
            <a:r>
              <a:rPr lang="en-GB" b="1" dirty="0"/>
              <a:t>crash </a:t>
            </a:r>
            <a:endParaRPr lang="en-GB" dirty="0"/>
          </a:p>
          <a:p>
            <a:pPr algn="ctr">
              <a:lnSpc>
                <a:spcPct val="150000"/>
              </a:lnSpc>
            </a:pPr>
            <a:r>
              <a:rPr lang="en-GB" b="1" dirty="0"/>
              <a:t>pop </a:t>
            </a:r>
            <a:endParaRPr lang="en-GB" dirty="0"/>
          </a:p>
          <a:p>
            <a:pPr algn="ctr">
              <a:lnSpc>
                <a:spcPct val="150000"/>
              </a:lnSpc>
            </a:pPr>
            <a:r>
              <a:rPr lang="en-GB" b="1" dirty="0"/>
              <a:t>smash </a:t>
            </a:r>
            <a:endParaRPr lang="en-GB" dirty="0"/>
          </a:p>
          <a:p>
            <a:pPr algn="ctr">
              <a:lnSpc>
                <a:spcPct val="150000"/>
              </a:lnSpc>
            </a:pPr>
            <a:r>
              <a:rPr lang="en-GB" b="1" dirty="0"/>
              <a:t>drip </a:t>
            </a:r>
            <a:endParaRPr lang="en-GB" dirty="0"/>
          </a:p>
        </p:txBody>
      </p:sp>
      <p:sp>
        <p:nvSpPr>
          <p:cNvPr id="5" name="Rectangle 4"/>
          <p:cNvSpPr/>
          <p:nvPr/>
        </p:nvSpPr>
        <p:spPr>
          <a:xfrm>
            <a:off x="440419" y="2865212"/>
            <a:ext cx="8253631" cy="495108"/>
          </a:xfrm>
          <a:prstGeom prst="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onomatopoeia: </a:t>
            </a:r>
          </a:p>
        </p:txBody>
      </p:sp>
      <p:sp>
        <p:nvSpPr>
          <p:cNvPr id="6" name="TextBox 5"/>
          <p:cNvSpPr txBox="1"/>
          <p:nvPr/>
        </p:nvSpPr>
        <p:spPr>
          <a:xfrm>
            <a:off x="5510360" y="3610725"/>
            <a:ext cx="1251168" cy="2123658"/>
          </a:xfrm>
          <a:prstGeom prst="rect">
            <a:avLst/>
          </a:prstGeom>
          <a:noFill/>
        </p:spPr>
        <p:txBody>
          <a:bodyPr wrap="square" rtlCol="0">
            <a:spAutoFit/>
          </a:bodyPr>
          <a:lstStyle/>
          <a:p>
            <a:pPr algn="ctr">
              <a:lnSpc>
                <a:spcPct val="150000"/>
              </a:lnSpc>
            </a:pPr>
            <a:r>
              <a:rPr lang="en-GB" b="1" dirty="0"/>
              <a:t>buzz </a:t>
            </a:r>
            <a:endParaRPr lang="en-GB" dirty="0"/>
          </a:p>
          <a:p>
            <a:pPr algn="ctr">
              <a:lnSpc>
                <a:spcPct val="150000"/>
              </a:lnSpc>
            </a:pPr>
            <a:r>
              <a:rPr lang="en-GB" b="1" dirty="0"/>
              <a:t>tick </a:t>
            </a:r>
            <a:r>
              <a:rPr lang="en-GB" b="1" dirty="0" err="1"/>
              <a:t>tock</a:t>
            </a:r>
            <a:r>
              <a:rPr lang="en-GB" b="1" dirty="0"/>
              <a:t> </a:t>
            </a:r>
            <a:endParaRPr lang="en-GB" dirty="0"/>
          </a:p>
          <a:p>
            <a:pPr algn="ctr">
              <a:lnSpc>
                <a:spcPct val="150000"/>
              </a:lnSpc>
            </a:pPr>
            <a:r>
              <a:rPr lang="en-GB" b="1" dirty="0"/>
              <a:t>whoosh </a:t>
            </a:r>
            <a:endParaRPr lang="en-GB" dirty="0"/>
          </a:p>
          <a:p>
            <a:pPr algn="ctr">
              <a:lnSpc>
                <a:spcPct val="150000"/>
              </a:lnSpc>
            </a:pPr>
            <a:r>
              <a:rPr lang="en-GB" b="1" dirty="0"/>
              <a:t>wham </a:t>
            </a:r>
            <a:endParaRPr lang="en-GB" dirty="0"/>
          </a:p>
          <a:p>
            <a:pPr algn="ctr">
              <a:lnSpc>
                <a:spcPct val="150000"/>
              </a:lnSpc>
            </a:pPr>
            <a:r>
              <a:rPr lang="en-GB" b="1" dirty="0"/>
              <a:t>pow</a:t>
            </a:r>
            <a:endParaRPr lang="en-GB" sz="2800" dirty="0"/>
          </a:p>
        </p:txBody>
      </p:sp>
      <p:sp>
        <p:nvSpPr>
          <p:cNvPr id="7" name="Rectangle 6">
            <a:hlinkClick r:id="rId3"/>
            <a:extLst>
              <a:ext uri="{FF2B5EF4-FFF2-40B4-BE49-F238E27FC236}">
                <a16:creationId xmlns:a16="http://schemas.microsoft.com/office/drawing/2014/main" id="{2116CBA6-A814-4BF3-B242-D1291BB694CC}"/>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uble Wave 9"/>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0197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Simile </a:t>
            </a:r>
          </a:p>
        </p:txBody>
      </p:sp>
      <p:sp>
        <p:nvSpPr>
          <p:cNvPr id="4" name="TextBox 3"/>
          <p:cNvSpPr txBox="1"/>
          <p:nvPr/>
        </p:nvSpPr>
        <p:spPr>
          <a:xfrm>
            <a:off x="700988" y="3556957"/>
            <a:ext cx="7687362" cy="2308324"/>
          </a:xfrm>
          <a:prstGeom prst="rect">
            <a:avLst/>
          </a:prstGeom>
          <a:noFill/>
        </p:spPr>
        <p:txBody>
          <a:bodyPr wrap="square" rtlCol="0">
            <a:spAutoFit/>
          </a:bodyPr>
          <a:lstStyle/>
          <a:p>
            <a:r>
              <a:rPr lang="en-GB" b="1" dirty="0">
                <a:solidFill>
                  <a:srgbClr val="EC74A8"/>
                </a:solidFill>
              </a:rPr>
              <a:t>As busy as a bee </a:t>
            </a:r>
            <a:r>
              <a:rPr lang="en-GB" dirty="0"/>
              <a:t>– This is comparing someone’s level of energy to the speed of a bee. </a:t>
            </a:r>
          </a:p>
          <a:p>
            <a:r>
              <a:rPr lang="en-GB" b="1" dirty="0">
                <a:solidFill>
                  <a:srgbClr val="EC74A8"/>
                </a:solidFill>
              </a:rPr>
              <a:t>As snug as a bug in a rug </a:t>
            </a:r>
            <a:r>
              <a:rPr lang="en-GB" dirty="0"/>
              <a:t>– This is comparing someone who is very cosy to how comfortable a bug would be in a rug. </a:t>
            </a:r>
          </a:p>
          <a:p>
            <a:r>
              <a:rPr lang="en-GB" b="1" dirty="0">
                <a:solidFill>
                  <a:srgbClr val="EC74A8"/>
                </a:solidFill>
              </a:rPr>
              <a:t>Runs like a cheetah </a:t>
            </a:r>
            <a:r>
              <a:rPr lang="en-GB" dirty="0"/>
              <a:t>– This is comparing the speed that someone can run to the speed of a cheetah which is quite fast. </a:t>
            </a:r>
          </a:p>
          <a:p>
            <a:r>
              <a:rPr lang="en-GB" b="1" dirty="0">
                <a:solidFill>
                  <a:srgbClr val="EC74A8"/>
                </a:solidFill>
              </a:rPr>
              <a:t>As white as a ghost </a:t>
            </a:r>
            <a:r>
              <a:rPr lang="en-GB" dirty="0"/>
              <a:t>– This is comparing a person’s skin colour to a ghost, usually because they are frightened, sick or scared of something.</a:t>
            </a:r>
            <a:endParaRPr lang="en-GB" sz="2800" dirty="0"/>
          </a:p>
        </p:txBody>
      </p:sp>
      <p:sp>
        <p:nvSpPr>
          <p:cNvPr id="5" name="Rectangle 4"/>
          <p:cNvSpPr/>
          <p:nvPr/>
        </p:nvSpPr>
        <p:spPr>
          <a:xfrm>
            <a:off x="440419" y="2844606"/>
            <a:ext cx="8253631" cy="495108"/>
          </a:xfrm>
          <a:prstGeom prst="rect">
            <a:avLst/>
          </a:prstGeom>
          <a:solidFill>
            <a:srgbClr val="EC74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simile: </a:t>
            </a:r>
          </a:p>
        </p:txBody>
      </p:sp>
      <p:sp>
        <p:nvSpPr>
          <p:cNvPr id="7" name="TextBox 6"/>
          <p:cNvSpPr txBox="1"/>
          <p:nvPr/>
        </p:nvSpPr>
        <p:spPr>
          <a:xfrm>
            <a:off x="755650" y="1333722"/>
            <a:ext cx="7632700" cy="1477328"/>
          </a:xfrm>
          <a:prstGeom prst="rect">
            <a:avLst/>
          </a:prstGeom>
          <a:noFill/>
        </p:spPr>
        <p:txBody>
          <a:bodyPr wrap="square" rtlCol="0">
            <a:spAutoFit/>
          </a:bodyPr>
          <a:lstStyle/>
          <a:p>
            <a:pPr algn="ctr"/>
            <a:r>
              <a:rPr lang="en-GB" dirty="0"/>
              <a:t>A simile is a figure of speech. It is when one thing </a:t>
            </a:r>
            <a:br>
              <a:rPr lang="en-GB" dirty="0"/>
            </a:br>
            <a:r>
              <a:rPr lang="en-GB" dirty="0"/>
              <a:t>is compared to another using the words ‘like’ or ‘as’. </a:t>
            </a:r>
            <a:br>
              <a:rPr lang="en-GB" dirty="0"/>
            </a:br>
            <a:r>
              <a:rPr lang="en-GB" dirty="0"/>
              <a:t>Similes can be as descriptive as the writer chooses. </a:t>
            </a:r>
          </a:p>
          <a:p>
            <a:pPr algn="ctr"/>
            <a:r>
              <a:rPr lang="en-GB" dirty="0"/>
              <a:t>Similes are used in poetry to give the reader a more descriptive and </a:t>
            </a:r>
            <a:br>
              <a:rPr lang="en-GB" dirty="0"/>
            </a:br>
            <a:r>
              <a:rPr lang="en-GB" dirty="0"/>
              <a:t>in-depth understanding about a particular object or person.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453" y="1734492"/>
            <a:ext cx="854673" cy="675788"/>
          </a:xfrm>
          <a:prstGeom prst="rect">
            <a:avLst/>
          </a:prstGeom>
        </p:spPr>
      </p:pic>
      <p:sp>
        <p:nvSpPr>
          <p:cNvPr id="6" name="Rectangle 5">
            <a:hlinkClick r:id="rId3"/>
            <a:extLst>
              <a:ext uri="{FF2B5EF4-FFF2-40B4-BE49-F238E27FC236}">
                <a16:creationId xmlns:a16="http://schemas.microsoft.com/office/drawing/2014/main" id="{4B22E550-8E80-4B61-820F-B7A6F4342507}"/>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820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4.44444E-6 -3.33333E-6 L -4.44444E-6 0.00023 C 0.0066 0.00023 0.01303 -0.00069 0.01945 0.00139 C 0.02049 0.00162 0.0198 0.00486 0.02032 0.00602 C 0.02118 0.00811 0.0224 0.00996 0.02379 0.01065 C 0.02657 0.0125 0.03264 0.01389 0.03264 0.01436 C 0.03351 0.01551 0.03438 0.0169 0.03507 0.01875 C 0.03559 0.02014 0.03525 0.02246 0.03594 0.02338 C 0.03733 0.0257 0.04184 0.02755 0.04393 0.02801 C 0.04462 0.02986 0.04566 0.03125 0.04653 0.03311 C 0.04792 0.03635 0.04914 0.04121 0.05174 0.04236 C 0.054 0.04375 0.05625 0.04375 0.05851 0.04398 C 0.05886 0.0463 0.05903 0.04838 0.05938 0.05047 C 0.06094 0.05579 0.06355 0.0588 0.06563 0.06297 C 0.06615 0.06412 0.07014 0.07408 0.07171 0.0757 C 0.07275 0.07686 0.07414 0.07662 0.07518 0.07709 C 0.07674 0.07824 0.07813 0.0794 0.07969 0.08033 C 0.08073 0.08241 0.0823 0.08426 0.08299 0.08681 C 0.08369 0.08866 0.08369 0.09098 0.08403 0.09306 C 0.08473 0.09699 0.08646 0.10648 0.08837 0.10741 C 0.09375 0.10973 0.09063 0.10857 0.09809 0.11065 C 0.10434 0.12593 0.09827 0.10949 0.10139 0.12153 C 0.10191 0.12315 0.10226 0.12593 0.1033 0.12616 C 0.1066 0.12801 0.11025 0.12732 0.11372 0.12801 C 0.1158 0.14236 0.11285 0.12986 0.12605 0.13588 C 0.12726 0.13635 0.12778 0.13912 0.12865 0.14051 C 0.129 0.14329 0.1283 0.14699 0.12952 0.14838 C 0.13195 0.15139 0.13542 0.15 0.13837 0.15162 L 0.14098 0.15324 C 0.14184 0.15463 0.14289 0.15602 0.14358 0.15787 C 0.14445 0.15996 0.14445 0.1625 0.14532 0.16436 C 0.14566 0.16482 0.15139 0.16736 0.15139 0.1676 C 0.15244 0.16898 0.15296 0.17084 0.15417 0.17223 C 0.15608 0.17454 0.15903 0.17385 0.16112 0.17385 L 0.16285 0.17385 " pathEditMode="relative" rAng="0" ptsTypes="AAAAAAAAAAAAAAAAAAAAAAAAAAAAAAAAAAA">
                                      <p:cBhvr>
                                        <p:cTn id="14" dur="2000" fill="hold"/>
                                        <p:tgtEl>
                                          <p:spTgt spid="3"/>
                                        </p:tgtEl>
                                        <p:attrNameLst>
                                          <p:attrName>ppt_x</p:attrName>
                                          <p:attrName>ppt_y</p:attrName>
                                        </p:attrNameLst>
                                      </p:cBhvr>
                                      <p:rCtr x="8142" y="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Synonym  </a:t>
            </a:r>
          </a:p>
        </p:txBody>
      </p:sp>
      <p:sp>
        <p:nvSpPr>
          <p:cNvPr id="4" name="TextBox 3"/>
          <p:cNvSpPr txBox="1"/>
          <p:nvPr/>
        </p:nvSpPr>
        <p:spPr>
          <a:xfrm>
            <a:off x="728319" y="3339602"/>
            <a:ext cx="7687362" cy="1754326"/>
          </a:xfrm>
          <a:prstGeom prst="rect">
            <a:avLst/>
          </a:prstGeom>
          <a:noFill/>
        </p:spPr>
        <p:txBody>
          <a:bodyPr wrap="square" rtlCol="0">
            <a:spAutoFit/>
          </a:bodyPr>
          <a:lstStyle/>
          <a:p>
            <a:pPr algn="ctr">
              <a:lnSpc>
                <a:spcPct val="150000"/>
              </a:lnSpc>
            </a:pPr>
            <a:r>
              <a:rPr lang="en-GB" b="1" dirty="0">
                <a:solidFill>
                  <a:srgbClr val="A673AE"/>
                </a:solidFill>
              </a:rPr>
              <a:t>Beautiful</a:t>
            </a:r>
            <a:r>
              <a:rPr lang="en-GB" b="1" dirty="0"/>
              <a:t> </a:t>
            </a:r>
            <a:r>
              <a:rPr lang="en-GB" dirty="0"/>
              <a:t>– attractive, pretty, gorgeous, stunning </a:t>
            </a:r>
          </a:p>
          <a:p>
            <a:pPr algn="ctr">
              <a:lnSpc>
                <a:spcPct val="150000"/>
              </a:lnSpc>
            </a:pPr>
            <a:r>
              <a:rPr lang="en-GB" b="1" dirty="0">
                <a:solidFill>
                  <a:srgbClr val="A673AE"/>
                </a:solidFill>
              </a:rPr>
              <a:t>Funny</a:t>
            </a:r>
            <a:r>
              <a:rPr lang="en-GB" b="1" dirty="0"/>
              <a:t> </a:t>
            </a:r>
            <a:r>
              <a:rPr lang="en-GB" dirty="0"/>
              <a:t>– hysterical, humorous, amusing, entertaining </a:t>
            </a:r>
          </a:p>
          <a:p>
            <a:pPr algn="ctr">
              <a:lnSpc>
                <a:spcPct val="150000"/>
              </a:lnSpc>
            </a:pPr>
            <a:r>
              <a:rPr lang="en-GB" b="1" dirty="0">
                <a:solidFill>
                  <a:srgbClr val="A673AE"/>
                </a:solidFill>
              </a:rPr>
              <a:t>Student</a:t>
            </a:r>
            <a:r>
              <a:rPr lang="en-GB" b="1" dirty="0"/>
              <a:t> </a:t>
            </a:r>
            <a:r>
              <a:rPr lang="en-GB" dirty="0"/>
              <a:t>– pupil, scholar, schoolboy, schoolgirl </a:t>
            </a:r>
          </a:p>
          <a:p>
            <a:pPr algn="ctr">
              <a:lnSpc>
                <a:spcPct val="150000"/>
              </a:lnSpc>
            </a:pPr>
            <a:r>
              <a:rPr lang="en-GB" b="1" dirty="0">
                <a:solidFill>
                  <a:srgbClr val="A673AE"/>
                </a:solidFill>
              </a:rPr>
              <a:t>Lazy</a:t>
            </a:r>
            <a:r>
              <a:rPr lang="en-GB" b="1" dirty="0"/>
              <a:t> </a:t>
            </a:r>
            <a:r>
              <a:rPr lang="en-GB" dirty="0"/>
              <a:t>– idle, sluggish, indolent, slothful</a:t>
            </a:r>
            <a:endParaRPr lang="en-GB" sz="2800" dirty="0"/>
          </a:p>
        </p:txBody>
      </p:sp>
      <p:sp>
        <p:nvSpPr>
          <p:cNvPr id="5" name="Rectangle 4"/>
          <p:cNvSpPr/>
          <p:nvPr/>
        </p:nvSpPr>
        <p:spPr>
          <a:xfrm>
            <a:off x="440419" y="2769105"/>
            <a:ext cx="8253631" cy="495108"/>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Some examples of synonyms: </a:t>
            </a:r>
          </a:p>
        </p:txBody>
      </p:sp>
      <p:sp>
        <p:nvSpPr>
          <p:cNvPr id="7" name="TextBox 6"/>
          <p:cNvSpPr txBox="1"/>
          <p:nvPr/>
        </p:nvSpPr>
        <p:spPr>
          <a:xfrm>
            <a:off x="755650" y="1333722"/>
            <a:ext cx="7632700" cy="1200329"/>
          </a:xfrm>
          <a:prstGeom prst="rect">
            <a:avLst/>
          </a:prstGeom>
          <a:noFill/>
        </p:spPr>
        <p:txBody>
          <a:bodyPr wrap="square" rtlCol="0">
            <a:spAutoFit/>
          </a:bodyPr>
          <a:lstStyle/>
          <a:p>
            <a:pPr algn="ctr"/>
            <a:r>
              <a:rPr lang="en-GB" dirty="0"/>
              <a:t>A synonym is a word that has the same, or similar, meaning </a:t>
            </a:r>
            <a:br>
              <a:rPr lang="en-GB" dirty="0"/>
            </a:br>
            <a:r>
              <a:rPr lang="en-GB" dirty="0"/>
              <a:t>as another word. Synonyms can be found in a thesaurus. </a:t>
            </a:r>
          </a:p>
          <a:p>
            <a:pPr algn="ctr"/>
            <a:r>
              <a:rPr lang="en-GB" dirty="0"/>
              <a:t>Synonyms are used in poetry to be more graphic </a:t>
            </a:r>
            <a:br>
              <a:rPr lang="en-GB" dirty="0"/>
            </a:br>
            <a:r>
              <a:rPr lang="en-GB" dirty="0"/>
              <a:t>and to give a broader description. </a:t>
            </a:r>
          </a:p>
        </p:txBody>
      </p:sp>
      <p:sp>
        <p:nvSpPr>
          <p:cNvPr id="6" name="Rectangle 5">
            <a:hlinkClick r:id="rId2"/>
            <a:extLst>
              <a:ext uri="{FF2B5EF4-FFF2-40B4-BE49-F238E27FC236}">
                <a16:creationId xmlns:a16="http://schemas.microsoft.com/office/drawing/2014/main" id="{6D72B3F7-D2F8-411A-A016-8F8551C80331}"/>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uble Wave 7"/>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135" y="4652755"/>
            <a:ext cx="2710248" cy="1935666"/>
          </a:xfrm>
          <a:prstGeom prst="rect">
            <a:avLst/>
          </a:prstGeom>
        </p:spPr>
      </p:pic>
    </p:spTree>
    <p:extLst>
      <p:ext uri="{BB962C8B-B14F-4D97-AF65-F5344CB8AC3E}">
        <p14:creationId xmlns:p14="http://schemas.microsoft.com/office/powerpoint/2010/main" val="26506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465A-4C10-4DD7-B1AE-1DE4A29ABAED}"/>
              </a:ext>
            </a:extLst>
          </p:cNvPr>
          <p:cNvSpPr>
            <a:spLocks noGrp="1"/>
          </p:cNvSpPr>
          <p:nvPr>
            <p:ph type="title"/>
          </p:nvPr>
        </p:nvSpPr>
        <p:spPr/>
        <p:txBody>
          <a:bodyPr/>
          <a:lstStyle/>
          <a:p>
            <a:r>
              <a:rPr lang="en-AU" dirty="0"/>
              <a:t>Anagrams</a:t>
            </a:r>
          </a:p>
        </p:txBody>
      </p:sp>
      <p:sp>
        <p:nvSpPr>
          <p:cNvPr id="3" name="Rectangle 2">
            <a:extLst>
              <a:ext uri="{FF2B5EF4-FFF2-40B4-BE49-F238E27FC236}">
                <a16:creationId xmlns:a16="http://schemas.microsoft.com/office/drawing/2014/main" id="{A08BE1C7-7380-4430-8F60-CB85E15ED90F}"/>
              </a:ext>
            </a:extLst>
          </p:cNvPr>
          <p:cNvSpPr/>
          <p:nvPr/>
        </p:nvSpPr>
        <p:spPr>
          <a:xfrm>
            <a:off x="755650" y="1839913"/>
            <a:ext cx="7632700" cy="66198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Can you explain the features of each type of poem?</a:t>
            </a:r>
          </a:p>
        </p:txBody>
      </p:sp>
      <p:sp>
        <p:nvSpPr>
          <p:cNvPr id="4" name="Rectangle 5">
            <a:extLst>
              <a:ext uri="{FF2B5EF4-FFF2-40B4-BE49-F238E27FC236}">
                <a16:creationId xmlns:a16="http://schemas.microsoft.com/office/drawing/2014/main" id="{5232FBC0-8A11-4620-9753-B7298F793E4D}"/>
              </a:ext>
            </a:extLst>
          </p:cNvPr>
          <p:cNvSpPr>
            <a:spLocks noChangeArrowheads="1"/>
          </p:cNvSpPr>
          <p:nvPr/>
        </p:nvSpPr>
        <p:spPr bwMode="auto">
          <a:xfrm>
            <a:off x="755650" y="136525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Unjumble the letters to find the types of poetry. </a:t>
            </a:r>
          </a:p>
        </p:txBody>
      </p:sp>
      <p:sp>
        <p:nvSpPr>
          <p:cNvPr id="9" name="Rectangle 8">
            <a:extLst>
              <a:ext uri="{FF2B5EF4-FFF2-40B4-BE49-F238E27FC236}">
                <a16:creationId xmlns:a16="http://schemas.microsoft.com/office/drawing/2014/main" id="{D061E327-8BF3-413D-9D45-F2EB0D8588CC}"/>
              </a:ext>
            </a:extLst>
          </p:cNvPr>
          <p:cNvSpPr/>
          <p:nvPr/>
        </p:nvSpPr>
        <p:spPr>
          <a:xfrm>
            <a:off x="3270250" y="26670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shape poetry</a:t>
            </a:r>
          </a:p>
        </p:txBody>
      </p:sp>
      <p:sp>
        <p:nvSpPr>
          <p:cNvPr id="10" name="Rectangle 9">
            <a:extLst>
              <a:ext uri="{FF2B5EF4-FFF2-40B4-BE49-F238E27FC236}">
                <a16:creationId xmlns:a16="http://schemas.microsoft.com/office/drawing/2014/main" id="{DBC1766B-A50A-498A-B014-2695F23B24C6}"/>
              </a:ext>
            </a:extLst>
          </p:cNvPr>
          <p:cNvSpPr/>
          <p:nvPr/>
        </p:nvSpPr>
        <p:spPr>
          <a:xfrm>
            <a:off x="3275013" y="35115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free verse</a:t>
            </a:r>
          </a:p>
        </p:txBody>
      </p:sp>
      <p:sp>
        <p:nvSpPr>
          <p:cNvPr id="11" name="Rectangle 10">
            <a:extLst>
              <a:ext uri="{FF2B5EF4-FFF2-40B4-BE49-F238E27FC236}">
                <a16:creationId xmlns:a16="http://schemas.microsoft.com/office/drawing/2014/main" id="{8D12D067-0BB8-4B7A-9F56-F437EA1322B4}"/>
              </a:ext>
            </a:extLst>
          </p:cNvPr>
          <p:cNvSpPr/>
          <p:nvPr/>
        </p:nvSpPr>
        <p:spPr>
          <a:xfrm>
            <a:off x="3279775" y="43561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acrostic poetry</a:t>
            </a:r>
          </a:p>
        </p:txBody>
      </p:sp>
      <p:sp>
        <p:nvSpPr>
          <p:cNvPr id="12" name="Rectangle 11">
            <a:extLst>
              <a:ext uri="{FF2B5EF4-FFF2-40B4-BE49-F238E27FC236}">
                <a16:creationId xmlns:a16="http://schemas.microsoft.com/office/drawing/2014/main" id="{2C002F85-E078-4EE8-9C89-19DE883FFA66}"/>
              </a:ext>
            </a:extLst>
          </p:cNvPr>
          <p:cNvSpPr/>
          <p:nvPr/>
        </p:nvSpPr>
        <p:spPr>
          <a:xfrm>
            <a:off x="3284538" y="52006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limerick</a:t>
            </a:r>
          </a:p>
        </p:txBody>
      </p:sp>
      <p:sp>
        <p:nvSpPr>
          <p:cNvPr id="13" name="Rectangle 12">
            <a:extLst>
              <a:ext uri="{FF2B5EF4-FFF2-40B4-BE49-F238E27FC236}">
                <a16:creationId xmlns:a16="http://schemas.microsoft.com/office/drawing/2014/main" id="{FE629D5F-16FC-474A-A33A-8432BFD83D97}"/>
              </a:ext>
            </a:extLst>
          </p:cNvPr>
          <p:cNvSpPr/>
          <p:nvPr/>
        </p:nvSpPr>
        <p:spPr>
          <a:xfrm>
            <a:off x="3279775" y="26670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ashep</a:t>
            </a:r>
            <a:r>
              <a:rPr lang="en-GB" dirty="0">
                <a:solidFill>
                  <a:schemeClr val="tx1"/>
                </a:solidFill>
              </a:rPr>
              <a:t> </a:t>
            </a:r>
            <a:r>
              <a:rPr lang="en-GB" dirty="0" err="1">
                <a:solidFill>
                  <a:schemeClr val="tx1"/>
                </a:solidFill>
              </a:rPr>
              <a:t>treopy</a:t>
            </a:r>
            <a:endParaRPr lang="en-GB" dirty="0">
              <a:solidFill>
                <a:schemeClr val="tx1"/>
              </a:solidFill>
            </a:endParaRPr>
          </a:p>
        </p:txBody>
      </p:sp>
      <p:sp>
        <p:nvSpPr>
          <p:cNvPr id="14" name="Rectangle 13">
            <a:extLst>
              <a:ext uri="{FF2B5EF4-FFF2-40B4-BE49-F238E27FC236}">
                <a16:creationId xmlns:a16="http://schemas.microsoft.com/office/drawing/2014/main" id="{8BA02966-53D4-4C55-8215-8743C5967F6D}"/>
              </a:ext>
            </a:extLst>
          </p:cNvPr>
          <p:cNvSpPr/>
          <p:nvPr/>
        </p:nvSpPr>
        <p:spPr>
          <a:xfrm>
            <a:off x="3284538" y="35115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eefer</a:t>
            </a:r>
            <a:r>
              <a:rPr lang="en-GB" dirty="0">
                <a:solidFill>
                  <a:schemeClr val="tx1"/>
                </a:solidFill>
              </a:rPr>
              <a:t> </a:t>
            </a:r>
            <a:r>
              <a:rPr lang="en-GB" dirty="0" err="1">
                <a:solidFill>
                  <a:schemeClr val="tx1"/>
                </a:solidFill>
              </a:rPr>
              <a:t>rrevs</a:t>
            </a:r>
            <a:endParaRPr lang="en-GB" dirty="0">
              <a:solidFill>
                <a:schemeClr val="tx1"/>
              </a:solidFill>
            </a:endParaRPr>
          </a:p>
        </p:txBody>
      </p:sp>
      <p:sp>
        <p:nvSpPr>
          <p:cNvPr id="15" name="Rectangle 14">
            <a:extLst>
              <a:ext uri="{FF2B5EF4-FFF2-40B4-BE49-F238E27FC236}">
                <a16:creationId xmlns:a16="http://schemas.microsoft.com/office/drawing/2014/main" id="{6CC99DA0-7481-470D-B33C-8661117E0171}"/>
              </a:ext>
            </a:extLst>
          </p:cNvPr>
          <p:cNvSpPr/>
          <p:nvPr/>
        </p:nvSpPr>
        <p:spPr>
          <a:xfrm>
            <a:off x="3289300" y="435610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rictsoac</a:t>
            </a:r>
            <a:r>
              <a:rPr lang="en-GB" dirty="0">
                <a:solidFill>
                  <a:schemeClr val="tx1"/>
                </a:solidFill>
              </a:rPr>
              <a:t> </a:t>
            </a:r>
            <a:r>
              <a:rPr lang="en-GB" dirty="0" err="1">
                <a:solidFill>
                  <a:schemeClr val="tx1"/>
                </a:solidFill>
              </a:rPr>
              <a:t>treopy</a:t>
            </a:r>
            <a:endParaRPr lang="en-GB" dirty="0">
              <a:solidFill>
                <a:schemeClr val="tx1"/>
              </a:solidFill>
            </a:endParaRPr>
          </a:p>
        </p:txBody>
      </p:sp>
      <p:sp>
        <p:nvSpPr>
          <p:cNvPr id="16" name="Rectangle 15">
            <a:extLst>
              <a:ext uri="{FF2B5EF4-FFF2-40B4-BE49-F238E27FC236}">
                <a16:creationId xmlns:a16="http://schemas.microsoft.com/office/drawing/2014/main" id="{80D4A774-CA0C-4D17-9845-08D944AA4BFE}"/>
              </a:ext>
            </a:extLst>
          </p:cNvPr>
          <p:cNvSpPr/>
          <p:nvPr/>
        </p:nvSpPr>
        <p:spPr>
          <a:xfrm>
            <a:off x="3294063" y="5200650"/>
            <a:ext cx="2593975" cy="766763"/>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kicermil</a:t>
            </a:r>
            <a:endParaRPr lang="en-GB" dirty="0">
              <a:solidFill>
                <a:schemeClr val="tx1"/>
              </a:solidFill>
            </a:endParaRPr>
          </a:p>
        </p:txBody>
      </p:sp>
    </p:spTree>
    <p:extLst>
      <p:ext uri="{BB962C8B-B14F-4D97-AF65-F5344CB8AC3E}">
        <p14:creationId xmlns:p14="http://schemas.microsoft.com/office/powerpoint/2010/main" val="404483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1891980"/>
            <a:ext cx="5812929" cy="160310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just"/>
            <a:r>
              <a:rPr lang="en-GB" dirty="0"/>
              <a:t>When a poet writes a poem, they try to get you to use your imagination or feelings, when you are reading it. They do this by thinking about what words mean and how they sound. The poet might change the order of words to make them sound a certain way.</a:t>
            </a:r>
          </a:p>
        </p:txBody>
      </p:sp>
      <p:sp>
        <p:nvSpPr>
          <p:cNvPr id="21" name="Title 20"/>
          <p:cNvSpPr>
            <a:spLocks noGrp="1"/>
          </p:cNvSpPr>
          <p:nvPr>
            <p:ph type="title"/>
          </p:nvPr>
        </p:nvSpPr>
        <p:spPr/>
        <p:txBody>
          <a:bodyPr/>
          <a:lstStyle/>
          <a:p>
            <a:r>
              <a:rPr lang="en-GB" sz="3600" dirty="0">
                <a:latin typeface="+mn-lt"/>
              </a:rPr>
              <a:t>What Is Poetry?</a:t>
            </a:r>
          </a:p>
        </p:txBody>
      </p:sp>
      <p:sp>
        <p:nvSpPr>
          <p:cNvPr id="5" name="Rectangle 4"/>
          <p:cNvSpPr/>
          <p:nvPr/>
        </p:nvSpPr>
        <p:spPr>
          <a:xfrm>
            <a:off x="755650" y="1447714"/>
            <a:ext cx="7632700" cy="276999"/>
          </a:xfrm>
          <a:prstGeom prst="rect">
            <a:avLst/>
          </a:prstGeom>
        </p:spPr>
        <p:txBody>
          <a:bodyPr wrap="square" lIns="0" tIns="0" rIns="0" bIns="0">
            <a:spAutoFit/>
          </a:bodyPr>
          <a:lstStyle/>
          <a:p>
            <a:pPr algn="ctr"/>
            <a:r>
              <a:rPr lang="en-GB" dirty="0"/>
              <a:t>Poetry is written by a </a:t>
            </a:r>
            <a:r>
              <a:rPr lang="en-GB" b="1" dirty="0"/>
              <a:t>poet</a:t>
            </a:r>
            <a:r>
              <a:rPr lang="en-GB" dirty="0"/>
              <a:t>.</a:t>
            </a:r>
          </a:p>
        </p:txBody>
      </p:sp>
      <p:sp>
        <p:nvSpPr>
          <p:cNvPr id="6" name="Rectangle 5">
            <a:extLst>
              <a:ext uri="{FF2B5EF4-FFF2-40B4-BE49-F238E27FC236}">
                <a16:creationId xmlns:a16="http://schemas.microsoft.com/office/drawing/2014/main" id="{DC1D0D1C-BD72-4A7E-8505-EB50018DA5F4}"/>
              </a:ext>
            </a:extLst>
          </p:cNvPr>
          <p:cNvSpPr/>
          <p:nvPr/>
        </p:nvSpPr>
        <p:spPr>
          <a:xfrm>
            <a:off x="6660859" y="2168979"/>
            <a:ext cx="1870745" cy="132610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Sometimes, poems have rhyming words in them.</a:t>
            </a:r>
          </a:p>
        </p:txBody>
      </p:sp>
      <p:pic>
        <p:nvPicPr>
          <p:cNvPr id="4" name="Picture 3">
            <a:extLst>
              <a:ext uri="{FF2B5EF4-FFF2-40B4-BE49-F238E27FC236}">
                <a16:creationId xmlns:a16="http://schemas.microsoft.com/office/drawing/2014/main" id="{D6DEC156-2781-4AC4-9B76-35E8C7D698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786"/>
          <a:stretch/>
        </p:blipFill>
        <p:spPr>
          <a:xfrm>
            <a:off x="6023296" y="578431"/>
            <a:ext cx="2663506" cy="1616022"/>
          </a:xfrm>
          <a:prstGeom prst="rect">
            <a:avLst/>
          </a:prstGeom>
        </p:spPr>
      </p:pic>
      <p:pic>
        <p:nvPicPr>
          <p:cNvPr id="8" name="Picture 7">
            <a:extLst>
              <a:ext uri="{FF2B5EF4-FFF2-40B4-BE49-F238E27FC236}">
                <a16:creationId xmlns:a16="http://schemas.microsoft.com/office/drawing/2014/main" id="{CEAF01A9-D60E-4102-A42C-BACBA1FAAC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4670"/>
          <a:stretch/>
        </p:blipFill>
        <p:spPr>
          <a:xfrm>
            <a:off x="6023296" y="578431"/>
            <a:ext cx="2952430" cy="732542"/>
          </a:xfrm>
          <a:prstGeom prst="rect">
            <a:avLst/>
          </a:prstGeom>
        </p:spPr>
      </p:pic>
      <p:pic>
        <p:nvPicPr>
          <p:cNvPr id="9" name="Picture 8">
            <a:extLst>
              <a:ext uri="{FF2B5EF4-FFF2-40B4-BE49-F238E27FC236}">
                <a16:creationId xmlns:a16="http://schemas.microsoft.com/office/drawing/2014/main" id="{6283DCA5-B291-46BC-9E1D-D18D8AA6B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377" y="3662351"/>
            <a:ext cx="1510018" cy="4316135"/>
          </a:xfrm>
          <a:prstGeom prst="rect">
            <a:avLst/>
          </a:prstGeom>
        </p:spPr>
      </p:pic>
      <p:sp>
        <p:nvSpPr>
          <p:cNvPr id="11" name="Speech Bubble: Oval 10">
            <a:extLst>
              <a:ext uri="{FF2B5EF4-FFF2-40B4-BE49-F238E27FC236}">
                <a16:creationId xmlns:a16="http://schemas.microsoft.com/office/drawing/2014/main" id="{09F8051E-9CE1-4B02-BD85-CE5FBF42DEA7}"/>
              </a:ext>
            </a:extLst>
          </p:cNvPr>
          <p:cNvSpPr/>
          <p:nvPr/>
        </p:nvSpPr>
        <p:spPr>
          <a:xfrm>
            <a:off x="2768687" y="3662351"/>
            <a:ext cx="2508309" cy="1317071"/>
          </a:xfrm>
          <a:prstGeom prst="wedgeEllipseCallout">
            <a:avLst>
              <a:gd name="adj1" fmla="val -56619"/>
              <a:gd name="adj2" fmla="val 440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Poetry is meant to be read aloud.</a:t>
            </a:r>
          </a:p>
        </p:txBody>
      </p:sp>
      <p:sp>
        <p:nvSpPr>
          <p:cNvPr id="13" name="Rectangle 10">
            <a:extLst>
              <a:ext uri="{FF2B5EF4-FFF2-40B4-BE49-F238E27FC236}">
                <a16:creationId xmlns:a16="http://schemas.microsoft.com/office/drawing/2014/main" id="{56702257-64B5-458F-86EB-9B45DC0F0863}"/>
              </a:ext>
            </a:extLst>
          </p:cNvPr>
          <p:cNvSpPr>
            <a:spLocks noChangeArrowheads="1"/>
          </p:cNvSpPr>
          <p:nvPr/>
        </p:nvSpPr>
        <p:spPr bwMode="auto">
          <a:xfrm>
            <a:off x="4765267" y="5820418"/>
            <a:ext cx="37369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dirty="0">
                <a:solidFill>
                  <a:schemeClr val="tx1"/>
                </a:solidFill>
              </a:rPr>
              <a:t>Poet </a:t>
            </a:r>
            <a:r>
              <a:rPr lang="en-GB" altLang="en-US" dirty="0">
                <a:solidFill>
                  <a:schemeClr val="tx1"/>
                </a:solidFill>
              </a:rPr>
              <a:t>– someone who writes poetry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4655E3-8B82-42EE-BCBA-5E5107CAB6C5}"/>
              </a:ext>
            </a:extLst>
          </p:cNvPr>
          <p:cNvSpPr/>
          <p:nvPr/>
        </p:nvSpPr>
        <p:spPr>
          <a:xfrm>
            <a:off x="755651" y="3113977"/>
            <a:ext cx="5267644" cy="1880103"/>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t>World Poetry Day celebrates poems in</a:t>
            </a:r>
            <a:br>
              <a:rPr lang="en-GB" dirty="0"/>
            </a:br>
            <a:r>
              <a:rPr lang="en-GB" dirty="0"/>
              <a:t>lots of different languages and from</a:t>
            </a:r>
            <a:br>
              <a:rPr lang="en-GB" dirty="0"/>
            </a:br>
            <a:r>
              <a:rPr lang="en-GB" dirty="0"/>
              <a:t>lots of different countries. </a:t>
            </a:r>
          </a:p>
          <a:p>
            <a:endParaRPr lang="en-GB" dirty="0"/>
          </a:p>
          <a:p>
            <a:r>
              <a:rPr lang="en-GB" dirty="0"/>
              <a:t>It encourages people to write poetry </a:t>
            </a:r>
            <a:br>
              <a:rPr lang="en-GB" dirty="0"/>
            </a:br>
            <a:r>
              <a:rPr lang="en-GB" dirty="0"/>
              <a:t>and recite poetry. </a:t>
            </a:r>
          </a:p>
        </p:txBody>
      </p:sp>
      <p:sp>
        <p:nvSpPr>
          <p:cNvPr id="2" name="Title 1">
            <a:extLst>
              <a:ext uri="{FF2B5EF4-FFF2-40B4-BE49-F238E27FC236}">
                <a16:creationId xmlns:a16="http://schemas.microsoft.com/office/drawing/2014/main" id="{4F2991EE-AF43-4E82-A080-0E4E330277FD}"/>
              </a:ext>
            </a:extLst>
          </p:cNvPr>
          <p:cNvSpPr>
            <a:spLocks noGrp="1"/>
          </p:cNvSpPr>
          <p:nvPr>
            <p:ph type="title"/>
          </p:nvPr>
        </p:nvSpPr>
        <p:spPr/>
        <p:txBody>
          <a:bodyPr/>
          <a:lstStyle/>
          <a:p>
            <a:r>
              <a:rPr lang="en-GB" dirty="0"/>
              <a:t>What Is World Poetry Day?</a:t>
            </a:r>
            <a:endParaRPr lang="en-AU" dirty="0"/>
          </a:p>
        </p:txBody>
      </p:sp>
      <p:sp>
        <p:nvSpPr>
          <p:cNvPr id="5" name="Rectangle 4">
            <a:extLst>
              <a:ext uri="{FF2B5EF4-FFF2-40B4-BE49-F238E27FC236}">
                <a16:creationId xmlns:a16="http://schemas.microsoft.com/office/drawing/2014/main" id="{D8CAF05C-E95D-4872-A1E5-2A16A838EF26}"/>
              </a:ext>
            </a:extLst>
          </p:cNvPr>
          <p:cNvSpPr/>
          <p:nvPr/>
        </p:nvSpPr>
        <p:spPr>
          <a:xfrm>
            <a:off x="755651" y="1901773"/>
            <a:ext cx="7632699" cy="772107"/>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It was started by a group called UNESCO. This group celebrates </a:t>
            </a:r>
            <a:br>
              <a:rPr lang="en-GB" dirty="0"/>
            </a:br>
            <a:r>
              <a:rPr lang="en-GB" dirty="0"/>
              <a:t>the things that make countries all around the world special.</a:t>
            </a:r>
          </a:p>
        </p:txBody>
      </p:sp>
      <p:sp>
        <p:nvSpPr>
          <p:cNvPr id="6" name="Rectangle 4">
            <a:extLst>
              <a:ext uri="{FF2B5EF4-FFF2-40B4-BE49-F238E27FC236}">
                <a16:creationId xmlns:a16="http://schemas.microsoft.com/office/drawing/2014/main" id="{A1FC1623-4773-461F-B9A3-4F0AF9CCBA8B}"/>
              </a:ext>
            </a:extLst>
          </p:cNvPr>
          <p:cNvSpPr>
            <a:spLocks noChangeArrowheads="1"/>
          </p:cNvSpPr>
          <p:nvPr/>
        </p:nvSpPr>
        <p:spPr bwMode="auto">
          <a:xfrm>
            <a:off x="755650" y="1365250"/>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World Poetry Day is 21</a:t>
            </a:r>
            <a:r>
              <a:rPr lang="en-GB" altLang="en-US" baseline="30000" dirty="0">
                <a:solidFill>
                  <a:schemeClr val="tx1"/>
                </a:solidFill>
              </a:rPr>
              <a:t>st</a:t>
            </a:r>
            <a:r>
              <a:rPr lang="en-GB" altLang="en-US" dirty="0">
                <a:solidFill>
                  <a:schemeClr val="tx1"/>
                </a:solidFill>
              </a:rPr>
              <a:t> March.</a:t>
            </a:r>
          </a:p>
        </p:txBody>
      </p:sp>
      <p:pic>
        <p:nvPicPr>
          <p:cNvPr id="8" name="Picture 7">
            <a:extLst>
              <a:ext uri="{FF2B5EF4-FFF2-40B4-BE49-F238E27FC236}">
                <a16:creationId xmlns:a16="http://schemas.microsoft.com/office/drawing/2014/main" id="{94751790-A8AE-40B2-8B1D-D133F330C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154656"/>
            <a:ext cx="3514725" cy="2286000"/>
          </a:xfrm>
          <a:prstGeom prst="rect">
            <a:avLst/>
          </a:prstGeom>
        </p:spPr>
      </p:pic>
      <p:pic>
        <p:nvPicPr>
          <p:cNvPr id="10" name="Picture 9">
            <a:extLst>
              <a:ext uri="{FF2B5EF4-FFF2-40B4-BE49-F238E27FC236}">
                <a16:creationId xmlns:a16="http://schemas.microsoft.com/office/drawing/2014/main" id="{A9959F8C-5FB4-4E14-A4C9-10F59231D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624" y="2876622"/>
            <a:ext cx="2164562" cy="2167232"/>
          </a:xfrm>
          <a:prstGeom prst="rect">
            <a:avLst/>
          </a:prstGeom>
        </p:spPr>
      </p:pic>
      <p:sp>
        <p:nvSpPr>
          <p:cNvPr id="11" name="Rectangle 10">
            <a:extLst>
              <a:ext uri="{FF2B5EF4-FFF2-40B4-BE49-F238E27FC236}">
                <a16:creationId xmlns:a16="http://schemas.microsoft.com/office/drawing/2014/main" id="{559C1D0A-6187-441B-A328-C14C95925BC5}"/>
              </a:ext>
            </a:extLst>
          </p:cNvPr>
          <p:cNvSpPr>
            <a:spLocks noChangeArrowheads="1"/>
          </p:cNvSpPr>
          <p:nvPr/>
        </p:nvSpPr>
        <p:spPr bwMode="auto">
          <a:xfrm>
            <a:off x="5916613" y="5670550"/>
            <a:ext cx="25511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dirty="0">
                <a:solidFill>
                  <a:schemeClr val="tx1"/>
                </a:solidFill>
              </a:rPr>
              <a:t>Recite </a:t>
            </a:r>
            <a:r>
              <a:rPr lang="en-GB" altLang="en-US" dirty="0">
                <a:solidFill>
                  <a:schemeClr val="tx1"/>
                </a:solidFill>
              </a:rPr>
              <a:t>– say out loud</a:t>
            </a:r>
          </a:p>
        </p:txBody>
      </p:sp>
    </p:spTree>
    <p:extLst>
      <p:ext uri="{BB962C8B-B14F-4D97-AF65-F5344CB8AC3E}">
        <p14:creationId xmlns:p14="http://schemas.microsoft.com/office/powerpoint/2010/main" val="26368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2AFB-A87D-413A-B57B-4DFB1E6DC7F0}"/>
              </a:ext>
            </a:extLst>
          </p:cNvPr>
          <p:cNvSpPr>
            <a:spLocks noGrp="1"/>
          </p:cNvSpPr>
          <p:nvPr>
            <p:ph type="title"/>
          </p:nvPr>
        </p:nvSpPr>
        <p:spPr/>
        <p:txBody>
          <a:bodyPr/>
          <a:lstStyle/>
          <a:p>
            <a:r>
              <a:rPr lang="en-AU" dirty="0"/>
              <a:t>Rhyming Words</a:t>
            </a:r>
          </a:p>
        </p:txBody>
      </p:sp>
      <p:sp>
        <p:nvSpPr>
          <p:cNvPr id="3" name="Rectangle 4">
            <a:extLst>
              <a:ext uri="{FF2B5EF4-FFF2-40B4-BE49-F238E27FC236}">
                <a16:creationId xmlns:a16="http://schemas.microsoft.com/office/drawing/2014/main" id="{F5EA8E4F-2F18-4C05-8471-C631F043F4CD}"/>
              </a:ext>
            </a:extLst>
          </p:cNvPr>
          <p:cNvSpPr>
            <a:spLocks noChangeArrowheads="1"/>
          </p:cNvSpPr>
          <p:nvPr/>
        </p:nvSpPr>
        <p:spPr bwMode="auto">
          <a:xfrm>
            <a:off x="755650" y="1365250"/>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Some poetry has rhyming words at the end of lines. When words rhyme, they start with different sounds, but sound the same at the end of the words. So ‘cat’ rhymes with ‘bat’ and ‘hot’ rhymes with ‘lot’. </a:t>
            </a:r>
          </a:p>
        </p:txBody>
      </p:sp>
      <p:sp>
        <p:nvSpPr>
          <p:cNvPr id="4" name="Rectangle 3">
            <a:extLst>
              <a:ext uri="{FF2B5EF4-FFF2-40B4-BE49-F238E27FC236}">
                <a16:creationId xmlns:a16="http://schemas.microsoft.com/office/drawing/2014/main" id="{209C6C1A-1F8D-420C-BBAD-820B4A90AA98}"/>
              </a:ext>
            </a:extLst>
          </p:cNvPr>
          <p:cNvSpPr/>
          <p:nvPr/>
        </p:nvSpPr>
        <p:spPr>
          <a:xfrm>
            <a:off x="755650" y="2359025"/>
            <a:ext cx="7632700" cy="53498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Can you match up these rhyming words?</a:t>
            </a:r>
          </a:p>
        </p:txBody>
      </p:sp>
      <p:sp>
        <p:nvSpPr>
          <p:cNvPr id="5" name="Rectangle 4">
            <a:extLst>
              <a:ext uri="{FF2B5EF4-FFF2-40B4-BE49-F238E27FC236}">
                <a16:creationId xmlns:a16="http://schemas.microsoft.com/office/drawing/2014/main" id="{CD48E875-25AF-4FC7-950D-3691CA836691}"/>
              </a:ext>
            </a:extLst>
          </p:cNvPr>
          <p:cNvSpPr/>
          <p:nvPr/>
        </p:nvSpPr>
        <p:spPr>
          <a:xfrm>
            <a:off x="75565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sun</a:t>
            </a:r>
          </a:p>
        </p:txBody>
      </p:sp>
      <p:sp>
        <p:nvSpPr>
          <p:cNvPr id="6" name="Rectangle 5">
            <a:extLst>
              <a:ext uri="{FF2B5EF4-FFF2-40B4-BE49-F238E27FC236}">
                <a16:creationId xmlns:a16="http://schemas.microsoft.com/office/drawing/2014/main" id="{A7BA86F8-4059-461F-ABAD-EAF42C39C166}"/>
              </a:ext>
            </a:extLst>
          </p:cNvPr>
          <p:cNvSpPr/>
          <p:nvPr/>
        </p:nvSpPr>
        <p:spPr>
          <a:xfrm>
            <a:off x="2301875"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band</a:t>
            </a:r>
          </a:p>
        </p:txBody>
      </p:sp>
      <p:sp>
        <p:nvSpPr>
          <p:cNvPr id="7" name="Rectangle 6">
            <a:extLst>
              <a:ext uri="{FF2B5EF4-FFF2-40B4-BE49-F238E27FC236}">
                <a16:creationId xmlns:a16="http://schemas.microsoft.com/office/drawing/2014/main" id="{68839E29-9FAA-4EB8-AD56-736725FCF120}"/>
              </a:ext>
            </a:extLst>
          </p:cNvPr>
          <p:cNvSpPr/>
          <p:nvPr/>
        </p:nvSpPr>
        <p:spPr>
          <a:xfrm>
            <a:off x="384810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joke</a:t>
            </a:r>
          </a:p>
        </p:txBody>
      </p:sp>
      <p:sp>
        <p:nvSpPr>
          <p:cNvPr id="8" name="Rectangle 7">
            <a:extLst>
              <a:ext uri="{FF2B5EF4-FFF2-40B4-BE49-F238E27FC236}">
                <a16:creationId xmlns:a16="http://schemas.microsoft.com/office/drawing/2014/main" id="{FC5FA87C-67B4-459C-A0C1-395DE6A19526}"/>
              </a:ext>
            </a:extLst>
          </p:cNvPr>
          <p:cNvSpPr/>
          <p:nvPr/>
        </p:nvSpPr>
        <p:spPr>
          <a:xfrm>
            <a:off x="5394325"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bit</a:t>
            </a:r>
          </a:p>
        </p:txBody>
      </p:sp>
      <p:sp>
        <p:nvSpPr>
          <p:cNvPr id="9" name="Rectangle 8">
            <a:extLst>
              <a:ext uri="{FF2B5EF4-FFF2-40B4-BE49-F238E27FC236}">
                <a16:creationId xmlns:a16="http://schemas.microsoft.com/office/drawing/2014/main" id="{49E69052-2483-4EE6-8604-B3183BF10A55}"/>
              </a:ext>
            </a:extLst>
          </p:cNvPr>
          <p:cNvSpPr/>
          <p:nvPr/>
        </p:nvSpPr>
        <p:spPr>
          <a:xfrm>
            <a:off x="6940550" y="2995613"/>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ring</a:t>
            </a:r>
          </a:p>
        </p:txBody>
      </p:sp>
      <p:sp>
        <p:nvSpPr>
          <p:cNvPr id="10" name="Rectangle 9">
            <a:extLst>
              <a:ext uri="{FF2B5EF4-FFF2-40B4-BE49-F238E27FC236}">
                <a16:creationId xmlns:a16="http://schemas.microsoft.com/office/drawing/2014/main" id="{FC5C1143-762A-4245-8061-6330E133FF78}"/>
              </a:ext>
            </a:extLst>
          </p:cNvPr>
          <p:cNvSpPr/>
          <p:nvPr/>
        </p:nvSpPr>
        <p:spPr>
          <a:xfrm>
            <a:off x="75565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fun</a:t>
            </a:r>
          </a:p>
        </p:txBody>
      </p:sp>
      <p:sp>
        <p:nvSpPr>
          <p:cNvPr id="11" name="Rectangle 10">
            <a:extLst>
              <a:ext uri="{FF2B5EF4-FFF2-40B4-BE49-F238E27FC236}">
                <a16:creationId xmlns:a16="http://schemas.microsoft.com/office/drawing/2014/main" id="{E40FAA49-2AE4-4769-92A2-365375131F81}"/>
              </a:ext>
            </a:extLst>
          </p:cNvPr>
          <p:cNvSpPr/>
          <p:nvPr/>
        </p:nvSpPr>
        <p:spPr>
          <a:xfrm>
            <a:off x="2301875"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poke</a:t>
            </a:r>
          </a:p>
        </p:txBody>
      </p:sp>
      <p:sp>
        <p:nvSpPr>
          <p:cNvPr id="12" name="Rectangle 11">
            <a:extLst>
              <a:ext uri="{FF2B5EF4-FFF2-40B4-BE49-F238E27FC236}">
                <a16:creationId xmlns:a16="http://schemas.microsoft.com/office/drawing/2014/main" id="{15853BC4-2360-49F4-A2FD-427821956C6A}"/>
              </a:ext>
            </a:extLst>
          </p:cNvPr>
          <p:cNvSpPr/>
          <p:nvPr/>
        </p:nvSpPr>
        <p:spPr>
          <a:xfrm>
            <a:off x="384810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hit</a:t>
            </a:r>
          </a:p>
        </p:txBody>
      </p:sp>
      <p:sp>
        <p:nvSpPr>
          <p:cNvPr id="13" name="Rectangle 12">
            <a:extLst>
              <a:ext uri="{FF2B5EF4-FFF2-40B4-BE49-F238E27FC236}">
                <a16:creationId xmlns:a16="http://schemas.microsoft.com/office/drawing/2014/main" id="{A368D082-E29D-4ADE-B67C-395BC7D9D79C}"/>
              </a:ext>
            </a:extLst>
          </p:cNvPr>
          <p:cNvSpPr/>
          <p:nvPr/>
        </p:nvSpPr>
        <p:spPr>
          <a:xfrm>
            <a:off x="5394325"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swing</a:t>
            </a:r>
          </a:p>
        </p:txBody>
      </p:sp>
      <p:sp>
        <p:nvSpPr>
          <p:cNvPr id="14" name="Rectangle 13">
            <a:extLst>
              <a:ext uri="{FF2B5EF4-FFF2-40B4-BE49-F238E27FC236}">
                <a16:creationId xmlns:a16="http://schemas.microsoft.com/office/drawing/2014/main" id="{638C4FEA-078F-47C7-88F3-6E72BE1B5E2E}"/>
              </a:ext>
            </a:extLst>
          </p:cNvPr>
          <p:cNvSpPr/>
          <p:nvPr/>
        </p:nvSpPr>
        <p:spPr>
          <a:xfrm>
            <a:off x="6940550" y="4829175"/>
            <a:ext cx="1447800" cy="1263650"/>
          </a:xfrm>
          <a:prstGeom prst="rect">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GB" dirty="0">
                <a:solidFill>
                  <a:schemeClr val="tx1"/>
                </a:solidFill>
              </a:rPr>
              <a:t>land</a:t>
            </a:r>
          </a:p>
        </p:txBody>
      </p:sp>
      <p:cxnSp>
        <p:nvCxnSpPr>
          <p:cNvPr id="26" name="Straight Arrow Connector 25">
            <a:extLst>
              <a:ext uri="{FF2B5EF4-FFF2-40B4-BE49-F238E27FC236}">
                <a16:creationId xmlns:a16="http://schemas.microsoft.com/office/drawing/2014/main" id="{C5C1EA49-DF97-4102-B967-2B672AF247FA}"/>
              </a:ext>
            </a:extLst>
          </p:cNvPr>
          <p:cNvCxnSpPr>
            <a:stCxn id="5" idx="2"/>
            <a:endCxn id="10" idx="0"/>
          </p:cNvCxnSpPr>
          <p:nvPr/>
        </p:nvCxnSpPr>
        <p:spPr>
          <a:xfrm>
            <a:off x="1479550" y="4259263"/>
            <a:ext cx="0" cy="569912"/>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FA9C1CF-9866-4321-AD1D-2BC10EC2C1F8}"/>
              </a:ext>
            </a:extLst>
          </p:cNvPr>
          <p:cNvCxnSpPr/>
          <p:nvPr/>
        </p:nvCxnSpPr>
        <p:spPr>
          <a:xfrm>
            <a:off x="3025775" y="4211638"/>
            <a:ext cx="4244975" cy="706437"/>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E2AA41-528E-4A16-B6ED-CC1F42CD992A}"/>
              </a:ext>
            </a:extLst>
          </p:cNvPr>
          <p:cNvCxnSpPr/>
          <p:nvPr/>
        </p:nvCxnSpPr>
        <p:spPr>
          <a:xfrm flipH="1">
            <a:off x="3163888" y="4252913"/>
            <a:ext cx="1397000" cy="674687"/>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F35972A-6E02-40B8-9ACF-1AFBACF49179}"/>
              </a:ext>
            </a:extLst>
          </p:cNvPr>
          <p:cNvCxnSpPr/>
          <p:nvPr/>
        </p:nvCxnSpPr>
        <p:spPr>
          <a:xfrm flipH="1">
            <a:off x="4879975" y="4244975"/>
            <a:ext cx="1397000" cy="674688"/>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661667-786D-4290-B290-7E3F55394AAB}"/>
              </a:ext>
            </a:extLst>
          </p:cNvPr>
          <p:cNvCxnSpPr/>
          <p:nvPr/>
        </p:nvCxnSpPr>
        <p:spPr>
          <a:xfrm flipH="1">
            <a:off x="6596063" y="4162425"/>
            <a:ext cx="1171575" cy="747713"/>
          </a:xfrm>
          <a:prstGeom prst="straightConnector1">
            <a:avLst/>
          </a:prstGeom>
          <a:ln w="28575">
            <a:solidFill>
              <a:schemeClr val="accent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A21AB971-C5F9-4FA6-8DAD-0B15B610C4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998" y="3424008"/>
            <a:ext cx="757103" cy="733655"/>
          </a:xfrm>
          <a:prstGeom prst="rect">
            <a:avLst/>
          </a:prstGeom>
        </p:spPr>
      </p:pic>
      <p:pic>
        <p:nvPicPr>
          <p:cNvPr id="34" name="Picture 33">
            <a:extLst>
              <a:ext uri="{FF2B5EF4-FFF2-40B4-BE49-F238E27FC236}">
                <a16:creationId xmlns:a16="http://schemas.microsoft.com/office/drawing/2014/main" id="{8AD83996-8EDA-4B76-A1E4-23727C8027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8798" y="3356574"/>
            <a:ext cx="816280" cy="735851"/>
          </a:xfrm>
          <a:prstGeom prst="rect">
            <a:avLst/>
          </a:prstGeom>
        </p:spPr>
      </p:pic>
      <p:pic>
        <p:nvPicPr>
          <p:cNvPr id="36" name="Picture 35">
            <a:extLst>
              <a:ext uri="{FF2B5EF4-FFF2-40B4-BE49-F238E27FC236}">
                <a16:creationId xmlns:a16="http://schemas.microsoft.com/office/drawing/2014/main" id="{20E33EF0-4970-4CE1-9E8F-C088F04342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110" y="3413801"/>
            <a:ext cx="345715" cy="793162"/>
          </a:xfrm>
          <a:prstGeom prst="rect">
            <a:avLst/>
          </a:prstGeom>
        </p:spPr>
      </p:pic>
      <p:pic>
        <p:nvPicPr>
          <p:cNvPr id="38" name="Picture 37">
            <a:extLst>
              <a:ext uri="{FF2B5EF4-FFF2-40B4-BE49-F238E27FC236}">
                <a16:creationId xmlns:a16="http://schemas.microsoft.com/office/drawing/2014/main" id="{BDD28F58-4646-474C-8135-F596AC4647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3888" y="3419653"/>
            <a:ext cx="548678" cy="797845"/>
          </a:xfrm>
          <a:prstGeom prst="rect">
            <a:avLst/>
          </a:prstGeom>
        </p:spPr>
      </p:pic>
      <p:pic>
        <p:nvPicPr>
          <p:cNvPr id="40" name="Picture 39">
            <a:extLst>
              <a:ext uri="{FF2B5EF4-FFF2-40B4-BE49-F238E27FC236}">
                <a16:creationId xmlns:a16="http://schemas.microsoft.com/office/drawing/2014/main" id="{8AADB535-12A7-4A59-BA03-6721A96C6D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1156" y="3435646"/>
            <a:ext cx="801688" cy="829252"/>
          </a:xfrm>
          <a:prstGeom prst="rect">
            <a:avLst/>
          </a:prstGeom>
        </p:spPr>
      </p:pic>
      <p:pic>
        <p:nvPicPr>
          <p:cNvPr id="42" name="Picture 41">
            <a:extLst>
              <a:ext uri="{FF2B5EF4-FFF2-40B4-BE49-F238E27FC236}">
                <a16:creationId xmlns:a16="http://schemas.microsoft.com/office/drawing/2014/main" id="{54DE1E5C-D179-4173-90F4-9DFE524734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5281" y="3378201"/>
            <a:ext cx="605888" cy="731837"/>
          </a:xfrm>
          <a:prstGeom prst="rect">
            <a:avLst/>
          </a:prstGeom>
        </p:spPr>
      </p:pic>
      <p:pic>
        <p:nvPicPr>
          <p:cNvPr id="44" name="Picture 43">
            <a:extLst>
              <a:ext uri="{FF2B5EF4-FFF2-40B4-BE49-F238E27FC236}">
                <a16:creationId xmlns:a16="http://schemas.microsoft.com/office/drawing/2014/main" id="{52EEA16E-7DC1-4CFB-B678-F73613E9E0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4777" y="3424912"/>
            <a:ext cx="619345" cy="576345"/>
          </a:xfrm>
          <a:prstGeom prst="rect">
            <a:avLst/>
          </a:prstGeom>
        </p:spPr>
      </p:pic>
      <p:pic>
        <p:nvPicPr>
          <p:cNvPr id="46" name="Picture 45">
            <a:extLst>
              <a:ext uri="{FF2B5EF4-FFF2-40B4-BE49-F238E27FC236}">
                <a16:creationId xmlns:a16="http://schemas.microsoft.com/office/drawing/2014/main" id="{55EF0018-DDC9-4264-A4C0-4987C9742A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3134" y="5155887"/>
            <a:ext cx="912830" cy="846435"/>
          </a:xfrm>
          <a:prstGeom prst="rect">
            <a:avLst/>
          </a:prstGeom>
        </p:spPr>
      </p:pic>
      <p:pic>
        <p:nvPicPr>
          <p:cNvPr id="48" name="Picture 47">
            <a:extLst>
              <a:ext uri="{FF2B5EF4-FFF2-40B4-BE49-F238E27FC236}">
                <a16:creationId xmlns:a16="http://schemas.microsoft.com/office/drawing/2014/main" id="{C241F515-9EF4-449D-8A25-2CD8EFB052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5968"/>
          <a:stretch/>
        </p:blipFill>
        <p:spPr>
          <a:xfrm>
            <a:off x="2489676" y="5410050"/>
            <a:ext cx="674212" cy="682775"/>
          </a:xfrm>
          <a:prstGeom prst="rect">
            <a:avLst/>
          </a:prstGeom>
        </p:spPr>
      </p:pic>
      <p:pic>
        <p:nvPicPr>
          <p:cNvPr id="50" name="Picture 49">
            <a:extLst>
              <a:ext uri="{FF2B5EF4-FFF2-40B4-BE49-F238E27FC236}">
                <a16:creationId xmlns:a16="http://schemas.microsoft.com/office/drawing/2014/main" id="{BB1A6CE0-DBF0-4E8B-8273-0AF6E6BDF1D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 r="-26045" b="8180"/>
          <a:stretch/>
        </p:blipFill>
        <p:spPr>
          <a:xfrm flipH="1">
            <a:off x="3025775" y="5299959"/>
            <a:ext cx="519112" cy="792866"/>
          </a:xfrm>
          <a:prstGeom prst="rect">
            <a:avLst/>
          </a:prstGeom>
        </p:spPr>
      </p:pic>
      <p:pic>
        <p:nvPicPr>
          <p:cNvPr id="52" name="Picture 51">
            <a:extLst>
              <a:ext uri="{FF2B5EF4-FFF2-40B4-BE49-F238E27FC236}">
                <a16:creationId xmlns:a16="http://schemas.microsoft.com/office/drawing/2014/main" id="{A95120BF-A9BB-4037-81B2-1FED0E4878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80986" y="5299959"/>
            <a:ext cx="1214914" cy="703016"/>
          </a:xfrm>
          <a:prstGeom prst="rect">
            <a:avLst/>
          </a:prstGeom>
        </p:spPr>
      </p:pic>
      <p:pic>
        <p:nvPicPr>
          <p:cNvPr id="54" name="Picture 53">
            <a:extLst>
              <a:ext uri="{FF2B5EF4-FFF2-40B4-BE49-F238E27FC236}">
                <a16:creationId xmlns:a16="http://schemas.microsoft.com/office/drawing/2014/main" id="{6321C528-0A05-4082-9EB8-141914C3F5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79510" y="5269669"/>
            <a:ext cx="1169878" cy="696256"/>
          </a:xfrm>
          <a:prstGeom prst="rect">
            <a:avLst/>
          </a:prstGeom>
        </p:spPr>
      </p:pic>
      <p:pic>
        <p:nvPicPr>
          <p:cNvPr id="56" name="Picture 55">
            <a:extLst>
              <a:ext uri="{FF2B5EF4-FFF2-40B4-BE49-F238E27FC236}">
                <a16:creationId xmlns:a16="http://schemas.microsoft.com/office/drawing/2014/main" id="{678E9CFA-A1B5-4735-B166-73F05EC035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17362" y="5238135"/>
            <a:ext cx="963933" cy="764187"/>
          </a:xfrm>
          <a:prstGeom prst="rect">
            <a:avLst/>
          </a:prstGeom>
        </p:spPr>
      </p:pic>
    </p:spTree>
    <p:extLst>
      <p:ext uri="{BB962C8B-B14F-4D97-AF65-F5344CB8AC3E}">
        <p14:creationId xmlns:p14="http://schemas.microsoft.com/office/powerpoint/2010/main" val="16152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childTnLst>
                                </p:cTn>
                              </p:par>
                              <p:par>
                                <p:cTn id="60" presetID="10" presetClass="entr" presetSubtype="0"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par>
                                <p:cTn id="66" presetID="10" presetClass="entr" presetSubtype="0"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par>
                                <p:cTn id="69" presetID="10"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500"/>
                                        <p:tgtEl>
                                          <p:spTgt spid="54"/>
                                        </p:tgtEl>
                                      </p:cBhvr>
                                    </p:animEffect>
                                  </p:childTnLst>
                                </p:cTn>
                              </p:par>
                              <p:par>
                                <p:cTn id="75" presetID="10"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up)">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righ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right)">
                                      <p:cBhvr>
                                        <p:cTn id="10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42A7-4E4A-4EEC-869D-C68F591472B4}"/>
              </a:ext>
            </a:extLst>
          </p:cNvPr>
          <p:cNvSpPr>
            <a:spLocks noGrp="1"/>
          </p:cNvSpPr>
          <p:nvPr>
            <p:ph type="title"/>
          </p:nvPr>
        </p:nvSpPr>
        <p:spPr/>
        <p:txBody>
          <a:bodyPr/>
          <a:lstStyle/>
          <a:p>
            <a:r>
              <a:rPr lang="en-AU" dirty="0"/>
              <a:t>Rhythm</a:t>
            </a:r>
          </a:p>
        </p:txBody>
      </p:sp>
      <p:sp>
        <p:nvSpPr>
          <p:cNvPr id="3" name="Rectangle 4">
            <a:extLst>
              <a:ext uri="{FF2B5EF4-FFF2-40B4-BE49-F238E27FC236}">
                <a16:creationId xmlns:a16="http://schemas.microsoft.com/office/drawing/2014/main" id="{FD9B2477-3AD7-40F3-88D0-3C30F5B2469F}"/>
              </a:ext>
            </a:extLst>
          </p:cNvPr>
          <p:cNvSpPr>
            <a:spLocks noChangeArrowheads="1"/>
          </p:cNvSpPr>
          <p:nvPr/>
        </p:nvSpPr>
        <p:spPr bwMode="auto">
          <a:xfrm>
            <a:off x="755650" y="1365250"/>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In poetry, rhythm is the pattern that the words make and how they sound, when put together. It can make the poem sound fun to read and can make it easier for you to learn the poem off by heart.</a:t>
            </a:r>
          </a:p>
        </p:txBody>
      </p:sp>
      <p:sp>
        <p:nvSpPr>
          <p:cNvPr id="4" name="Rectangle 3">
            <a:extLst>
              <a:ext uri="{FF2B5EF4-FFF2-40B4-BE49-F238E27FC236}">
                <a16:creationId xmlns:a16="http://schemas.microsoft.com/office/drawing/2014/main" id="{5A18961F-04D8-474B-B21E-B8C02DEC807C}"/>
              </a:ext>
            </a:extLst>
          </p:cNvPr>
          <p:cNvSpPr/>
          <p:nvPr/>
        </p:nvSpPr>
        <p:spPr>
          <a:xfrm>
            <a:off x="755650" y="2379663"/>
            <a:ext cx="7632700" cy="52863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Look at this sentence:</a:t>
            </a:r>
          </a:p>
        </p:txBody>
      </p:sp>
      <p:sp>
        <p:nvSpPr>
          <p:cNvPr id="5" name="Rectangle 8">
            <a:extLst>
              <a:ext uri="{FF2B5EF4-FFF2-40B4-BE49-F238E27FC236}">
                <a16:creationId xmlns:a16="http://schemas.microsoft.com/office/drawing/2014/main" id="{ADAE8B4D-B1AD-473B-BF4B-B88795C83E34}"/>
              </a:ext>
            </a:extLst>
          </p:cNvPr>
          <p:cNvSpPr>
            <a:spLocks noChangeArrowheads="1"/>
          </p:cNvSpPr>
          <p:nvPr/>
        </p:nvSpPr>
        <p:spPr bwMode="auto">
          <a:xfrm>
            <a:off x="755650" y="3028338"/>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dirty="0">
                <a:solidFill>
                  <a:schemeClr val="tx1"/>
                </a:solidFill>
              </a:rPr>
              <a:t>My brother has a jumper and my sister has a skirt.</a:t>
            </a:r>
          </a:p>
        </p:txBody>
      </p:sp>
      <p:pic>
        <p:nvPicPr>
          <p:cNvPr id="11" name="Picture 10">
            <a:extLst>
              <a:ext uri="{FF2B5EF4-FFF2-40B4-BE49-F238E27FC236}">
                <a16:creationId xmlns:a16="http://schemas.microsoft.com/office/drawing/2014/main" id="{764A60BD-DA6F-428E-93BA-08E39E241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55" y="3227918"/>
            <a:ext cx="1754938" cy="3147770"/>
          </a:xfrm>
          <a:prstGeom prst="rect">
            <a:avLst/>
          </a:prstGeom>
        </p:spPr>
      </p:pic>
      <p:pic>
        <p:nvPicPr>
          <p:cNvPr id="13" name="Picture 12">
            <a:extLst>
              <a:ext uri="{FF2B5EF4-FFF2-40B4-BE49-F238E27FC236}">
                <a16:creationId xmlns:a16="http://schemas.microsoft.com/office/drawing/2014/main" id="{3EB4658A-1C93-42F6-80A8-543994734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639" y="3794655"/>
            <a:ext cx="1627173" cy="2720612"/>
          </a:xfrm>
          <a:prstGeom prst="rect">
            <a:avLst/>
          </a:prstGeom>
        </p:spPr>
      </p:pic>
      <p:sp>
        <p:nvSpPr>
          <p:cNvPr id="14" name="Speech Bubble: Oval 13">
            <a:extLst>
              <a:ext uri="{FF2B5EF4-FFF2-40B4-BE49-F238E27FC236}">
                <a16:creationId xmlns:a16="http://schemas.microsoft.com/office/drawing/2014/main" id="{543E6A98-AC51-4800-93F1-60948B6DA697}"/>
              </a:ext>
            </a:extLst>
          </p:cNvPr>
          <p:cNvSpPr/>
          <p:nvPr/>
        </p:nvSpPr>
        <p:spPr>
          <a:xfrm>
            <a:off x="3582419" y="3712302"/>
            <a:ext cx="4110286" cy="2000601"/>
          </a:xfrm>
          <a:prstGeom prst="wedgeEllipseCallout">
            <a:avLst>
              <a:gd name="adj1" fmla="val -64125"/>
              <a:gd name="adj2" fmla="val -134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GB" dirty="0">
                <a:solidFill>
                  <a:schemeClr val="tx1"/>
                </a:solidFill>
              </a:rPr>
              <a:t>Try reading the sentence </a:t>
            </a:r>
            <a:br>
              <a:rPr lang="en-GB" dirty="0">
                <a:solidFill>
                  <a:schemeClr val="tx1"/>
                </a:solidFill>
              </a:rPr>
            </a:br>
            <a:r>
              <a:rPr lang="en-GB" dirty="0">
                <a:solidFill>
                  <a:schemeClr val="tx1"/>
                </a:solidFill>
              </a:rPr>
              <a:t>out loud and listen to the pattern the words make. </a:t>
            </a:r>
          </a:p>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This is rhythm.</a:t>
            </a:r>
          </a:p>
        </p:txBody>
      </p:sp>
    </p:spTree>
    <p:extLst>
      <p:ext uri="{BB962C8B-B14F-4D97-AF65-F5344CB8AC3E}">
        <p14:creationId xmlns:p14="http://schemas.microsoft.com/office/powerpoint/2010/main" val="10137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Syllables </a:t>
            </a:r>
          </a:p>
        </p:txBody>
      </p:sp>
      <p:sp>
        <p:nvSpPr>
          <p:cNvPr id="3" name="TextBox 2"/>
          <p:cNvSpPr txBox="1"/>
          <p:nvPr/>
        </p:nvSpPr>
        <p:spPr>
          <a:xfrm>
            <a:off x="755650" y="1364145"/>
            <a:ext cx="7632700" cy="646331"/>
          </a:xfrm>
          <a:prstGeom prst="rect">
            <a:avLst/>
          </a:prstGeom>
          <a:noFill/>
        </p:spPr>
        <p:txBody>
          <a:bodyPr wrap="square" rtlCol="0">
            <a:spAutoFit/>
          </a:bodyPr>
          <a:lstStyle/>
          <a:p>
            <a:pPr algn="ctr"/>
            <a:r>
              <a:rPr lang="en-GB" dirty="0"/>
              <a:t>A syllable is a unit of written or spoken words. </a:t>
            </a:r>
            <a:br>
              <a:rPr lang="en-GB" dirty="0"/>
            </a:br>
            <a:r>
              <a:rPr lang="en-GB" dirty="0"/>
              <a:t>Syllables are broken up sounds that are used to create words. </a:t>
            </a:r>
          </a:p>
        </p:txBody>
      </p:sp>
      <p:sp>
        <p:nvSpPr>
          <p:cNvPr id="4" name="TextBox 3"/>
          <p:cNvSpPr txBox="1"/>
          <p:nvPr/>
        </p:nvSpPr>
        <p:spPr>
          <a:xfrm>
            <a:off x="662730" y="4233720"/>
            <a:ext cx="7905801" cy="1754326"/>
          </a:xfrm>
          <a:prstGeom prst="rect">
            <a:avLst/>
          </a:prstGeom>
          <a:noFill/>
        </p:spPr>
        <p:txBody>
          <a:bodyPr wrap="square" rtlCol="0">
            <a:spAutoFit/>
          </a:bodyPr>
          <a:lstStyle/>
          <a:p>
            <a:pPr algn="ctr">
              <a:lnSpc>
                <a:spcPct val="150000"/>
              </a:lnSpc>
            </a:pPr>
            <a:r>
              <a:rPr lang="en-GB" b="1" dirty="0"/>
              <a:t>Cat, (1) </a:t>
            </a:r>
            <a:endParaRPr lang="en-GB" dirty="0"/>
          </a:p>
          <a:p>
            <a:pPr algn="ctr">
              <a:lnSpc>
                <a:spcPct val="150000"/>
              </a:lnSpc>
            </a:pPr>
            <a:r>
              <a:rPr lang="en-GB" b="1" dirty="0"/>
              <a:t>Fluffy, (2) </a:t>
            </a:r>
            <a:endParaRPr lang="en-GB" dirty="0"/>
          </a:p>
          <a:p>
            <a:pPr algn="ctr">
              <a:lnSpc>
                <a:spcPct val="150000"/>
              </a:lnSpc>
            </a:pPr>
            <a:r>
              <a:rPr lang="en-GB" b="1" dirty="0"/>
              <a:t>Catches mice, (3) </a:t>
            </a:r>
            <a:endParaRPr lang="en-GB" dirty="0"/>
          </a:p>
          <a:p>
            <a:pPr algn="ctr">
              <a:lnSpc>
                <a:spcPct val="150000"/>
              </a:lnSpc>
            </a:pPr>
            <a:r>
              <a:rPr lang="en-GB" b="1" dirty="0"/>
              <a:t>My faithful pet. (4)</a:t>
            </a:r>
            <a:endParaRPr lang="en-GB" sz="2800" dirty="0"/>
          </a:p>
        </p:txBody>
      </p:sp>
      <p:sp>
        <p:nvSpPr>
          <p:cNvPr id="5" name="Rectangle 4"/>
          <p:cNvSpPr/>
          <p:nvPr/>
        </p:nvSpPr>
        <p:spPr>
          <a:xfrm>
            <a:off x="440419" y="3668967"/>
            <a:ext cx="8253631"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b="1" dirty="0"/>
              <a:t>Look at the syllable pattern in this poem: </a:t>
            </a:r>
            <a:endParaRPr lang="en-GB" dirty="0"/>
          </a:p>
        </p:txBody>
      </p:sp>
      <p:sp>
        <p:nvSpPr>
          <p:cNvPr id="6" name="TextBox 5"/>
          <p:cNvSpPr txBox="1"/>
          <p:nvPr/>
        </p:nvSpPr>
        <p:spPr>
          <a:xfrm>
            <a:off x="755650" y="2161222"/>
            <a:ext cx="7632700" cy="646331"/>
          </a:xfrm>
          <a:prstGeom prst="rect">
            <a:avLst/>
          </a:prstGeom>
          <a:noFill/>
        </p:spPr>
        <p:txBody>
          <a:bodyPr wrap="square" rtlCol="0">
            <a:spAutoFit/>
          </a:bodyPr>
          <a:lstStyle/>
          <a:p>
            <a:pPr algn="ctr"/>
            <a:r>
              <a:rPr lang="en-GB" b="1" dirty="0"/>
              <a:t>One syllable = monosyllabic </a:t>
            </a:r>
            <a:endParaRPr lang="en-GB" dirty="0"/>
          </a:p>
          <a:p>
            <a:pPr algn="ctr"/>
            <a:r>
              <a:rPr lang="en-GB" b="1" dirty="0"/>
              <a:t>More than one syllable = polysyllabic </a:t>
            </a:r>
            <a:endParaRPr lang="en-GB" dirty="0"/>
          </a:p>
        </p:txBody>
      </p:sp>
      <p:sp>
        <p:nvSpPr>
          <p:cNvPr id="7" name="TextBox 6"/>
          <p:cNvSpPr txBox="1"/>
          <p:nvPr/>
        </p:nvSpPr>
        <p:spPr>
          <a:xfrm>
            <a:off x="755650" y="3002974"/>
            <a:ext cx="7632700" cy="369332"/>
          </a:xfrm>
          <a:prstGeom prst="rect">
            <a:avLst/>
          </a:prstGeom>
          <a:noFill/>
        </p:spPr>
        <p:txBody>
          <a:bodyPr wrap="square" rtlCol="0">
            <a:spAutoFit/>
          </a:bodyPr>
          <a:lstStyle/>
          <a:p>
            <a:pPr algn="ctr"/>
            <a:r>
              <a:rPr lang="en-GB" dirty="0"/>
              <a:t>Syllables are used in poetry to create rhythm. </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1007" y="5275915"/>
            <a:ext cx="3984771" cy="997885"/>
          </a:xfrm>
          <a:prstGeom prst="rect">
            <a:avLst/>
          </a:prstGeom>
        </p:spPr>
      </p:pic>
      <p:sp>
        <p:nvSpPr>
          <p:cNvPr id="10" name="Rectangle 9">
            <a:hlinkClick r:id="rId3"/>
            <a:extLst>
              <a:ext uri="{FF2B5EF4-FFF2-40B4-BE49-F238E27FC236}">
                <a16:creationId xmlns:a16="http://schemas.microsoft.com/office/drawing/2014/main" id="{A70A0EEC-E7B0-43D2-83E6-2D1D7083C80D}"/>
              </a:ext>
            </a:extLst>
          </p:cNvPr>
          <p:cNvSpPr/>
          <p:nvPr/>
        </p:nvSpPr>
        <p:spPr>
          <a:xfrm>
            <a:off x="8506436" y="6551801"/>
            <a:ext cx="637563" cy="24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uble Wave 10"/>
          <p:cNvSpPr/>
          <p:nvPr/>
        </p:nvSpPr>
        <p:spPr>
          <a:xfrm>
            <a:off x="6722076" y="147201"/>
            <a:ext cx="2421923" cy="691978"/>
          </a:xfrm>
          <a:prstGeom prst="doubleWav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820931" y="294229"/>
            <a:ext cx="1878227" cy="369332"/>
          </a:xfrm>
          <a:prstGeom prst="rect">
            <a:avLst/>
          </a:prstGeom>
          <a:noFill/>
        </p:spPr>
        <p:txBody>
          <a:bodyPr wrap="square" rtlCol="0">
            <a:spAutoFit/>
          </a:bodyPr>
          <a:lstStyle/>
          <a:p>
            <a:r>
              <a:rPr lang="en-GB" dirty="0">
                <a:solidFill>
                  <a:schemeClr val="bg1"/>
                </a:solidFill>
              </a:rPr>
              <a:t>Poetic Term</a:t>
            </a:r>
          </a:p>
        </p:txBody>
      </p:sp>
    </p:spTree>
    <p:extLst>
      <p:ext uri="{BB962C8B-B14F-4D97-AF65-F5344CB8AC3E}">
        <p14:creationId xmlns:p14="http://schemas.microsoft.com/office/powerpoint/2010/main" val="307591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42" presetClass="path" presetSubtype="0" accel="50000" decel="50000" fill="hold" nodeType="afterEffect">
                                  <p:stCondLst>
                                    <p:cond delay="0"/>
                                  </p:stCondLst>
                                  <p:childTnLst>
                                    <p:animMotion origin="layout" path="M 1.66667E-6 1.85185E-6 L 0.71805 0.00717 " pathEditMode="relative" rAng="0" ptsTypes="AA">
                                      <p:cBhvr>
                                        <p:cTn id="18" dur="2000" fill="hold"/>
                                        <p:tgtEl>
                                          <p:spTgt spid="8"/>
                                        </p:tgtEl>
                                        <p:attrNameLst>
                                          <p:attrName>ppt_x</p:attrName>
                                          <p:attrName>ppt_y</p:attrName>
                                        </p:attrNameLst>
                                      </p:cBhvr>
                                      <p:rCtr x="35903"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BB12-B97B-4150-9D84-D421AE224CE8}"/>
              </a:ext>
            </a:extLst>
          </p:cNvPr>
          <p:cNvSpPr>
            <a:spLocks noGrp="1"/>
          </p:cNvSpPr>
          <p:nvPr>
            <p:ph type="title"/>
          </p:nvPr>
        </p:nvSpPr>
        <p:spPr/>
        <p:txBody>
          <a:bodyPr/>
          <a:lstStyle/>
          <a:p>
            <a:r>
              <a:rPr lang="en-AU" dirty="0"/>
              <a:t>Limericks</a:t>
            </a:r>
          </a:p>
        </p:txBody>
      </p:sp>
      <p:sp>
        <p:nvSpPr>
          <p:cNvPr id="3" name="Rectangle 2">
            <a:extLst>
              <a:ext uri="{FF2B5EF4-FFF2-40B4-BE49-F238E27FC236}">
                <a16:creationId xmlns:a16="http://schemas.microsoft.com/office/drawing/2014/main" id="{0833107C-D33F-4559-B035-6A0D1CDDF9E0}"/>
              </a:ext>
            </a:extLst>
          </p:cNvPr>
          <p:cNvSpPr/>
          <p:nvPr/>
        </p:nvSpPr>
        <p:spPr>
          <a:xfrm>
            <a:off x="755650" y="1422400"/>
            <a:ext cx="7632700" cy="103028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There are over 50 types of poem. </a:t>
            </a:r>
          </a:p>
          <a:p>
            <a:pPr algn="ctr" eaLnBrk="1" fontAlgn="auto" hangingPunct="1">
              <a:spcBef>
                <a:spcPts val="0"/>
              </a:spcBef>
              <a:spcAft>
                <a:spcPts val="0"/>
              </a:spcAft>
              <a:defRPr/>
            </a:pPr>
            <a:r>
              <a:rPr lang="en-GB" dirty="0">
                <a:solidFill>
                  <a:schemeClr val="bg1"/>
                </a:solidFill>
              </a:rPr>
              <a:t>This is a limerick. </a:t>
            </a:r>
          </a:p>
          <a:p>
            <a:pPr algn="ctr" eaLnBrk="1" fontAlgn="auto" hangingPunct="1">
              <a:spcBef>
                <a:spcPts val="0"/>
              </a:spcBef>
              <a:spcAft>
                <a:spcPts val="0"/>
              </a:spcAft>
              <a:defRPr/>
            </a:pPr>
            <a:r>
              <a:rPr lang="en-GB" dirty="0">
                <a:solidFill>
                  <a:schemeClr val="bg1"/>
                </a:solidFill>
              </a:rPr>
              <a:t>Limericks are funny and have rhyming words. </a:t>
            </a:r>
          </a:p>
        </p:txBody>
      </p:sp>
      <p:sp>
        <p:nvSpPr>
          <p:cNvPr id="4" name="Oval 3">
            <a:extLst>
              <a:ext uri="{FF2B5EF4-FFF2-40B4-BE49-F238E27FC236}">
                <a16:creationId xmlns:a16="http://schemas.microsoft.com/office/drawing/2014/main" id="{8CC4FA4D-822A-4934-B2FF-002FFE7E8F1A}"/>
              </a:ext>
            </a:extLst>
          </p:cNvPr>
          <p:cNvSpPr/>
          <p:nvPr/>
        </p:nvSpPr>
        <p:spPr>
          <a:xfrm>
            <a:off x="989013" y="4951413"/>
            <a:ext cx="452437" cy="45243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5" name="Oval 4">
            <a:extLst>
              <a:ext uri="{FF2B5EF4-FFF2-40B4-BE49-F238E27FC236}">
                <a16:creationId xmlns:a16="http://schemas.microsoft.com/office/drawing/2014/main" id="{CF1DA5AA-8B4A-4882-94F4-D5ED7DBF7657}"/>
              </a:ext>
            </a:extLst>
          </p:cNvPr>
          <p:cNvSpPr/>
          <p:nvPr/>
        </p:nvSpPr>
        <p:spPr>
          <a:xfrm>
            <a:off x="989013" y="5711825"/>
            <a:ext cx="452437" cy="45402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6" name="Rectangle 6">
            <a:extLst>
              <a:ext uri="{FF2B5EF4-FFF2-40B4-BE49-F238E27FC236}">
                <a16:creationId xmlns:a16="http://schemas.microsoft.com/office/drawing/2014/main" id="{23199AC0-A3C2-4989-BE32-23A7CA819858}"/>
              </a:ext>
            </a:extLst>
          </p:cNvPr>
          <p:cNvSpPr>
            <a:spLocks noChangeArrowheads="1"/>
          </p:cNvSpPr>
          <p:nvPr/>
        </p:nvSpPr>
        <p:spPr bwMode="auto">
          <a:xfrm>
            <a:off x="2323941" y="2514600"/>
            <a:ext cx="39592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50000"/>
              </a:lnSpc>
              <a:spcBef>
                <a:spcPct val="0"/>
              </a:spcBef>
              <a:buFontTx/>
              <a:buNone/>
            </a:pPr>
            <a:r>
              <a:rPr lang="en-GB" altLang="en-US" dirty="0">
                <a:solidFill>
                  <a:schemeClr val="tx1"/>
                </a:solidFill>
              </a:rPr>
              <a:t>There once was a girl from Bombay, </a:t>
            </a:r>
          </a:p>
          <a:p>
            <a:pPr eaLnBrk="1" hangingPunct="1">
              <a:lnSpc>
                <a:spcPct val="150000"/>
              </a:lnSpc>
              <a:spcBef>
                <a:spcPct val="0"/>
              </a:spcBef>
              <a:buFontTx/>
              <a:buNone/>
            </a:pPr>
            <a:r>
              <a:rPr lang="en-GB" altLang="en-US" dirty="0">
                <a:solidFill>
                  <a:schemeClr val="tx1"/>
                </a:solidFill>
              </a:rPr>
              <a:t>Who always had something to say </a:t>
            </a:r>
          </a:p>
          <a:p>
            <a:pPr eaLnBrk="1" hangingPunct="1">
              <a:lnSpc>
                <a:spcPct val="150000"/>
              </a:lnSpc>
              <a:spcBef>
                <a:spcPct val="0"/>
              </a:spcBef>
              <a:buFontTx/>
              <a:buNone/>
            </a:pPr>
            <a:r>
              <a:rPr lang="en-GB" altLang="en-US" dirty="0">
                <a:solidFill>
                  <a:schemeClr val="tx1"/>
                </a:solidFill>
              </a:rPr>
              <a:t>Her tongue went too fast, </a:t>
            </a:r>
          </a:p>
          <a:p>
            <a:pPr eaLnBrk="1" hangingPunct="1">
              <a:lnSpc>
                <a:spcPct val="150000"/>
              </a:lnSpc>
              <a:spcBef>
                <a:spcPct val="0"/>
              </a:spcBef>
              <a:buFontTx/>
              <a:buNone/>
            </a:pPr>
            <a:r>
              <a:rPr lang="en-GB" altLang="en-US" dirty="0">
                <a:solidFill>
                  <a:schemeClr val="tx1"/>
                </a:solidFill>
              </a:rPr>
              <a:t>Her voice didn’t last, </a:t>
            </a:r>
          </a:p>
          <a:p>
            <a:pPr eaLnBrk="1" hangingPunct="1">
              <a:lnSpc>
                <a:spcPct val="150000"/>
              </a:lnSpc>
              <a:spcBef>
                <a:spcPct val="0"/>
              </a:spcBef>
              <a:buFontTx/>
              <a:buNone/>
            </a:pPr>
            <a:r>
              <a:rPr lang="en-GB" altLang="en-US" dirty="0">
                <a:solidFill>
                  <a:schemeClr val="tx1"/>
                </a:solidFill>
              </a:rPr>
              <a:t>And was quiet the rest of the day.</a:t>
            </a:r>
          </a:p>
        </p:txBody>
      </p:sp>
      <p:sp>
        <p:nvSpPr>
          <p:cNvPr id="7" name="Rectangle 6">
            <a:extLst>
              <a:ext uri="{FF2B5EF4-FFF2-40B4-BE49-F238E27FC236}">
                <a16:creationId xmlns:a16="http://schemas.microsoft.com/office/drawing/2014/main" id="{4FD7D4AC-0118-4497-B8E1-EC6B54FEDE92}"/>
              </a:ext>
            </a:extLst>
          </p:cNvPr>
          <p:cNvSpPr>
            <a:spLocks noChangeArrowheads="1"/>
          </p:cNvSpPr>
          <p:nvPr/>
        </p:nvSpPr>
        <p:spPr bwMode="auto">
          <a:xfrm>
            <a:off x="1452564" y="4892256"/>
            <a:ext cx="4533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rgbClr val="85BD33"/>
                </a:solidFill>
              </a:rPr>
              <a:t>Can you spot the rhyming words at the end of some lines? </a:t>
            </a:r>
          </a:p>
        </p:txBody>
      </p:sp>
      <p:sp>
        <p:nvSpPr>
          <p:cNvPr id="8" name="Rectangle 7">
            <a:extLst>
              <a:ext uri="{FF2B5EF4-FFF2-40B4-BE49-F238E27FC236}">
                <a16:creationId xmlns:a16="http://schemas.microsoft.com/office/drawing/2014/main" id="{16D1E9D5-8677-4841-A5E7-5C564010FD1A}"/>
              </a:ext>
            </a:extLst>
          </p:cNvPr>
          <p:cNvSpPr>
            <a:spLocks noChangeArrowheads="1"/>
          </p:cNvSpPr>
          <p:nvPr/>
        </p:nvSpPr>
        <p:spPr bwMode="auto">
          <a:xfrm>
            <a:off x="1452563" y="5754687"/>
            <a:ext cx="4533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85BD33"/>
                </a:solidFill>
              </a:rPr>
              <a:t>How does the rhythm of the poem sound?</a:t>
            </a:r>
          </a:p>
        </p:txBody>
      </p:sp>
      <p:pic>
        <p:nvPicPr>
          <p:cNvPr id="10" name="Picture 9">
            <a:extLst>
              <a:ext uri="{FF2B5EF4-FFF2-40B4-BE49-F238E27FC236}">
                <a16:creationId xmlns:a16="http://schemas.microsoft.com/office/drawing/2014/main" id="{EA04816E-2D31-4FFD-8511-5845F12AC8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86753" y="2611839"/>
            <a:ext cx="1420506" cy="2710648"/>
          </a:xfrm>
          <a:prstGeom prst="rect">
            <a:avLst/>
          </a:prstGeom>
        </p:spPr>
      </p:pic>
    </p:spTree>
    <p:extLst>
      <p:ext uri="{BB962C8B-B14F-4D97-AF65-F5344CB8AC3E}">
        <p14:creationId xmlns:p14="http://schemas.microsoft.com/office/powerpoint/2010/main" val="347221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25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2F91-38A3-4A10-973D-E2030FDC64CF}"/>
              </a:ext>
            </a:extLst>
          </p:cNvPr>
          <p:cNvSpPr>
            <a:spLocks noGrp="1"/>
          </p:cNvSpPr>
          <p:nvPr>
            <p:ph type="title"/>
          </p:nvPr>
        </p:nvSpPr>
        <p:spPr/>
        <p:txBody>
          <a:bodyPr/>
          <a:lstStyle/>
          <a:p>
            <a:r>
              <a:rPr lang="en-AU" dirty="0"/>
              <a:t>Shape Poetry</a:t>
            </a:r>
          </a:p>
        </p:txBody>
      </p:sp>
      <p:grpSp>
        <p:nvGrpSpPr>
          <p:cNvPr id="10" name="Group 9">
            <a:extLst>
              <a:ext uri="{FF2B5EF4-FFF2-40B4-BE49-F238E27FC236}">
                <a16:creationId xmlns:a16="http://schemas.microsoft.com/office/drawing/2014/main" id="{6BD61387-6517-4A8E-A335-ED51E712E5BA}"/>
              </a:ext>
            </a:extLst>
          </p:cNvPr>
          <p:cNvGrpSpPr/>
          <p:nvPr/>
        </p:nvGrpSpPr>
        <p:grpSpPr>
          <a:xfrm>
            <a:off x="239713" y="3370263"/>
            <a:ext cx="8351837" cy="2913062"/>
            <a:chOff x="239713" y="3370263"/>
            <a:chExt cx="8351837" cy="2913062"/>
          </a:xfrm>
        </p:grpSpPr>
        <p:pic>
          <p:nvPicPr>
            <p:cNvPr id="3" name="Picture 17">
              <a:extLst>
                <a:ext uri="{FF2B5EF4-FFF2-40B4-BE49-F238E27FC236}">
                  <a16:creationId xmlns:a16="http://schemas.microsoft.com/office/drawing/2014/main" id="{277EDE28-3AAC-4F18-9CAE-434BAE99D04F}"/>
                </a:ext>
              </a:extLst>
            </p:cNvPr>
            <p:cNvPicPr>
              <a:picLocks noChangeAspect="1"/>
            </p:cNvPicPr>
            <p:nvPr/>
          </p:nvPicPr>
          <p:blipFill>
            <a:blip r:embed="rId2" cstate="print">
              <a:extLst>
                <a:ext uri="{28A0092B-C50C-407E-A947-70E740481C1C}">
                  <a14:useLocalDpi xmlns:a14="http://schemas.microsoft.com/office/drawing/2010/main" val="0"/>
                </a:ext>
              </a:extLst>
            </a:blip>
            <a:srcRect b="11253"/>
            <a:stretch>
              <a:fillRect/>
            </a:stretch>
          </p:blipFill>
          <p:spPr bwMode="auto">
            <a:xfrm>
              <a:off x="539750" y="3370263"/>
              <a:ext cx="80518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475F2DCB-1157-4E62-ABB3-E65C116B99BD}"/>
                </a:ext>
              </a:extLst>
            </p:cNvPr>
            <p:cNvSpPr>
              <a:spLocks noChangeArrowheads="1"/>
            </p:cNvSpPr>
            <p:nvPr/>
          </p:nvSpPr>
          <p:spPr bwMode="auto">
            <a:xfrm>
              <a:off x="239713" y="3508375"/>
              <a:ext cx="83518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bg1"/>
                  </a:solidFill>
                  <a:cs typeface="Arial" panose="020B0604020202020204" pitchFamily="34" charset="0"/>
                </a:rPr>
                <a:t> 				      A</a:t>
              </a:r>
            </a:p>
            <a:p>
              <a:pPr eaLnBrk="1" hangingPunct="1">
                <a:lnSpc>
                  <a:spcPct val="100000"/>
                </a:lnSpc>
                <a:spcBef>
                  <a:spcPct val="0"/>
                </a:spcBef>
                <a:buFontTx/>
                <a:buNone/>
              </a:pPr>
              <a:r>
                <a:rPr lang="en-GB" altLang="en-US" dirty="0">
                  <a:solidFill>
                    <a:schemeClr val="bg1"/>
                  </a:solidFill>
                  <a:cs typeface="Arial" panose="020B0604020202020204" pitchFamily="34" charset="0"/>
                </a:rPr>
                <a:t>                                                    huge rock</a:t>
              </a:r>
            </a:p>
            <a:p>
              <a:pPr eaLnBrk="1" hangingPunct="1">
                <a:lnSpc>
                  <a:spcPct val="100000"/>
                </a:lnSpc>
                <a:spcBef>
                  <a:spcPct val="0"/>
                </a:spcBef>
                <a:buFontTx/>
                <a:buNone/>
              </a:pPr>
              <a:r>
                <a:rPr lang="en-GB" altLang="en-US" dirty="0">
                  <a:solidFill>
                    <a:schemeClr val="bg1"/>
                  </a:solidFill>
                  <a:cs typeface="Arial" panose="020B0604020202020204" pitchFamily="34" charset="0"/>
                </a:rPr>
                <a:t>                                                  that rumbles</a:t>
              </a:r>
            </a:p>
            <a:p>
              <a:pPr eaLnBrk="1" hangingPunct="1">
                <a:lnSpc>
                  <a:spcPct val="100000"/>
                </a:lnSpc>
                <a:spcBef>
                  <a:spcPct val="0"/>
                </a:spcBef>
                <a:buFontTx/>
                <a:buNone/>
              </a:pPr>
              <a:r>
                <a:rPr lang="en-GB" altLang="en-US" dirty="0">
                  <a:solidFill>
                    <a:schemeClr val="bg1"/>
                  </a:solidFill>
                  <a:cs typeface="Arial" panose="020B0604020202020204" pitchFamily="34" charset="0"/>
                </a:rPr>
                <a:t>                                             and roars, wrecking</a:t>
              </a:r>
            </a:p>
            <a:p>
              <a:pPr eaLnBrk="1" hangingPunct="1">
                <a:lnSpc>
                  <a:spcPct val="100000"/>
                </a:lnSpc>
                <a:spcBef>
                  <a:spcPct val="0"/>
                </a:spcBef>
                <a:buFontTx/>
                <a:buNone/>
              </a:pPr>
              <a:r>
                <a:rPr lang="en-GB" altLang="en-US" dirty="0">
                  <a:solidFill>
                    <a:schemeClr val="bg1"/>
                  </a:solidFill>
                  <a:cs typeface="Arial" panose="020B0604020202020204" pitchFamily="34" charset="0"/>
                </a:rPr>
                <a:t>                                           the ground all around it.</a:t>
              </a:r>
            </a:p>
            <a:p>
              <a:pPr eaLnBrk="1" hangingPunct="1">
                <a:lnSpc>
                  <a:spcPct val="100000"/>
                </a:lnSpc>
                <a:spcBef>
                  <a:spcPct val="0"/>
                </a:spcBef>
                <a:buFontTx/>
                <a:buNone/>
              </a:pPr>
              <a:r>
                <a:rPr lang="en-GB" altLang="en-US" dirty="0">
                  <a:solidFill>
                    <a:schemeClr val="bg1"/>
                  </a:solidFill>
                  <a:cs typeface="Arial" panose="020B0604020202020204" pitchFamily="34" charset="0"/>
                </a:rPr>
                <a:t>                               It shoots; sizzling, steaming, scorching lava </a:t>
              </a:r>
            </a:p>
            <a:p>
              <a:pPr eaLnBrk="1" hangingPunct="1">
                <a:lnSpc>
                  <a:spcPct val="100000"/>
                </a:lnSpc>
                <a:spcBef>
                  <a:spcPct val="0"/>
                </a:spcBef>
                <a:buFontTx/>
                <a:buNone/>
              </a:pPr>
              <a:r>
                <a:rPr lang="en-GB" altLang="en-US" dirty="0">
                  <a:solidFill>
                    <a:schemeClr val="bg1"/>
                  </a:solidFill>
                  <a:cs typeface="Arial" panose="020B0604020202020204" pitchFamily="34" charset="0"/>
                </a:rPr>
                <a:t>                          like a monster spitting out hot liquid into the air.</a:t>
              </a:r>
            </a:p>
            <a:p>
              <a:pPr eaLnBrk="1" hangingPunct="1">
                <a:lnSpc>
                  <a:spcPct val="100000"/>
                </a:lnSpc>
                <a:spcBef>
                  <a:spcPct val="0"/>
                </a:spcBef>
                <a:buFontTx/>
                <a:buNone/>
              </a:pPr>
              <a:r>
                <a:rPr lang="en-GB" altLang="en-US" dirty="0">
                  <a:solidFill>
                    <a:schemeClr val="bg1"/>
                  </a:solidFill>
                  <a:cs typeface="Arial" panose="020B0604020202020204" pitchFamily="34" charset="0"/>
                </a:rPr>
                <a:t>                        Like a smoking dragon, it finally starts to calm down.</a:t>
              </a:r>
            </a:p>
            <a:p>
              <a:pPr eaLnBrk="1" hangingPunct="1">
                <a:lnSpc>
                  <a:spcPct val="100000"/>
                </a:lnSpc>
                <a:spcBef>
                  <a:spcPct val="0"/>
                </a:spcBef>
                <a:buFontTx/>
                <a:buNone/>
              </a:pPr>
              <a:r>
                <a:rPr lang="en-GB" altLang="en-US" dirty="0">
                  <a:solidFill>
                    <a:schemeClr val="bg1"/>
                  </a:solidFill>
                  <a:cs typeface="Arial" panose="020B0604020202020204" pitchFamily="34" charset="0"/>
                </a:rPr>
                <a:t>            The chaos stops and it goes back to being a deadly and dangerous rock.</a:t>
              </a:r>
              <a:endParaRPr lang="en-GB" altLang="en-US" dirty="0">
                <a:solidFill>
                  <a:schemeClr val="tx1"/>
                </a:solidFill>
                <a:cs typeface="Arial" panose="020B0604020202020204" pitchFamily="34" charset="0"/>
              </a:endParaRPr>
            </a:p>
          </p:txBody>
        </p:sp>
      </p:grpSp>
      <p:sp>
        <p:nvSpPr>
          <p:cNvPr id="5" name="Rectangle 4">
            <a:extLst>
              <a:ext uri="{FF2B5EF4-FFF2-40B4-BE49-F238E27FC236}">
                <a16:creationId xmlns:a16="http://schemas.microsoft.com/office/drawing/2014/main" id="{775A419C-445F-48AD-B6CF-7ADD8154302C}"/>
              </a:ext>
            </a:extLst>
          </p:cNvPr>
          <p:cNvSpPr/>
          <p:nvPr/>
        </p:nvSpPr>
        <p:spPr>
          <a:xfrm>
            <a:off x="755650" y="1422400"/>
            <a:ext cx="7632700" cy="78263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Shape poems are written in the shape of the thing the poem is about. Look at this poem.</a:t>
            </a:r>
          </a:p>
        </p:txBody>
      </p:sp>
      <p:sp>
        <p:nvSpPr>
          <p:cNvPr id="6" name="Oval 5">
            <a:extLst>
              <a:ext uri="{FF2B5EF4-FFF2-40B4-BE49-F238E27FC236}">
                <a16:creationId xmlns:a16="http://schemas.microsoft.com/office/drawing/2014/main" id="{2F6CB28E-2679-4C9A-B1A1-4324C35D9C6D}"/>
              </a:ext>
            </a:extLst>
          </p:cNvPr>
          <p:cNvSpPr/>
          <p:nvPr/>
        </p:nvSpPr>
        <p:spPr>
          <a:xfrm>
            <a:off x="989013" y="2295525"/>
            <a:ext cx="452437" cy="45243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7" name="Oval 6">
            <a:extLst>
              <a:ext uri="{FF2B5EF4-FFF2-40B4-BE49-F238E27FC236}">
                <a16:creationId xmlns:a16="http://schemas.microsoft.com/office/drawing/2014/main" id="{0C2BBA79-E675-4514-B960-55EFF366CE9E}"/>
              </a:ext>
            </a:extLst>
          </p:cNvPr>
          <p:cNvSpPr/>
          <p:nvPr/>
        </p:nvSpPr>
        <p:spPr>
          <a:xfrm>
            <a:off x="989013" y="2825750"/>
            <a:ext cx="452437" cy="45402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8" name="Rectangle 7">
            <a:extLst>
              <a:ext uri="{FF2B5EF4-FFF2-40B4-BE49-F238E27FC236}">
                <a16:creationId xmlns:a16="http://schemas.microsoft.com/office/drawing/2014/main" id="{D4DB0630-2D61-46ED-829A-F7BCB773553D}"/>
              </a:ext>
            </a:extLst>
          </p:cNvPr>
          <p:cNvSpPr>
            <a:spLocks noChangeArrowheads="1"/>
          </p:cNvSpPr>
          <p:nvPr/>
        </p:nvSpPr>
        <p:spPr bwMode="auto">
          <a:xfrm>
            <a:off x="1452563" y="2336800"/>
            <a:ext cx="354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rgbClr val="85BD33"/>
                </a:solidFill>
              </a:rPr>
              <a:t>What is the shape of the poem? </a:t>
            </a:r>
          </a:p>
        </p:txBody>
      </p:sp>
      <p:sp>
        <p:nvSpPr>
          <p:cNvPr id="9" name="Rectangle 8">
            <a:extLst>
              <a:ext uri="{FF2B5EF4-FFF2-40B4-BE49-F238E27FC236}">
                <a16:creationId xmlns:a16="http://schemas.microsoft.com/office/drawing/2014/main" id="{1D6C9BF3-F236-4F51-B08B-10B5EE5CED59}"/>
              </a:ext>
            </a:extLst>
          </p:cNvPr>
          <p:cNvSpPr>
            <a:spLocks noChangeArrowheads="1"/>
          </p:cNvSpPr>
          <p:nvPr/>
        </p:nvSpPr>
        <p:spPr bwMode="auto">
          <a:xfrm>
            <a:off x="1452563" y="2868613"/>
            <a:ext cx="527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85BD33"/>
                </a:solidFill>
              </a:rPr>
              <a:t>Does it have rhyming words at the end of lines? </a:t>
            </a:r>
          </a:p>
        </p:txBody>
      </p:sp>
    </p:spTree>
    <p:extLst>
      <p:ext uri="{BB962C8B-B14F-4D97-AF65-F5344CB8AC3E}">
        <p14:creationId xmlns:p14="http://schemas.microsoft.com/office/powerpoint/2010/main" val="368322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46A3-8B6F-4AAF-A7A2-DE43F9500ABB}"/>
              </a:ext>
            </a:extLst>
          </p:cNvPr>
          <p:cNvSpPr>
            <a:spLocks noGrp="1"/>
          </p:cNvSpPr>
          <p:nvPr>
            <p:ph type="title"/>
          </p:nvPr>
        </p:nvSpPr>
        <p:spPr/>
        <p:txBody>
          <a:bodyPr/>
          <a:lstStyle/>
          <a:p>
            <a:r>
              <a:rPr lang="en-AU" dirty="0"/>
              <a:t>Acrostic Poetry</a:t>
            </a:r>
          </a:p>
        </p:txBody>
      </p:sp>
      <p:sp>
        <p:nvSpPr>
          <p:cNvPr id="3" name="Rectangle 2">
            <a:extLst>
              <a:ext uri="{FF2B5EF4-FFF2-40B4-BE49-F238E27FC236}">
                <a16:creationId xmlns:a16="http://schemas.microsoft.com/office/drawing/2014/main" id="{C4B2905A-341F-4A4F-8179-6061644CEB9F}"/>
              </a:ext>
            </a:extLst>
          </p:cNvPr>
          <p:cNvSpPr/>
          <p:nvPr/>
        </p:nvSpPr>
        <p:spPr>
          <a:xfrm>
            <a:off x="755650" y="1436048"/>
            <a:ext cx="7632700" cy="66198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bg1"/>
                </a:solidFill>
              </a:rPr>
              <a:t>The first letter of each line spells out what the poem is about.</a:t>
            </a:r>
          </a:p>
        </p:txBody>
      </p:sp>
      <p:sp>
        <p:nvSpPr>
          <p:cNvPr id="4" name="Oval 3">
            <a:extLst>
              <a:ext uri="{FF2B5EF4-FFF2-40B4-BE49-F238E27FC236}">
                <a16:creationId xmlns:a16="http://schemas.microsoft.com/office/drawing/2014/main" id="{09C73B51-D1A7-40D7-984A-196348DC87E7}"/>
              </a:ext>
            </a:extLst>
          </p:cNvPr>
          <p:cNvSpPr/>
          <p:nvPr/>
        </p:nvSpPr>
        <p:spPr>
          <a:xfrm>
            <a:off x="989013" y="5481638"/>
            <a:ext cx="452437" cy="45402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a:t>
            </a:r>
          </a:p>
        </p:txBody>
      </p:sp>
      <p:sp>
        <p:nvSpPr>
          <p:cNvPr id="5" name="Rectangle 4">
            <a:extLst>
              <a:ext uri="{FF2B5EF4-FFF2-40B4-BE49-F238E27FC236}">
                <a16:creationId xmlns:a16="http://schemas.microsoft.com/office/drawing/2014/main" id="{70DC2F16-D443-4DF7-8904-4D235F941383}"/>
              </a:ext>
            </a:extLst>
          </p:cNvPr>
          <p:cNvSpPr>
            <a:spLocks noChangeArrowheads="1"/>
          </p:cNvSpPr>
          <p:nvPr/>
        </p:nvSpPr>
        <p:spPr bwMode="auto">
          <a:xfrm>
            <a:off x="1452563" y="5524500"/>
            <a:ext cx="3873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rgbClr val="85BD33"/>
                </a:solidFill>
              </a:rPr>
              <a:t>What do the letters in green spell? </a:t>
            </a:r>
          </a:p>
        </p:txBody>
      </p:sp>
      <p:sp>
        <p:nvSpPr>
          <p:cNvPr id="6" name="Rectangle 2">
            <a:extLst>
              <a:ext uri="{FF2B5EF4-FFF2-40B4-BE49-F238E27FC236}">
                <a16:creationId xmlns:a16="http://schemas.microsoft.com/office/drawing/2014/main" id="{43F57AE3-B914-4F77-A354-8B76A9E5B114}"/>
              </a:ext>
            </a:extLst>
          </p:cNvPr>
          <p:cNvSpPr>
            <a:spLocks noChangeArrowheads="1"/>
          </p:cNvSpPr>
          <p:nvPr/>
        </p:nvSpPr>
        <p:spPr bwMode="auto">
          <a:xfrm>
            <a:off x="989013" y="2273300"/>
            <a:ext cx="4572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spcAft>
                <a:spcPts val="600"/>
              </a:spcAft>
              <a:buFontTx/>
              <a:buNone/>
            </a:pPr>
            <a:r>
              <a:rPr lang="en-GB" altLang="en-US" b="1" dirty="0">
                <a:solidFill>
                  <a:srgbClr val="85BD33"/>
                </a:solidFill>
              </a:rPr>
              <a:t>A</a:t>
            </a:r>
            <a:r>
              <a:rPr lang="en-GB" altLang="en-US" dirty="0">
                <a:solidFill>
                  <a:schemeClr val="tx1"/>
                </a:solidFill>
              </a:rPr>
              <a:t>n acrostic poem</a:t>
            </a:r>
          </a:p>
          <a:p>
            <a:pPr eaLnBrk="1" hangingPunct="1">
              <a:lnSpc>
                <a:spcPct val="100000"/>
              </a:lnSpc>
              <a:spcBef>
                <a:spcPct val="0"/>
              </a:spcBef>
              <a:spcAft>
                <a:spcPts val="600"/>
              </a:spcAft>
              <a:buFontTx/>
              <a:buNone/>
            </a:pPr>
            <a:r>
              <a:rPr lang="en-GB" altLang="en-US" b="1" dirty="0">
                <a:solidFill>
                  <a:srgbClr val="85BD33"/>
                </a:solidFill>
              </a:rPr>
              <a:t>C</a:t>
            </a:r>
            <a:r>
              <a:rPr lang="en-GB" altLang="en-US" dirty="0">
                <a:solidFill>
                  <a:schemeClr val="tx1"/>
                </a:solidFill>
              </a:rPr>
              <a:t>ould be about anything you want</a:t>
            </a:r>
          </a:p>
          <a:p>
            <a:pPr eaLnBrk="1" hangingPunct="1">
              <a:lnSpc>
                <a:spcPct val="100000"/>
              </a:lnSpc>
              <a:spcBef>
                <a:spcPct val="0"/>
              </a:spcBef>
              <a:spcAft>
                <a:spcPts val="600"/>
              </a:spcAft>
              <a:buFontTx/>
              <a:buNone/>
            </a:pPr>
            <a:r>
              <a:rPr lang="en-GB" altLang="en-US" b="1" dirty="0">
                <a:solidFill>
                  <a:srgbClr val="85BD33"/>
                </a:solidFill>
              </a:rPr>
              <a:t>R</a:t>
            </a:r>
            <a:r>
              <a:rPr lang="en-GB" altLang="en-US" dirty="0">
                <a:solidFill>
                  <a:schemeClr val="tx1"/>
                </a:solidFill>
              </a:rPr>
              <a:t>eally.</a:t>
            </a:r>
          </a:p>
          <a:p>
            <a:pPr eaLnBrk="1" hangingPunct="1">
              <a:lnSpc>
                <a:spcPct val="100000"/>
              </a:lnSpc>
              <a:spcBef>
                <a:spcPct val="0"/>
              </a:spcBef>
              <a:spcAft>
                <a:spcPts val="600"/>
              </a:spcAft>
              <a:buFontTx/>
              <a:buNone/>
            </a:pPr>
            <a:r>
              <a:rPr lang="en-GB" altLang="en-US" b="1" dirty="0">
                <a:solidFill>
                  <a:srgbClr val="85BD33"/>
                </a:solidFill>
              </a:rPr>
              <a:t>O</a:t>
            </a:r>
            <a:r>
              <a:rPr lang="en-GB" altLang="en-US" dirty="0">
                <a:solidFill>
                  <a:schemeClr val="tx1"/>
                </a:solidFill>
              </a:rPr>
              <a:t>f course, you can</a:t>
            </a:r>
          </a:p>
          <a:p>
            <a:pPr eaLnBrk="1" hangingPunct="1">
              <a:lnSpc>
                <a:spcPct val="100000"/>
              </a:lnSpc>
              <a:spcBef>
                <a:spcPct val="0"/>
              </a:spcBef>
              <a:spcAft>
                <a:spcPts val="600"/>
              </a:spcAft>
              <a:buFontTx/>
              <a:buNone/>
            </a:pPr>
            <a:r>
              <a:rPr lang="en-GB" altLang="en-US" b="1" dirty="0">
                <a:solidFill>
                  <a:srgbClr val="85BD33"/>
                </a:solidFill>
              </a:rPr>
              <a:t>S</a:t>
            </a:r>
            <a:r>
              <a:rPr lang="en-GB" altLang="en-US" dirty="0">
                <a:solidFill>
                  <a:schemeClr val="tx1"/>
                </a:solidFill>
              </a:rPr>
              <a:t>ay what you like.</a:t>
            </a:r>
          </a:p>
          <a:p>
            <a:pPr eaLnBrk="1" hangingPunct="1">
              <a:lnSpc>
                <a:spcPct val="100000"/>
              </a:lnSpc>
              <a:spcBef>
                <a:spcPct val="0"/>
              </a:spcBef>
              <a:spcAft>
                <a:spcPts val="600"/>
              </a:spcAft>
              <a:buFontTx/>
              <a:buNone/>
            </a:pPr>
            <a:r>
              <a:rPr lang="en-GB" altLang="en-US" b="1" dirty="0">
                <a:solidFill>
                  <a:srgbClr val="85BD33"/>
                </a:solidFill>
              </a:rPr>
              <a:t>T</a:t>
            </a:r>
            <a:r>
              <a:rPr lang="en-GB" altLang="en-US" dirty="0">
                <a:solidFill>
                  <a:schemeClr val="tx1"/>
                </a:solidFill>
              </a:rPr>
              <a:t>hat’s what’s so easy</a:t>
            </a:r>
          </a:p>
          <a:p>
            <a:pPr eaLnBrk="1" hangingPunct="1">
              <a:lnSpc>
                <a:spcPct val="100000"/>
              </a:lnSpc>
              <a:spcBef>
                <a:spcPct val="0"/>
              </a:spcBef>
              <a:spcAft>
                <a:spcPts val="600"/>
              </a:spcAft>
              <a:buFontTx/>
              <a:buNone/>
            </a:pPr>
            <a:r>
              <a:rPr lang="en-GB" altLang="en-US" b="1" dirty="0">
                <a:solidFill>
                  <a:srgbClr val="85BD33"/>
                </a:solidFill>
              </a:rPr>
              <a:t>I</a:t>
            </a:r>
            <a:r>
              <a:rPr lang="en-GB" altLang="en-US" dirty="0">
                <a:solidFill>
                  <a:schemeClr val="tx1"/>
                </a:solidFill>
              </a:rPr>
              <a:t> might write one right now</a:t>
            </a:r>
          </a:p>
          <a:p>
            <a:pPr eaLnBrk="1" hangingPunct="1">
              <a:lnSpc>
                <a:spcPct val="100000"/>
              </a:lnSpc>
              <a:spcBef>
                <a:spcPct val="0"/>
              </a:spcBef>
              <a:spcAft>
                <a:spcPts val="600"/>
              </a:spcAft>
              <a:buFontTx/>
              <a:buNone/>
            </a:pPr>
            <a:r>
              <a:rPr lang="en-GB" altLang="en-US" b="1" dirty="0">
                <a:solidFill>
                  <a:srgbClr val="85BD33"/>
                </a:solidFill>
              </a:rPr>
              <a:t>C</a:t>
            </a:r>
            <a:r>
              <a:rPr lang="en-GB" altLang="en-US" dirty="0">
                <a:solidFill>
                  <a:schemeClr val="tx1"/>
                </a:solidFill>
              </a:rPr>
              <a:t>an you guess what it’ll be about?</a:t>
            </a:r>
          </a:p>
        </p:txBody>
      </p:sp>
      <p:pic>
        <p:nvPicPr>
          <p:cNvPr id="8" name="Picture 7">
            <a:extLst>
              <a:ext uri="{FF2B5EF4-FFF2-40B4-BE49-F238E27FC236}">
                <a16:creationId xmlns:a16="http://schemas.microsoft.com/office/drawing/2014/main" id="{4F5B6FBE-97F9-438F-8C8E-0FBB81276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583" y="2273300"/>
            <a:ext cx="1976149" cy="5155035"/>
          </a:xfrm>
          <a:prstGeom prst="rect">
            <a:avLst/>
          </a:prstGeom>
        </p:spPr>
      </p:pic>
    </p:spTree>
    <p:extLst>
      <p:ext uri="{BB962C8B-B14F-4D97-AF65-F5344CB8AC3E}">
        <p14:creationId xmlns:p14="http://schemas.microsoft.com/office/powerpoint/2010/main" val="4340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79</TotalTime>
  <Words>1299</Words>
  <Application>Microsoft Office PowerPoint</Application>
  <PresentationFormat>On-screen Show (4:3)</PresentationFormat>
  <Paragraphs>173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Twinkl</vt:lpstr>
      <vt:lpstr>Comic Sans MS</vt:lpstr>
      <vt:lpstr>Office Theme</vt:lpstr>
      <vt:lpstr>PowerPoint Presentation</vt:lpstr>
      <vt:lpstr>What Is Poetry?</vt:lpstr>
      <vt:lpstr>What Is World Poetry Day?</vt:lpstr>
      <vt:lpstr>Rhyming Words</vt:lpstr>
      <vt:lpstr>Rhythm</vt:lpstr>
      <vt:lpstr>Using Syllables </vt:lpstr>
      <vt:lpstr>Limericks</vt:lpstr>
      <vt:lpstr>Shape Poetry</vt:lpstr>
      <vt:lpstr>Acrostic Poetry</vt:lpstr>
      <vt:lpstr>Free Verse</vt:lpstr>
      <vt:lpstr>Haiku </vt:lpstr>
      <vt:lpstr>Kennings</vt:lpstr>
      <vt:lpstr>Metaphor </vt:lpstr>
      <vt:lpstr>Using Onomatopoeia </vt:lpstr>
      <vt:lpstr>Simile </vt:lpstr>
      <vt:lpstr>Synonym  </vt:lpstr>
      <vt:lpstr>Anagrams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M Smith</cp:lastModifiedBy>
  <cp:revision>11</cp:revision>
  <dcterms:created xsi:type="dcterms:W3CDTF">2020-12-30T04:11:40Z</dcterms:created>
  <dcterms:modified xsi:type="dcterms:W3CDTF">2022-03-19T14:07:40Z</dcterms:modified>
</cp:coreProperties>
</file>