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9" r:id="rId5"/>
    <p:sldId id="268" r:id="rId6"/>
    <p:sldId id="271" r:id="rId7"/>
    <p:sldId id="259" r:id="rId8"/>
    <p:sldId id="274" r:id="rId9"/>
    <p:sldId id="275" r:id="rId10"/>
    <p:sldId id="272" r:id="rId11"/>
    <p:sldId id="273" r:id="rId12"/>
    <p:sldId id="277"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623" autoAdjust="0"/>
  </p:normalViewPr>
  <p:slideViewPr>
    <p:cSldViewPr snapToGrid="0">
      <p:cViewPr varScale="1">
        <p:scale>
          <a:sx n="55" d="100"/>
          <a:sy n="55" d="100"/>
        </p:scale>
        <p:origin x="6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9F7EB-08AC-4603-A5F4-B7DD0F80CA05}" type="datetimeFigureOut">
              <a:rPr lang="en-GB" smtClean="0"/>
              <a:t>12/09/2021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905AC-BFF1-4B09-97DC-EB7B76A6CAB3}" type="slidenum">
              <a:rPr lang="en-GB" smtClean="0"/>
              <a:t>‹#›</a:t>
            </a:fld>
            <a:endParaRPr lang="en-GB"/>
          </a:p>
        </p:txBody>
      </p:sp>
    </p:spTree>
    <p:extLst>
      <p:ext uri="{BB962C8B-B14F-4D97-AF65-F5344CB8AC3E}">
        <p14:creationId xmlns:p14="http://schemas.microsoft.com/office/powerpoint/2010/main" val="20515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Write a sentence on the board with bad punctuation and with no conjunctions/adjectives or adverbs. Ask children to rewrite on whiteboard with correct punctuation and grammar. Then if chd have finished, ask chd to label each word for the correct word class.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5E905AC-BFF1-4B09-97DC-EB7B76A6CAB3}" type="slidenum">
              <a:rPr lang="en-GB" smtClean="0"/>
              <a:t>3</a:t>
            </a:fld>
            <a:endParaRPr lang="en-GB"/>
          </a:p>
        </p:txBody>
      </p:sp>
    </p:spTree>
    <p:extLst>
      <p:ext uri="{BB962C8B-B14F-4D97-AF65-F5344CB8AC3E}">
        <p14:creationId xmlns:p14="http://schemas.microsoft.com/office/powerpoint/2010/main" val="182055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E905AC-BFF1-4B09-97DC-EB7B76A6CAB3}" type="slidenum">
              <a:rPr lang="en-GB" smtClean="0"/>
              <a:t>4</a:t>
            </a:fld>
            <a:endParaRPr lang="en-GB"/>
          </a:p>
        </p:txBody>
      </p:sp>
    </p:spTree>
    <p:extLst>
      <p:ext uri="{BB962C8B-B14F-4D97-AF65-F5344CB8AC3E}">
        <p14:creationId xmlns:p14="http://schemas.microsoft.com/office/powerpoint/2010/main" val="19017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E905AC-BFF1-4B09-97DC-EB7B76A6CAB3}" type="slidenum">
              <a:rPr lang="en-GB" smtClean="0"/>
              <a:t>11</a:t>
            </a:fld>
            <a:endParaRPr lang="en-GB"/>
          </a:p>
        </p:txBody>
      </p:sp>
    </p:spTree>
    <p:extLst>
      <p:ext uri="{BB962C8B-B14F-4D97-AF65-F5344CB8AC3E}">
        <p14:creationId xmlns:p14="http://schemas.microsoft.com/office/powerpoint/2010/main" val="333507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8E030-FDAC-4BFF-ACC6-95C6D08C9E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AF695C-0FB2-41C1-91EF-9A9C9A722F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6DA398-CE61-46C3-9642-3A45CF33BBB4}"/>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5" name="Footer Placeholder 4">
            <a:extLst>
              <a:ext uri="{FF2B5EF4-FFF2-40B4-BE49-F238E27FC236}">
                <a16:creationId xmlns:a16="http://schemas.microsoft.com/office/drawing/2014/main" id="{D84BD6EF-005C-4935-ABA3-EDE3EE672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3EC65D-2740-480B-8F73-1C4B36969B3C}"/>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229594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3800-C0E2-44C8-8A23-562005CBEB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F94E0E-A224-4999-8F96-35E6400C0C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82045A-B43F-4969-A38D-2FE6312F5BF9}"/>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5" name="Footer Placeholder 4">
            <a:extLst>
              <a:ext uri="{FF2B5EF4-FFF2-40B4-BE49-F238E27FC236}">
                <a16:creationId xmlns:a16="http://schemas.microsoft.com/office/drawing/2014/main" id="{26266B7F-EB3C-4EBC-9DCB-79DF521BA3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2F1DCB-95A2-4506-BC90-7E921D1719F8}"/>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371394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8FCCA3-5AFF-4B4B-988F-B97C8B5315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70A455-D4CB-491D-A7AF-D99A8122D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AC6742-F6F6-4E21-BA85-232A5F981618}"/>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5" name="Footer Placeholder 4">
            <a:extLst>
              <a:ext uri="{FF2B5EF4-FFF2-40B4-BE49-F238E27FC236}">
                <a16:creationId xmlns:a16="http://schemas.microsoft.com/office/drawing/2014/main" id="{6897C4D0-D49A-402F-8179-87F3A386E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CD53A6-BA7A-4E21-8E52-F5258F2CC0EF}"/>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454792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518026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23577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96276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lang="en-GB" sz="3992"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609562" y="1604841"/>
            <a:ext cx="10971684" cy="3977484"/>
          </a:xfrm>
          <a:prstGeom prst="rect">
            <a:avLst/>
          </a:prstGeom>
        </p:spPr>
        <p:txBody>
          <a:bodyPr lIns="0" tIns="0" rIns="0" bIns="0" anchor="ctr"/>
          <a:lstStyle/>
          <a:p>
            <a:pPr algn="ctr"/>
            <a:endParaRPr lang="en-GB" sz="2903"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429797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DAA3A80F-0862-43E4-A995-46383E4C040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6424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0509-7434-4F94-9AC5-313048C2AE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AB58FA-19C2-4A35-AE7A-8EA8294F81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2EA29A-15AE-4263-8B83-1781672E1FA5}"/>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5" name="Footer Placeholder 4">
            <a:extLst>
              <a:ext uri="{FF2B5EF4-FFF2-40B4-BE49-F238E27FC236}">
                <a16:creationId xmlns:a16="http://schemas.microsoft.com/office/drawing/2014/main" id="{C8ADE006-D4D7-4504-9C09-DAE8B32163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5BBF16-AC03-4C83-BFF2-634FF41FF7D2}"/>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46108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4B11-5D3A-44DD-9A55-665A9F620E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A48BB4-2979-4C0C-8AE9-53F42D9485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86CD3-D698-4E7E-9E55-770F015214FB}"/>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5" name="Footer Placeholder 4">
            <a:extLst>
              <a:ext uri="{FF2B5EF4-FFF2-40B4-BE49-F238E27FC236}">
                <a16:creationId xmlns:a16="http://schemas.microsoft.com/office/drawing/2014/main" id="{899A4579-0286-484B-9975-5E5DF7739B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73C2D6-A630-4CA9-981C-D08A7DC42866}"/>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48708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29ED-971C-4D5E-9ACC-D23C44DA83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D643C7-E9B1-4F1C-B5A8-D15A4E0EA8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8B1102-C836-40E4-81F8-E6E7E269C8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358689-D56C-4208-BE97-4AD90BCD806F}"/>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6" name="Footer Placeholder 5">
            <a:extLst>
              <a:ext uri="{FF2B5EF4-FFF2-40B4-BE49-F238E27FC236}">
                <a16:creationId xmlns:a16="http://schemas.microsoft.com/office/drawing/2014/main" id="{2CFF8DBF-20C4-45F9-BE28-021560B3FE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7DAE18-1E92-4781-A050-3D4FD062784C}"/>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150468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32F6-4DAF-4424-BABE-1D0B48030F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EF5245-CF34-4A61-BBFF-18870A06D2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E86680-91AE-4BBF-8F98-89EA26C36B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1CA1C0-3417-49E3-9E64-EA3F5DDC13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05C7A-EE4E-4147-9B31-E86142107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B9244C-42D5-48CE-A9A8-85BC8693261F}"/>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8" name="Footer Placeholder 7">
            <a:extLst>
              <a:ext uri="{FF2B5EF4-FFF2-40B4-BE49-F238E27FC236}">
                <a16:creationId xmlns:a16="http://schemas.microsoft.com/office/drawing/2014/main" id="{0384909C-7A4A-48B9-A272-5E20956F79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9D816B-9895-49EE-97C5-B8F2CFFAE6EA}"/>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203368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24D8-F89F-42C5-875A-9A78F55DAD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399895-E854-4178-AD7A-DAAF318C3137}"/>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4" name="Footer Placeholder 3">
            <a:extLst>
              <a:ext uri="{FF2B5EF4-FFF2-40B4-BE49-F238E27FC236}">
                <a16:creationId xmlns:a16="http://schemas.microsoft.com/office/drawing/2014/main" id="{5EA2F177-DA0A-4421-A6CE-687401CEB4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176F8D-23AD-4421-9741-0C40F51BA305}"/>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136704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BB8507-C461-4D31-83E3-A46E926D0DD4}"/>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3" name="Footer Placeholder 2">
            <a:extLst>
              <a:ext uri="{FF2B5EF4-FFF2-40B4-BE49-F238E27FC236}">
                <a16:creationId xmlns:a16="http://schemas.microsoft.com/office/drawing/2014/main" id="{42677CB7-39B6-4578-96C7-E9E6FA96B1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B94DB2A-82E6-4A2E-BD69-8D6D811AF3F9}"/>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705506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5C20-CC92-4D7B-9E8A-4AA481489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484C1B-B07F-4C96-8828-DD9983ABA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D80176-A7E9-47F8-BA45-301A1766A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7E019-D4AA-41E1-A393-4A1811D9BC19}"/>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6" name="Footer Placeholder 5">
            <a:extLst>
              <a:ext uri="{FF2B5EF4-FFF2-40B4-BE49-F238E27FC236}">
                <a16:creationId xmlns:a16="http://schemas.microsoft.com/office/drawing/2014/main" id="{990CB638-E106-4B5B-9A39-1C92D9C932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3D64F9-1DDE-4764-9276-73EB48205A23}"/>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425011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FD00-B330-4DFF-80B6-8270FCD4A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8EA871-3D09-4A99-822B-9F92B06A99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CC098A-7875-4337-B375-E67D7424D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B844B-777D-4D3C-99D4-F65E65730EF1}"/>
              </a:ext>
            </a:extLst>
          </p:cNvPr>
          <p:cNvSpPr>
            <a:spLocks noGrp="1"/>
          </p:cNvSpPr>
          <p:nvPr>
            <p:ph type="dt" sz="half" idx="10"/>
          </p:nvPr>
        </p:nvSpPr>
        <p:spPr/>
        <p:txBody>
          <a:bodyPr/>
          <a:lstStyle/>
          <a:p>
            <a:fld id="{81933A8C-E197-49D8-84B1-EF39213B8025}" type="datetimeFigureOut">
              <a:rPr lang="en-GB" smtClean="0"/>
              <a:t>12/09/2021</a:t>
            </a:fld>
            <a:endParaRPr lang="en-GB"/>
          </a:p>
        </p:txBody>
      </p:sp>
      <p:sp>
        <p:nvSpPr>
          <p:cNvPr id="6" name="Footer Placeholder 5">
            <a:extLst>
              <a:ext uri="{FF2B5EF4-FFF2-40B4-BE49-F238E27FC236}">
                <a16:creationId xmlns:a16="http://schemas.microsoft.com/office/drawing/2014/main" id="{863FA101-3D11-4FC2-8C84-5AC836F5AE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6631EC-15F0-460D-939D-874A594B7A64}"/>
              </a:ext>
            </a:extLst>
          </p:cNvPr>
          <p:cNvSpPr>
            <a:spLocks noGrp="1"/>
          </p:cNvSpPr>
          <p:nvPr>
            <p:ph type="sldNum" sz="quarter" idx="12"/>
          </p:nvPr>
        </p:nvSpPr>
        <p:spPr/>
        <p:txBody>
          <a:bodyPr/>
          <a:lstStyle/>
          <a:p>
            <a:fld id="{E8C96184-8984-4126-BAB2-9E60626334DB}" type="slidenum">
              <a:rPr lang="en-GB" smtClean="0"/>
              <a:t>‹#›</a:t>
            </a:fld>
            <a:endParaRPr lang="en-GB"/>
          </a:p>
        </p:txBody>
      </p:sp>
    </p:spTree>
    <p:extLst>
      <p:ext uri="{BB962C8B-B14F-4D97-AF65-F5344CB8AC3E}">
        <p14:creationId xmlns:p14="http://schemas.microsoft.com/office/powerpoint/2010/main" val="350877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3A11D8-D663-4696-9014-15400B01E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B5FF90-C2E3-49F5-9F8C-8D4B728FC5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379AD8-D809-4827-8CB3-15053D2767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33A8C-E197-49D8-84B1-EF39213B8025}" type="datetimeFigureOut">
              <a:rPr lang="en-GB" smtClean="0"/>
              <a:t>12/09/2021</a:t>
            </a:fld>
            <a:endParaRPr lang="en-GB"/>
          </a:p>
        </p:txBody>
      </p:sp>
      <p:sp>
        <p:nvSpPr>
          <p:cNvPr id="5" name="Footer Placeholder 4">
            <a:extLst>
              <a:ext uri="{FF2B5EF4-FFF2-40B4-BE49-F238E27FC236}">
                <a16:creationId xmlns:a16="http://schemas.microsoft.com/office/drawing/2014/main" id="{31E7D79C-48AE-4CD4-B89B-4DF62341F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EB05D2-790E-43F2-B3FD-1229047E6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96184-8984-4126-BAB2-9E60626334DB}" type="slidenum">
              <a:rPr lang="en-GB" smtClean="0"/>
              <a:t>‹#›</a:t>
            </a:fld>
            <a:endParaRPr lang="en-GB"/>
          </a:p>
        </p:txBody>
      </p:sp>
    </p:spTree>
    <p:extLst>
      <p:ext uri="{BB962C8B-B14F-4D97-AF65-F5344CB8AC3E}">
        <p14:creationId xmlns:p14="http://schemas.microsoft.com/office/powerpoint/2010/main" val="2977218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yenglishcornerfor2eso.blogspot.com/2017/10/collective-nouns-for-people.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openclipart.org/detail/91249/fwd__bubble_hand_drawn-by-rejon-177666"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EDF8-732F-4073-B7A4-0642524CA4EB}"/>
              </a:ext>
            </a:extLst>
          </p:cNvPr>
          <p:cNvSpPr>
            <a:spLocks noGrp="1"/>
          </p:cNvSpPr>
          <p:nvPr>
            <p:ph type="ctrTitle"/>
          </p:nvPr>
        </p:nvSpPr>
        <p:spPr/>
        <p:txBody>
          <a:bodyPr/>
          <a:lstStyle/>
          <a:p>
            <a:r>
              <a:rPr lang="en-GB" dirty="0">
                <a:latin typeface="Comic Sans MS" panose="030F0702030302020204" pitchFamily="66" charset="0"/>
              </a:rPr>
              <a:t>Word Quality </a:t>
            </a:r>
          </a:p>
        </p:txBody>
      </p:sp>
      <p:sp>
        <p:nvSpPr>
          <p:cNvPr id="3" name="Subtitle 2">
            <a:extLst>
              <a:ext uri="{FF2B5EF4-FFF2-40B4-BE49-F238E27FC236}">
                <a16:creationId xmlns:a16="http://schemas.microsoft.com/office/drawing/2014/main" id="{806DEF66-76B3-45C4-A3CE-3FAD36B92EE4}"/>
              </a:ext>
            </a:extLst>
          </p:cNvPr>
          <p:cNvSpPr>
            <a:spLocks noGrp="1"/>
          </p:cNvSpPr>
          <p:nvPr>
            <p:ph type="subTitle" idx="1"/>
          </p:nvPr>
        </p:nvSpPr>
        <p:spPr/>
        <p:txBody>
          <a:bodyPr>
            <a:normAutofit/>
          </a:bodyPr>
          <a:lstStyle/>
          <a:p>
            <a:r>
              <a:rPr lang="en-GB" sz="3200" dirty="0">
                <a:latin typeface="Comic Sans MS" panose="030F0702030302020204" pitchFamily="66" charset="0"/>
              </a:rPr>
              <a:t>Exciting Writing Edit Lesson 3 </a:t>
            </a:r>
          </a:p>
        </p:txBody>
      </p:sp>
    </p:spTree>
    <p:extLst>
      <p:ext uri="{BB962C8B-B14F-4D97-AF65-F5344CB8AC3E}">
        <p14:creationId xmlns:p14="http://schemas.microsoft.com/office/powerpoint/2010/main" val="3831897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F9EF-ECB9-4395-8E24-E6F4F7E5D323}"/>
              </a:ext>
            </a:extLst>
          </p:cNvPr>
          <p:cNvSpPr>
            <a:spLocks noGrp="1"/>
          </p:cNvSpPr>
          <p:nvPr>
            <p:ph type="title"/>
          </p:nvPr>
        </p:nvSpPr>
        <p:spPr>
          <a:xfrm>
            <a:off x="275493" y="63622"/>
            <a:ext cx="10515600" cy="1325563"/>
          </a:xfrm>
        </p:spPr>
        <p:txBody>
          <a:bodyPr/>
          <a:lstStyle/>
          <a:p>
            <a:r>
              <a:rPr lang="en-GB" dirty="0">
                <a:latin typeface="Comic Sans MS" panose="030F0702030302020204" pitchFamily="66" charset="0"/>
              </a:rPr>
              <a:t>Task One:</a:t>
            </a:r>
          </a:p>
        </p:txBody>
      </p:sp>
      <p:sp>
        <p:nvSpPr>
          <p:cNvPr id="3" name="Content Placeholder 2">
            <a:extLst>
              <a:ext uri="{FF2B5EF4-FFF2-40B4-BE49-F238E27FC236}">
                <a16:creationId xmlns:a16="http://schemas.microsoft.com/office/drawing/2014/main" id="{D1D160CD-749C-4455-B138-2764EC188895}"/>
              </a:ext>
            </a:extLst>
          </p:cNvPr>
          <p:cNvSpPr>
            <a:spLocks noGrp="1"/>
          </p:cNvSpPr>
          <p:nvPr>
            <p:ph idx="1"/>
          </p:nvPr>
        </p:nvSpPr>
        <p:spPr>
          <a:xfrm>
            <a:off x="275493" y="1406770"/>
            <a:ext cx="10515600" cy="4787778"/>
          </a:xfrm>
        </p:spPr>
        <p:txBody>
          <a:bodyPr>
            <a:normAutofit lnSpcReduction="10000"/>
          </a:bodyPr>
          <a:lstStyle/>
          <a:p>
            <a:pPr marL="0" indent="0">
              <a:buNone/>
            </a:pPr>
            <a:r>
              <a:rPr lang="en-GB" sz="3200" dirty="0">
                <a:effectLst/>
                <a:latin typeface="Comic Sans MS" panose="030F0702030302020204" pitchFamily="66" charset="0"/>
                <a:ea typeface="Calibri" panose="020F0502020204030204" pitchFamily="34" charset="0"/>
                <a:cs typeface="Times New Roman" panose="02020603050405020304" pitchFamily="18" charset="0"/>
              </a:rPr>
              <a:t>Using what we have just discussed, can you use a dictionary to find the definition of these words and write them in your books.</a:t>
            </a:r>
          </a:p>
          <a:p>
            <a:pPr marL="0" indent="0">
              <a:buNone/>
            </a:pPr>
            <a:endParaRPr lang="en-GB" sz="3200" dirty="0">
              <a:latin typeface="Comic Sans MS" panose="030F0702030302020204" pitchFamily="66" charset="0"/>
              <a:ea typeface="Calibri" panose="020F0502020204030204" pitchFamily="34" charset="0"/>
              <a:cs typeface="Times New Roman" panose="02020603050405020304" pitchFamily="18" charset="0"/>
            </a:endParaRPr>
          </a:p>
          <a:p>
            <a:pPr marL="0" indent="0">
              <a:buNone/>
            </a:pPr>
            <a:r>
              <a:rPr lang="en-GB" sz="3200" dirty="0">
                <a:effectLst/>
                <a:latin typeface="Comic Sans MS" panose="030F0702030302020204" pitchFamily="66" charset="0"/>
                <a:ea typeface="Calibri" panose="020F0502020204030204" pitchFamily="34" charset="0"/>
                <a:cs typeface="Times New Roman" panose="02020603050405020304" pitchFamily="18" charset="0"/>
              </a:rPr>
              <a:t>Recycling</a:t>
            </a:r>
            <a:r>
              <a:rPr lang="en-GB" sz="3200" dirty="0">
                <a:latin typeface="Comic Sans MS" panose="030F0702030302020204" pitchFamily="66" charset="0"/>
                <a:ea typeface="Calibri" panose="020F0502020204030204" pitchFamily="34" charset="0"/>
                <a:cs typeface="Times New Roman" panose="02020603050405020304" pitchFamily="18" charset="0"/>
              </a:rPr>
              <a:t>: </a:t>
            </a:r>
          </a:p>
          <a:p>
            <a:pPr marL="0" indent="0">
              <a:buNone/>
            </a:pP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buNone/>
            </a:pPr>
            <a:r>
              <a:rPr lang="en-GB" sz="3200" dirty="0">
                <a:latin typeface="Comic Sans MS" panose="030F0702030302020204" pitchFamily="66" charset="0"/>
                <a:ea typeface="Calibri" panose="020F0502020204030204" pitchFamily="34" charset="0"/>
                <a:cs typeface="Times New Roman" panose="02020603050405020304" pitchFamily="18" charset="0"/>
              </a:rPr>
              <a:t>Litter:</a:t>
            </a:r>
          </a:p>
          <a:p>
            <a:pPr marL="0" indent="0">
              <a:buNone/>
            </a:pP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buNone/>
            </a:pPr>
            <a:r>
              <a:rPr lang="en-GB" sz="3200" dirty="0">
                <a:latin typeface="Comic Sans MS" panose="030F0702030302020204" pitchFamily="66" charset="0"/>
                <a:ea typeface="Calibri" panose="020F0502020204030204" pitchFamily="34" charset="0"/>
                <a:cs typeface="Times New Roman" panose="02020603050405020304" pitchFamily="18" charset="0"/>
              </a:rPr>
              <a:t>Encourage: </a:t>
            </a: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5" name="Picture 4" descr="A picture containing logo&#10;&#10;Description automatically generated">
            <a:extLst>
              <a:ext uri="{FF2B5EF4-FFF2-40B4-BE49-F238E27FC236}">
                <a16:creationId xmlns:a16="http://schemas.microsoft.com/office/drawing/2014/main" id="{A2DF509E-8933-49E3-975B-63E4020E3F2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23788" y="3337048"/>
            <a:ext cx="2857500" cy="2857500"/>
          </a:xfrm>
          <a:prstGeom prst="rect">
            <a:avLst/>
          </a:prstGeom>
        </p:spPr>
      </p:pic>
    </p:spTree>
    <p:extLst>
      <p:ext uri="{BB962C8B-B14F-4D97-AF65-F5344CB8AC3E}">
        <p14:creationId xmlns:p14="http://schemas.microsoft.com/office/powerpoint/2010/main" val="337825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F6D75C-79F7-4F3E-951F-D6579A068065}"/>
              </a:ext>
            </a:extLst>
          </p:cNvPr>
          <p:cNvSpPr>
            <a:spLocks noGrp="1"/>
          </p:cNvSpPr>
          <p:nvPr>
            <p:ph idx="1"/>
          </p:nvPr>
        </p:nvSpPr>
        <p:spPr>
          <a:xfrm>
            <a:off x="0" y="0"/>
            <a:ext cx="8704385" cy="5292969"/>
          </a:xfrm>
        </p:spPr>
        <p:txBody>
          <a:bodyPr/>
          <a:lstStyle/>
          <a:p>
            <a:pPr marL="0" indent="0" algn="l">
              <a:buNone/>
            </a:pPr>
            <a:r>
              <a:rPr lang="en-US" sz="3600" b="1" i="0" u="sng" dirty="0">
                <a:solidFill>
                  <a:srgbClr val="231F20"/>
                </a:solidFill>
                <a:effectLst/>
                <a:latin typeface="Comic Sans MS" panose="030F0702030302020204" pitchFamily="66" charset="0"/>
              </a:rPr>
              <a:t>Thesaurus</a:t>
            </a:r>
            <a:r>
              <a:rPr lang="en-US" b="1" i="0" dirty="0">
                <a:solidFill>
                  <a:srgbClr val="231F20"/>
                </a:solidFill>
                <a:effectLst/>
                <a:latin typeface="Comic Sans MS" panose="030F0702030302020204" pitchFamily="66" charset="0"/>
              </a:rPr>
              <a:t> </a:t>
            </a:r>
            <a:endParaRPr lang="en-US" b="1" dirty="0">
              <a:solidFill>
                <a:srgbClr val="231F20"/>
              </a:solidFill>
              <a:latin typeface="Comic Sans MS" panose="030F0702030302020204" pitchFamily="66" charset="0"/>
            </a:endParaRPr>
          </a:p>
          <a:p>
            <a:pPr algn="l"/>
            <a:r>
              <a:rPr lang="en-US" i="0" dirty="0">
                <a:solidFill>
                  <a:srgbClr val="231F20"/>
                </a:solidFill>
                <a:effectLst/>
                <a:latin typeface="Comic Sans MS" panose="030F0702030302020204" pitchFamily="66" charset="0"/>
              </a:rPr>
              <a:t>Sometimes you might want to find a different way of saying something. A thesaurus can help you with this.</a:t>
            </a:r>
          </a:p>
          <a:p>
            <a:pPr marL="0" indent="0" algn="l">
              <a:buNone/>
            </a:pPr>
            <a:endParaRPr lang="en-US" i="0" dirty="0">
              <a:solidFill>
                <a:srgbClr val="231F20"/>
              </a:solidFill>
              <a:effectLst/>
              <a:latin typeface="Comic Sans MS" panose="030F0702030302020204" pitchFamily="66" charset="0"/>
            </a:endParaRPr>
          </a:p>
          <a:p>
            <a:pPr algn="l"/>
            <a:r>
              <a:rPr lang="en-US" b="0" i="0" dirty="0">
                <a:solidFill>
                  <a:srgbClr val="231F20"/>
                </a:solidFill>
                <a:effectLst/>
                <a:latin typeface="Comic Sans MS" panose="030F0702030302020204" pitchFamily="66" charset="0"/>
              </a:rPr>
              <a:t>If you look up a word in a thesaurus it will show you a list of synonyms. These are other words that mean the same thing or something similar.</a:t>
            </a:r>
          </a:p>
          <a:p>
            <a:pPr marL="0" indent="0" algn="l">
              <a:buNone/>
            </a:pPr>
            <a:endParaRPr lang="en-US" b="0" i="0" dirty="0">
              <a:solidFill>
                <a:srgbClr val="231F20"/>
              </a:solidFill>
              <a:effectLst/>
              <a:latin typeface="Comic Sans MS" panose="030F0702030302020204" pitchFamily="66" charset="0"/>
            </a:endParaRPr>
          </a:p>
          <a:p>
            <a:pPr algn="l"/>
            <a:r>
              <a:rPr lang="en-US" b="0" i="0" dirty="0">
                <a:solidFill>
                  <a:srgbClr val="231F20"/>
                </a:solidFill>
                <a:effectLst/>
                <a:latin typeface="Comic Sans MS" panose="030F0702030302020204" pitchFamily="66" charset="0"/>
              </a:rPr>
              <a:t>One of these synonyms might be a better way of saying what you want and you could use it instead.</a:t>
            </a:r>
          </a:p>
          <a:p>
            <a:pPr algn="l"/>
            <a:endParaRPr lang="en-US" dirty="0">
              <a:solidFill>
                <a:srgbClr val="231F20"/>
              </a:solidFill>
              <a:latin typeface="Comic Sans MS" panose="030F0702030302020204" pitchFamily="66" charset="0"/>
            </a:endParaRPr>
          </a:p>
          <a:p>
            <a:pPr marL="0" indent="0">
              <a:buNone/>
            </a:pPr>
            <a:endParaRPr lang="en-GB" dirty="0"/>
          </a:p>
        </p:txBody>
      </p:sp>
      <p:sp>
        <p:nvSpPr>
          <p:cNvPr id="5" name="Rectangle 4">
            <a:extLst>
              <a:ext uri="{FF2B5EF4-FFF2-40B4-BE49-F238E27FC236}">
                <a16:creationId xmlns:a16="http://schemas.microsoft.com/office/drawing/2014/main" id="{BDE75AD3-9C4D-4AEA-9016-25F602000842}"/>
              </a:ext>
            </a:extLst>
          </p:cNvPr>
          <p:cNvSpPr/>
          <p:nvPr/>
        </p:nvSpPr>
        <p:spPr>
          <a:xfrm>
            <a:off x="8444159" y="163902"/>
            <a:ext cx="3574309" cy="3265097"/>
          </a:xfrm>
          <a:prstGeom prst="rect">
            <a:avLst/>
          </a:prstGeom>
          <a:solidFill>
            <a:srgbClr val="F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1">
            <a:spAutoFit/>
          </a:bodyPr>
          <a:lstStyle/>
          <a:p>
            <a:pPr algn="ctr"/>
            <a:r>
              <a:rPr lang="en-GB" dirty="0">
                <a:latin typeface="Comic Sans MS" panose="030F0702030302020204" pitchFamily="66" charset="0"/>
              </a:rPr>
              <a:t>A </a:t>
            </a:r>
            <a:r>
              <a:rPr lang="en-GB" b="1" dirty="0">
                <a:latin typeface="Comic Sans MS" panose="030F0702030302020204" pitchFamily="66" charset="0"/>
              </a:rPr>
              <a:t>thesaurus</a:t>
            </a:r>
            <a:r>
              <a:rPr lang="en-GB" dirty="0">
                <a:latin typeface="Comic Sans MS" panose="030F0702030302020204" pitchFamily="66" charset="0"/>
              </a:rPr>
              <a:t> is a book which lists words and gives alternative words which mean the same thing.</a:t>
            </a:r>
            <a:endParaRPr lang="en-GB" dirty="0">
              <a:solidFill>
                <a:schemeClr val="bg1"/>
              </a:solidFill>
              <a:latin typeface="Comic Sans MS" panose="030F0702030302020204" pitchFamily="66"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p:txBody>
      </p:sp>
      <p:pic>
        <p:nvPicPr>
          <p:cNvPr id="6" name="Picture 5">
            <a:extLst>
              <a:ext uri="{FF2B5EF4-FFF2-40B4-BE49-F238E27FC236}">
                <a16:creationId xmlns:a16="http://schemas.microsoft.com/office/drawing/2014/main" id="{65F65547-D702-4D11-980B-B4F484EE76D8}"/>
              </a:ext>
            </a:extLst>
          </p:cNvPr>
          <p:cNvPicPr>
            <a:picLocks noChangeAspect="1"/>
          </p:cNvPicPr>
          <p:nvPr/>
        </p:nvPicPr>
        <p:blipFill>
          <a:blip r:embed="rId3"/>
          <a:stretch>
            <a:fillRect/>
          </a:stretch>
        </p:blipFill>
        <p:spPr>
          <a:xfrm>
            <a:off x="9124794" y="1441939"/>
            <a:ext cx="2213040" cy="1579001"/>
          </a:xfrm>
          <a:prstGeom prst="rect">
            <a:avLst/>
          </a:prstGeom>
        </p:spPr>
      </p:pic>
      <p:sp>
        <p:nvSpPr>
          <p:cNvPr id="7" name="TextBox 6">
            <a:extLst>
              <a:ext uri="{FF2B5EF4-FFF2-40B4-BE49-F238E27FC236}">
                <a16:creationId xmlns:a16="http://schemas.microsoft.com/office/drawing/2014/main" id="{4278472C-9AD8-4638-99B8-C2F04F8951F0}"/>
              </a:ext>
            </a:extLst>
          </p:cNvPr>
          <p:cNvSpPr txBox="1"/>
          <p:nvPr/>
        </p:nvSpPr>
        <p:spPr>
          <a:xfrm>
            <a:off x="0" y="5292969"/>
            <a:ext cx="11214742" cy="1231106"/>
          </a:xfrm>
          <a:prstGeom prst="rect">
            <a:avLst/>
          </a:prstGeom>
          <a:noFill/>
        </p:spPr>
        <p:txBody>
          <a:bodyPr wrap="square" rtlCol="0">
            <a:spAutoFit/>
          </a:bodyPr>
          <a:lstStyle/>
          <a:p>
            <a:pPr marL="285750" indent="-285750">
              <a:buFont typeface="Arial" panose="020B0604020202020204" pitchFamily="34" charset="0"/>
              <a:buChar char="•"/>
            </a:pPr>
            <a:r>
              <a:rPr lang="en-US" sz="2800" b="0" i="0" dirty="0">
                <a:solidFill>
                  <a:srgbClr val="231F20"/>
                </a:solidFill>
                <a:effectLst/>
                <a:latin typeface="Comic Sans MS" panose="030F0702030302020204" pitchFamily="66" charset="0"/>
              </a:rPr>
              <a:t>We find words in thesauruses the same as we do in dictionaries, the words are in alphabetical order.  </a:t>
            </a:r>
          </a:p>
          <a:p>
            <a:endParaRPr lang="en-GB" dirty="0">
              <a:latin typeface="Comic Sans MS" panose="030F0702030302020204" pitchFamily="66" charset="0"/>
            </a:endParaRPr>
          </a:p>
        </p:txBody>
      </p:sp>
    </p:spTree>
    <p:extLst>
      <p:ext uri="{BB962C8B-B14F-4D97-AF65-F5344CB8AC3E}">
        <p14:creationId xmlns:p14="http://schemas.microsoft.com/office/powerpoint/2010/main" val="133701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897E9662-3DAB-4AFF-8F82-336480455B8E}"/>
              </a:ext>
            </a:extLst>
          </p:cNvPr>
          <p:cNvSpPr>
            <a:spLocks noGrp="1"/>
          </p:cNvSpPr>
          <p:nvPr>
            <p:ph type="title"/>
          </p:nvPr>
        </p:nvSpPr>
        <p:spPr>
          <a:xfrm>
            <a:off x="1981201" y="479426"/>
            <a:ext cx="8220075" cy="993775"/>
          </a:xfrm>
        </p:spPr>
        <p:txBody>
          <a:bodyPr/>
          <a:lstStyle/>
          <a:p>
            <a:pPr eaLnBrk="1" hangingPunct="1"/>
            <a:r>
              <a:rPr lang="en-GB" altLang="en-US" sz="3600" dirty="0">
                <a:latin typeface="Comic Sans MS" panose="030F0702030302020204" pitchFamily="66" charset="0"/>
              </a:rPr>
              <a:t>Synonyms List</a:t>
            </a:r>
          </a:p>
        </p:txBody>
      </p:sp>
      <p:sp>
        <p:nvSpPr>
          <p:cNvPr id="10243" name="Rectangle 4">
            <a:extLst>
              <a:ext uri="{FF2B5EF4-FFF2-40B4-BE49-F238E27FC236}">
                <a16:creationId xmlns:a16="http://schemas.microsoft.com/office/drawing/2014/main" id="{CCDC729D-B94A-48CC-B584-C7F9DD3DB2FE}"/>
              </a:ext>
            </a:extLst>
          </p:cNvPr>
          <p:cNvSpPr>
            <a:spLocks noChangeArrowheads="1"/>
          </p:cNvSpPr>
          <p:nvPr/>
        </p:nvSpPr>
        <p:spPr bwMode="auto">
          <a:xfrm>
            <a:off x="1981201" y="1285874"/>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Comic Sans MS" panose="030F0702030302020204" pitchFamily="66" charset="0"/>
              </a:rPr>
              <a:t>We are going to practise creating a list of synonyms. </a:t>
            </a:r>
          </a:p>
          <a:p>
            <a:pPr eaLnBrk="1" hangingPunct="1">
              <a:lnSpc>
                <a:spcPct val="100000"/>
              </a:lnSpc>
              <a:spcBef>
                <a:spcPct val="0"/>
              </a:spcBef>
              <a:buFontTx/>
              <a:buNone/>
            </a:pPr>
            <a:r>
              <a:rPr lang="en-GB" altLang="en-US" dirty="0">
                <a:solidFill>
                  <a:schemeClr val="tx1"/>
                </a:solidFill>
                <a:latin typeface="Comic Sans MS" panose="030F0702030302020204" pitchFamily="66" charset="0"/>
              </a:rPr>
              <a:t>How many synonyms can you jot down for the word </a:t>
            </a:r>
            <a:r>
              <a:rPr lang="en-GB" altLang="en-US" b="1" dirty="0">
                <a:solidFill>
                  <a:schemeClr val="tx1"/>
                </a:solidFill>
                <a:latin typeface="Comic Sans MS" panose="030F0702030302020204" pitchFamily="66" charset="0"/>
              </a:rPr>
              <a:t>sad</a:t>
            </a:r>
            <a:r>
              <a:rPr lang="en-GB" altLang="en-US" dirty="0">
                <a:solidFill>
                  <a:schemeClr val="tx1"/>
                </a:solidFill>
                <a:latin typeface="Comic Sans MS" panose="030F0702030302020204" pitchFamily="66" charset="0"/>
              </a:rPr>
              <a:t>?</a:t>
            </a:r>
          </a:p>
        </p:txBody>
      </p:sp>
      <p:sp>
        <p:nvSpPr>
          <p:cNvPr id="8" name="Rectangle 4">
            <a:extLst>
              <a:ext uri="{FF2B5EF4-FFF2-40B4-BE49-F238E27FC236}">
                <a16:creationId xmlns:a16="http://schemas.microsoft.com/office/drawing/2014/main" id="{970BD60B-30ED-45CB-B31A-0651E201810A}"/>
              </a:ext>
            </a:extLst>
          </p:cNvPr>
          <p:cNvSpPr>
            <a:spLocks noChangeArrowheads="1"/>
          </p:cNvSpPr>
          <p:nvPr/>
        </p:nvSpPr>
        <p:spPr bwMode="auto">
          <a:xfrm>
            <a:off x="1981201" y="2050506"/>
            <a:ext cx="4879975" cy="76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dirty="0">
                <a:solidFill>
                  <a:schemeClr val="tx1"/>
                </a:solidFill>
                <a:latin typeface="Comic Sans MS" panose="030F0702030302020204" pitchFamily="66" charset="0"/>
              </a:rPr>
              <a:t>Here are some words that could have been used:</a:t>
            </a:r>
          </a:p>
        </p:txBody>
      </p:sp>
      <p:pic>
        <p:nvPicPr>
          <p:cNvPr id="5" name="Picture 4">
            <a:extLst>
              <a:ext uri="{FF2B5EF4-FFF2-40B4-BE49-F238E27FC236}">
                <a16:creationId xmlns:a16="http://schemas.microsoft.com/office/drawing/2014/main" id="{E496A4A0-4B8F-4CB1-82FB-2D18A633D4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7914" y="2790826"/>
            <a:ext cx="2700337"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4779BFA-29B7-4807-A2B0-673962BE28DD}"/>
              </a:ext>
            </a:extLst>
          </p:cNvPr>
          <p:cNvSpPr txBox="1">
            <a:spLocks noChangeArrowheads="1"/>
          </p:cNvSpPr>
          <p:nvPr/>
        </p:nvSpPr>
        <p:spPr bwMode="auto">
          <a:xfrm>
            <a:off x="5918201" y="5003801"/>
            <a:ext cx="1076325" cy="568325"/>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effectLst>
                  <a:outerShdw blurRad="38100" dist="38100" dir="2700000" algn="tl">
                    <a:srgbClr val="000000">
                      <a:alpha val="43137"/>
                    </a:srgbClr>
                  </a:outerShdw>
                </a:effectLst>
                <a:latin typeface="Comic Sans MS" panose="030F0702030302020204" pitchFamily="66" charset="0"/>
              </a:rPr>
              <a:t>gloomy</a:t>
            </a:r>
          </a:p>
        </p:txBody>
      </p:sp>
      <p:sp>
        <p:nvSpPr>
          <p:cNvPr id="12" name="TextBox 11">
            <a:extLst>
              <a:ext uri="{FF2B5EF4-FFF2-40B4-BE49-F238E27FC236}">
                <a16:creationId xmlns:a16="http://schemas.microsoft.com/office/drawing/2014/main" id="{1507D68C-8FB6-4E75-A27D-07AF5B6A63F8}"/>
              </a:ext>
            </a:extLst>
          </p:cNvPr>
          <p:cNvSpPr txBox="1">
            <a:spLocks noChangeArrowheads="1"/>
          </p:cNvSpPr>
          <p:nvPr/>
        </p:nvSpPr>
        <p:spPr bwMode="auto">
          <a:xfrm>
            <a:off x="3989389" y="3324226"/>
            <a:ext cx="1074737" cy="568325"/>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omic Sans MS" panose="030F0702030302020204" pitchFamily="66" charset="0"/>
              </a:rPr>
              <a:t>upset</a:t>
            </a:r>
          </a:p>
        </p:txBody>
      </p:sp>
      <p:sp>
        <p:nvSpPr>
          <p:cNvPr id="13" name="TextBox 12">
            <a:extLst>
              <a:ext uri="{FF2B5EF4-FFF2-40B4-BE49-F238E27FC236}">
                <a16:creationId xmlns:a16="http://schemas.microsoft.com/office/drawing/2014/main" id="{D8775824-8DF7-4415-A8E0-9B5EE2DE62BE}"/>
              </a:ext>
            </a:extLst>
          </p:cNvPr>
          <p:cNvSpPr txBox="1">
            <a:spLocks noChangeArrowheads="1"/>
          </p:cNvSpPr>
          <p:nvPr/>
        </p:nvSpPr>
        <p:spPr bwMode="auto">
          <a:xfrm>
            <a:off x="2051477" y="4105267"/>
            <a:ext cx="1618824" cy="567811"/>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omic Sans MS" panose="030F0702030302020204" pitchFamily="66" charset="0"/>
              </a:rPr>
              <a:t>depressed</a:t>
            </a:r>
          </a:p>
        </p:txBody>
      </p:sp>
      <p:sp>
        <p:nvSpPr>
          <p:cNvPr id="14" name="TextBox 13">
            <a:extLst>
              <a:ext uri="{FF2B5EF4-FFF2-40B4-BE49-F238E27FC236}">
                <a16:creationId xmlns:a16="http://schemas.microsoft.com/office/drawing/2014/main" id="{D142E80A-B8F6-4DE1-B8E1-570E024D76D8}"/>
              </a:ext>
            </a:extLst>
          </p:cNvPr>
          <p:cNvSpPr txBox="1">
            <a:spLocks noChangeArrowheads="1"/>
          </p:cNvSpPr>
          <p:nvPr/>
        </p:nvSpPr>
        <p:spPr bwMode="auto">
          <a:xfrm>
            <a:off x="2405857" y="5186353"/>
            <a:ext cx="1633537" cy="844810"/>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omic Sans MS" panose="030F0702030302020204" pitchFamily="66" charset="0"/>
              </a:rPr>
              <a:t>heart-broken</a:t>
            </a:r>
          </a:p>
        </p:txBody>
      </p:sp>
      <p:sp>
        <p:nvSpPr>
          <p:cNvPr id="15" name="TextBox 14">
            <a:extLst>
              <a:ext uri="{FF2B5EF4-FFF2-40B4-BE49-F238E27FC236}">
                <a16:creationId xmlns:a16="http://schemas.microsoft.com/office/drawing/2014/main" id="{30844774-ECD8-4413-84EC-A8A8087BA34C}"/>
              </a:ext>
            </a:extLst>
          </p:cNvPr>
          <p:cNvSpPr txBox="1">
            <a:spLocks noChangeArrowheads="1"/>
          </p:cNvSpPr>
          <p:nvPr/>
        </p:nvSpPr>
        <p:spPr bwMode="auto">
          <a:xfrm>
            <a:off x="4584701" y="4530726"/>
            <a:ext cx="1076325" cy="568325"/>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omic Sans MS" panose="030F0702030302020204" pitchFamily="66" charset="0"/>
              </a:rPr>
              <a:t>morose</a:t>
            </a:r>
          </a:p>
        </p:txBody>
      </p:sp>
      <p:sp>
        <p:nvSpPr>
          <p:cNvPr id="17" name="TextBox 16">
            <a:extLst>
              <a:ext uri="{FF2B5EF4-FFF2-40B4-BE49-F238E27FC236}">
                <a16:creationId xmlns:a16="http://schemas.microsoft.com/office/drawing/2014/main" id="{11987956-7FCB-4C87-BA2F-2EC4AB143F66}"/>
              </a:ext>
            </a:extLst>
          </p:cNvPr>
          <p:cNvSpPr txBox="1">
            <a:spLocks noChangeArrowheads="1"/>
          </p:cNvSpPr>
          <p:nvPr/>
        </p:nvSpPr>
        <p:spPr bwMode="auto">
          <a:xfrm>
            <a:off x="5661025" y="3273425"/>
            <a:ext cx="1333500" cy="566738"/>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omic Sans MS" panose="030F0702030302020204" pitchFamily="66" charset="0"/>
              </a:rPr>
              <a:t>miserable</a:t>
            </a:r>
          </a:p>
        </p:txBody>
      </p:sp>
      <p:sp>
        <p:nvSpPr>
          <p:cNvPr id="18" name="TextBox 17">
            <a:extLst>
              <a:ext uri="{FF2B5EF4-FFF2-40B4-BE49-F238E27FC236}">
                <a16:creationId xmlns:a16="http://schemas.microsoft.com/office/drawing/2014/main" id="{B4114478-1653-4469-B047-8CEDC79E95F6}"/>
              </a:ext>
            </a:extLst>
          </p:cNvPr>
          <p:cNvSpPr txBox="1">
            <a:spLocks noChangeArrowheads="1"/>
          </p:cNvSpPr>
          <p:nvPr/>
        </p:nvSpPr>
        <p:spPr bwMode="auto">
          <a:xfrm>
            <a:off x="2392364" y="3140076"/>
            <a:ext cx="1277937" cy="568325"/>
          </a:xfrm>
          <a:prstGeom prst="rect">
            <a:avLst/>
          </a:prstGeom>
          <a:solidFill>
            <a:srgbClr val="AFDE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chemeClr val="tx1"/>
                </a:solidFill>
                <a:latin typeface="Comic Sans MS" panose="030F0702030302020204" pitchFamily="66" charset="0"/>
              </a:rPr>
              <a:t>unhappy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12" grpId="0" animBg="1"/>
      <p:bldP spid="13" grpId="0" animBg="1"/>
      <p:bldP spid="14" grpId="0" animBg="1"/>
      <p:bldP spid="15"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40AC2-A101-4CF7-8A1F-171BDA2F121C}"/>
              </a:ext>
            </a:extLst>
          </p:cNvPr>
          <p:cNvSpPr>
            <a:spLocks noGrp="1"/>
          </p:cNvSpPr>
          <p:nvPr>
            <p:ph type="title"/>
          </p:nvPr>
        </p:nvSpPr>
        <p:spPr>
          <a:xfrm>
            <a:off x="293077" y="277203"/>
            <a:ext cx="10515600" cy="988890"/>
          </a:xfrm>
        </p:spPr>
        <p:txBody>
          <a:bodyPr>
            <a:normAutofit fontScale="90000"/>
          </a:bodyPr>
          <a:lstStyle/>
          <a:p>
            <a:r>
              <a:rPr lang="en-GB" sz="3600" dirty="0">
                <a:latin typeface="Comic Sans MS" panose="030F0702030302020204" pitchFamily="66" charset="0"/>
              </a:rPr>
              <a:t>Task Two:</a:t>
            </a:r>
            <a:br>
              <a:rPr lang="en-GB" dirty="0">
                <a:latin typeface="Comic Sans MS" panose="030F0702030302020204" pitchFamily="66" charset="0"/>
              </a:rPr>
            </a:br>
            <a:r>
              <a:rPr lang="en-GB" sz="4000" dirty="0">
                <a:latin typeface="Comic Sans MS" panose="030F0702030302020204" pitchFamily="66" charset="0"/>
              </a:rPr>
              <a:t>Complete the worksheet all about synonyms.</a:t>
            </a:r>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A46EAA77-1C1D-4C3B-91F9-3712939A3092}"/>
              </a:ext>
            </a:extLst>
          </p:cNvPr>
          <p:cNvPicPr>
            <a:picLocks noChangeAspect="1"/>
          </p:cNvPicPr>
          <p:nvPr/>
        </p:nvPicPr>
        <p:blipFill rotWithShape="1">
          <a:blip r:embed="rId2"/>
          <a:srcRect l="35769" t="10493" r="35817" b="22295"/>
          <a:stretch/>
        </p:blipFill>
        <p:spPr>
          <a:xfrm>
            <a:off x="8563707" y="1973628"/>
            <a:ext cx="3464169" cy="4607169"/>
          </a:xfrm>
          <a:prstGeom prst="rect">
            <a:avLst/>
          </a:prstGeom>
        </p:spPr>
      </p:pic>
      <p:pic>
        <p:nvPicPr>
          <p:cNvPr id="7" name="Picture 6">
            <a:extLst>
              <a:ext uri="{FF2B5EF4-FFF2-40B4-BE49-F238E27FC236}">
                <a16:creationId xmlns:a16="http://schemas.microsoft.com/office/drawing/2014/main" id="{76D8CCBF-A4A1-4A0B-A74A-299D833938FA}"/>
              </a:ext>
            </a:extLst>
          </p:cNvPr>
          <p:cNvPicPr>
            <a:picLocks noChangeAspect="1"/>
          </p:cNvPicPr>
          <p:nvPr/>
        </p:nvPicPr>
        <p:blipFill rotWithShape="1">
          <a:blip r:embed="rId3"/>
          <a:srcRect l="36346" t="9211" r="35241" b="23577"/>
          <a:stretch/>
        </p:blipFill>
        <p:spPr>
          <a:xfrm>
            <a:off x="293077" y="1973627"/>
            <a:ext cx="3464169" cy="4607169"/>
          </a:xfrm>
          <a:prstGeom prst="rect">
            <a:avLst/>
          </a:prstGeom>
        </p:spPr>
      </p:pic>
      <p:sp>
        <p:nvSpPr>
          <p:cNvPr id="8" name="TextBox 7">
            <a:extLst>
              <a:ext uri="{FF2B5EF4-FFF2-40B4-BE49-F238E27FC236}">
                <a16:creationId xmlns:a16="http://schemas.microsoft.com/office/drawing/2014/main" id="{6ECA3B02-BED8-4E91-988F-87F6D553858C}"/>
              </a:ext>
            </a:extLst>
          </p:cNvPr>
          <p:cNvSpPr txBox="1"/>
          <p:nvPr/>
        </p:nvSpPr>
        <p:spPr>
          <a:xfrm>
            <a:off x="703386" y="1266093"/>
            <a:ext cx="1723292" cy="584775"/>
          </a:xfrm>
          <a:prstGeom prst="rect">
            <a:avLst/>
          </a:prstGeom>
          <a:noFill/>
        </p:spPr>
        <p:txBody>
          <a:bodyPr wrap="square" rtlCol="0">
            <a:spAutoFit/>
          </a:bodyPr>
          <a:lstStyle/>
          <a:p>
            <a:r>
              <a:rPr lang="en-GB" sz="3200" dirty="0">
                <a:latin typeface="Comic Sans MS" panose="030F0702030302020204" pitchFamily="66" charset="0"/>
              </a:rPr>
              <a:t>Year 2 </a:t>
            </a:r>
          </a:p>
        </p:txBody>
      </p:sp>
      <p:sp>
        <p:nvSpPr>
          <p:cNvPr id="9" name="TextBox 8">
            <a:extLst>
              <a:ext uri="{FF2B5EF4-FFF2-40B4-BE49-F238E27FC236}">
                <a16:creationId xmlns:a16="http://schemas.microsoft.com/office/drawing/2014/main" id="{C71DE148-1A0B-4D4F-B398-CC665BB47749}"/>
              </a:ext>
            </a:extLst>
          </p:cNvPr>
          <p:cNvSpPr txBox="1"/>
          <p:nvPr/>
        </p:nvSpPr>
        <p:spPr>
          <a:xfrm>
            <a:off x="9085385" y="1266093"/>
            <a:ext cx="1723292" cy="584775"/>
          </a:xfrm>
          <a:prstGeom prst="rect">
            <a:avLst/>
          </a:prstGeom>
          <a:noFill/>
        </p:spPr>
        <p:txBody>
          <a:bodyPr wrap="square" rtlCol="0">
            <a:spAutoFit/>
          </a:bodyPr>
          <a:lstStyle/>
          <a:p>
            <a:r>
              <a:rPr lang="en-GB" sz="3200" dirty="0">
                <a:latin typeface="Comic Sans MS" panose="030F0702030302020204" pitchFamily="66" charset="0"/>
              </a:rPr>
              <a:t>Year 3 </a:t>
            </a:r>
          </a:p>
        </p:txBody>
      </p:sp>
    </p:spTree>
    <p:extLst>
      <p:ext uri="{BB962C8B-B14F-4D97-AF65-F5344CB8AC3E}">
        <p14:creationId xmlns:p14="http://schemas.microsoft.com/office/powerpoint/2010/main" val="133546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AF27-6E45-477E-98F5-B9F21D3DF0C8}"/>
              </a:ext>
            </a:extLst>
          </p:cNvPr>
          <p:cNvSpPr>
            <a:spLocks noGrp="1"/>
          </p:cNvSpPr>
          <p:nvPr>
            <p:ph type="title"/>
          </p:nvPr>
        </p:nvSpPr>
        <p:spPr/>
        <p:txBody>
          <a:bodyPr>
            <a:normAutofit/>
          </a:bodyPr>
          <a:lstStyle/>
          <a:p>
            <a:r>
              <a:rPr lang="en-GB" sz="3200" dirty="0">
                <a:effectLst/>
                <a:latin typeface="Comic Sans MS" panose="030F0702030302020204" pitchFamily="66" charset="0"/>
                <a:ea typeface="Calibri" panose="020F0502020204030204" pitchFamily="34" charset="0"/>
                <a:cs typeface="Times New Roman" panose="02020603050405020304" pitchFamily="18" charset="0"/>
              </a:rPr>
              <a:t>LO: To understand how we can improve our writing focusing on word quality.  </a:t>
            </a:r>
            <a:endParaRPr lang="en-GB" sz="6600" dirty="0"/>
          </a:p>
        </p:txBody>
      </p:sp>
      <p:sp>
        <p:nvSpPr>
          <p:cNvPr id="3" name="Content Placeholder 2">
            <a:extLst>
              <a:ext uri="{FF2B5EF4-FFF2-40B4-BE49-F238E27FC236}">
                <a16:creationId xmlns:a16="http://schemas.microsoft.com/office/drawing/2014/main" id="{D2248F9F-DEAD-41E4-A873-632074C62A04}"/>
              </a:ext>
            </a:extLst>
          </p:cNvPr>
          <p:cNvSpPr>
            <a:spLocks noGrp="1"/>
          </p:cNvSpPr>
          <p:nvPr>
            <p:ph idx="1"/>
          </p:nvPr>
        </p:nvSpPr>
        <p:spPr/>
        <p:txBody>
          <a:bodyPr>
            <a:normAutofit fontScale="92500" lnSpcReduction="20000"/>
          </a:bodyPr>
          <a:lstStyle/>
          <a:p>
            <a:pPr marL="0" indent="0">
              <a:buNone/>
            </a:pPr>
            <a:r>
              <a:rPr lang="en-GB" sz="3200" u="sng" dirty="0">
                <a:latin typeface="Comic Sans MS" panose="030F0702030302020204" pitchFamily="66" charset="0"/>
              </a:rPr>
              <a:t>Success Criteria:</a:t>
            </a:r>
          </a:p>
          <a:p>
            <a:pPr marL="342900" lvl="0" indent="-342900">
              <a:lnSpc>
                <a:spcPct val="107000"/>
              </a:lnSpc>
              <a:buFont typeface="Comic Sans MS" panose="030F0702030302020204" pitchFamily="66" charset="0"/>
              <a:buChar char="-"/>
            </a:pPr>
            <a:r>
              <a:rPr lang="en-GB" sz="3200" dirty="0">
                <a:effectLst/>
                <a:latin typeface="Comic Sans MS" panose="030F0702030302020204" pitchFamily="66" charset="0"/>
                <a:ea typeface="Calibri" panose="020F0502020204030204" pitchFamily="34" charset="0"/>
                <a:cs typeface="Times New Roman" panose="02020603050405020304" pitchFamily="18" charset="0"/>
              </a:rPr>
              <a:t>I can understand what a synonym is. </a:t>
            </a:r>
          </a:p>
          <a:p>
            <a:pPr marL="342900" lvl="0" indent="-342900">
              <a:lnSpc>
                <a:spcPct val="107000"/>
              </a:lnSpc>
              <a:buFont typeface="Comic Sans MS" panose="030F0702030302020204" pitchFamily="66" charset="0"/>
              <a:buChar char="-"/>
            </a:pP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mic Sans MS" panose="030F0702030302020204" pitchFamily="66" charset="0"/>
              <a:buChar char="-"/>
            </a:pPr>
            <a:r>
              <a:rPr lang="en-GB" sz="3200" dirty="0">
                <a:effectLst/>
                <a:latin typeface="Comic Sans MS" panose="030F0702030302020204" pitchFamily="66" charset="0"/>
                <a:ea typeface="Calibri" panose="020F0502020204030204" pitchFamily="34" charset="0"/>
                <a:cs typeface="Times New Roman" panose="02020603050405020304" pitchFamily="18" charset="0"/>
              </a:rPr>
              <a:t>I can use a dictionary correctly and effectively to help with spellings or find definitions. </a:t>
            </a:r>
          </a:p>
          <a:p>
            <a:pPr marL="342900" lvl="0" indent="-342900">
              <a:lnSpc>
                <a:spcPct val="107000"/>
              </a:lnSpc>
              <a:spcAft>
                <a:spcPts val="800"/>
              </a:spcAft>
              <a:buFont typeface="Comic Sans MS" panose="030F0702030302020204" pitchFamily="66" charset="0"/>
              <a:buChar char="-"/>
            </a:pP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mic Sans MS" panose="030F0702030302020204" pitchFamily="66" charset="0"/>
              <a:buChar char="-"/>
            </a:pPr>
            <a:r>
              <a:rPr lang="en-GB" sz="3200" dirty="0">
                <a:effectLst/>
                <a:latin typeface="Comic Sans MS" panose="030F0702030302020204" pitchFamily="66" charset="0"/>
                <a:ea typeface="Calibri" panose="020F0502020204030204" pitchFamily="34" charset="0"/>
                <a:cs typeface="Times New Roman" panose="02020603050405020304" pitchFamily="18" charset="0"/>
              </a:rPr>
              <a:t>I can use a thesaurus correctly and effectively to help with the quality of my writing. </a:t>
            </a:r>
            <a:endParaRPr lang="en-GB" sz="3200" dirty="0">
              <a:latin typeface="Comic Sans MS" panose="030F0702030302020204" pitchFamily="66" charset="0"/>
            </a:endParaRPr>
          </a:p>
        </p:txBody>
      </p:sp>
    </p:spTree>
    <p:extLst>
      <p:ext uri="{BB962C8B-B14F-4D97-AF65-F5344CB8AC3E}">
        <p14:creationId xmlns:p14="http://schemas.microsoft.com/office/powerpoint/2010/main" val="103264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9919-DA93-4BB9-8FE8-C1229E9D15E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7C5A102-B168-4102-A4BD-F124ABACD64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01136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Comic Sans MS" panose="030F0702030302020204" pitchFamily="66" charset="0"/>
              </a:rPr>
              <a:t>Quick Comparison</a:t>
            </a:r>
          </a:p>
        </p:txBody>
      </p:sp>
      <p:sp>
        <p:nvSpPr>
          <p:cNvPr id="9" name="Rectangle 8">
            <a:extLst>
              <a:ext uri="{FF2B5EF4-FFF2-40B4-BE49-F238E27FC236}">
                <a16:creationId xmlns:a16="http://schemas.microsoft.com/office/drawing/2014/main" id="{A150DF1E-6671-49E3-BAAA-AA306572FFC9}"/>
              </a:ext>
            </a:extLst>
          </p:cNvPr>
          <p:cNvSpPr/>
          <p:nvPr/>
        </p:nvSpPr>
        <p:spPr>
          <a:xfrm>
            <a:off x="7493418" y="2086613"/>
            <a:ext cx="2549611" cy="3265097"/>
          </a:xfrm>
          <a:prstGeom prst="rect">
            <a:avLst/>
          </a:prstGeom>
          <a:solidFill>
            <a:srgbClr val="86BD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1">
            <a:spAutoFit/>
          </a:bodyPr>
          <a:lstStyle/>
          <a:p>
            <a:pPr algn="ctr"/>
            <a:r>
              <a:rPr lang="en-GB" dirty="0">
                <a:solidFill>
                  <a:schemeClr val="bg1"/>
                </a:solidFill>
                <a:latin typeface="Comic Sans MS" panose="030F0702030302020204" pitchFamily="66" charset="0"/>
              </a:rPr>
              <a:t>If you want to know what a word means, you would check a </a:t>
            </a:r>
            <a:r>
              <a:rPr lang="en-GB" b="1" dirty="0">
                <a:solidFill>
                  <a:schemeClr val="bg1"/>
                </a:solidFill>
                <a:latin typeface="Comic Sans MS" panose="030F0702030302020204" pitchFamily="66" charset="0"/>
              </a:rPr>
              <a:t>dictionary</a:t>
            </a:r>
            <a:r>
              <a:rPr lang="en-GB" dirty="0">
                <a:solidFill>
                  <a:schemeClr val="bg1"/>
                </a:solidFill>
                <a:latin typeface="Comic Sans MS" panose="030F0702030302020204" pitchFamily="66" charset="0"/>
              </a:rPr>
              <a:t>.</a:t>
            </a:r>
          </a:p>
          <a:p>
            <a:pPr algn="ctr"/>
            <a:endParaRPr lang="en-GB" dirty="0">
              <a:solidFill>
                <a:schemeClr val="bg1"/>
              </a:solidFill>
              <a:latin typeface="Comic Sans MS" panose="030F0702030302020204" pitchFamily="66" charset="0"/>
            </a:endParaRPr>
          </a:p>
          <a:p>
            <a:pPr algn="ctr"/>
            <a:r>
              <a:rPr lang="en-GB" dirty="0">
                <a:solidFill>
                  <a:schemeClr val="bg1"/>
                </a:solidFill>
                <a:latin typeface="Comic Sans MS" panose="030F0702030302020204" pitchFamily="66" charset="0"/>
              </a:rPr>
              <a:t>If you want to find a synonym for a word you already know the meaning of, you would check a </a:t>
            </a:r>
            <a:r>
              <a:rPr lang="en-GB" b="1" dirty="0">
                <a:solidFill>
                  <a:schemeClr val="bg1"/>
                </a:solidFill>
                <a:latin typeface="Comic Sans MS" panose="030F0702030302020204" pitchFamily="66" charset="0"/>
              </a:rPr>
              <a:t>thesaurus</a:t>
            </a:r>
            <a:r>
              <a:rPr lang="en-GB" dirty="0">
                <a:solidFill>
                  <a:schemeClr val="bg1"/>
                </a:solidFill>
                <a:latin typeface="Comic Sans MS" panose="030F0702030302020204" pitchFamily="66" charset="0"/>
              </a:rPr>
              <a:t>. </a:t>
            </a:r>
          </a:p>
          <a:p>
            <a:pPr algn="ctr"/>
            <a:endParaRPr lang="en-GB" dirty="0">
              <a:solidFill>
                <a:schemeClr val="bg1"/>
              </a:solidFill>
              <a:latin typeface="Twinkl" pitchFamily="2" charset="0"/>
            </a:endParaRPr>
          </a:p>
        </p:txBody>
      </p:sp>
      <p:grpSp>
        <p:nvGrpSpPr>
          <p:cNvPr id="2" name="Group 1">
            <a:extLst>
              <a:ext uri="{FF2B5EF4-FFF2-40B4-BE49-F238E27FC236}">
                <a16:creationId xmlns:a16="http://schemas.microsoft.com/office/drawing/2014/main" id="{756D3F97-B06B-4C2E-B949-0E7EBBCFDCB6}"/>
              </a:ext>
            </a:extLst>
          </p:cNvPr>
          <p:cNvGrpSpPr/>
          <p:nvPr/>
        </p:nvGrpSpPr>
        <p:grpSpPr>
          <a:xfrm>
            <a:off x="2128651" y="1948113"/>
            <a:ext cx="2549611" cy="3542096"/>
            <a:chOff x="604650" y="1948113"/>
            <a:chExt cx="2549611" cy="3542096"/>
          </a:xfrm>
        </p:grpSpPr>
        <p:sp>
          <p:nvSpPr>
            <p:cNvPr id="3" name="Rectangle 2"/>
            <p:cNvSpPr/>
            <p:nvPr/>
          </p:nvSpPr>
          <p:spPr>
            <a:xfrm>
              <a:off x="604650" y="1948113"/>
              <a:ext cx="2549611" cy="3542096"/>
            </a:xfrm>
            <a:prstGeom prst="rect">
              <a:avLst/>
            </a:prstGeom>
            <a:solidFill>
              <a:srgbClr val="00A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1">
              <a:spAutoFit/>
            </a:bodyPr>
            <a:lstStyle/>
            <a:p>
              <a:pPr algn="ctr"/>
              <a:r>
                <a:rPr lang="en-GB" dirty="0">
                  <a:solidFill>
                    <a:schemeClr val="bg1"/>
                  </a:solidFill>
                  <a:latin typeface="Comic Sans MS" panose="030F0702030302020204" pitchFamily="66" charset="0"/>
                </a:rPr>
                <a:t>A </a:t>
              </a:r>
              <a:r>
                <a:rPr lang="en-GB" b="1" dirty="0">
                  <a:solidFill>
                    <a:schemeClr val="bg1"/>
                  </a:solidFill>
                  <a:latin typeface="Comic Sans MS" panose="030F0702030302020204" pitchFamily="66" charset="0"/>
                </a:rPr>
                <a:t>dictionary</a:t>
              </a:r>
              <a:r>
                <a:rPr lang="en-GB" dirty="0">
                  <a:solidFill>
                    <a:schemeClr val="bg1"/>
                  </a:solidFill>
                  <a:latin typeface="Comic Sans MS" panose="030F0702030302020204" pitchFamily="66" charset="0"/>
                </a:rPr>
                <a:t> is a book which lists words and tells you what they mean.</a:t>
              </a: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p:txBody>
        </p:sp>
        <p:pic>
          <p:nvPicPr>
            <p:cNvPr id="6" name="Picture 5">
              <a:extLst>
                <a:ext uri="{FF2B5EF4-FFF2-40B4-BE49-F238E27FC236}">
                  <a16:creationId xmlns:a16="http://schemas.microsoft.com/office/drawing/2014/main" id="{0498835B-84C0-46D6-AB13-1A3F44D67464}"/>
                </a:ext>
              </a:extLst>
            </p:cNvPr>
            <p:cNvPicPr>
              <a:picLocks noChangeAspect="1"/>
            </p:cNvPicPr>
            <p:nvPr/>
          </p:nvPicPr>
          <p:blipFill>
            <a:blip r:embed="rId3"/>
            <a:stretch>
              <a:fillRect/>
            </a:stretch>
          </p:blipFill>
          <p:spPr>
            <a:xfrm>
              <a:off x="760742" y="3343545"/>
              <a:ext cx="2237426" cy="1932599"/>
            </a:xfrm>
            <a:prstGeom prst="rect">
              <a:avLst/>
            </a:prstGeom>
          </p:spPr>
        </p:pic>
      </p:grpSp>
      <p:grpSp>
        <p:nvGrpSpPr>
          <p:cNvPr id="4" name="Group 3">
            <a:extLst>
              <a:ext uri="{FF2B5EF4-FFF2-40B4-BE49-F238E27FC236}">
                <a16:creationId xmlns:a16="http://schemas.microsoft.com/office/drawing/2014/main" id="{8057865E-6D5B-43B7-A68B-B2809BB29A17}"/>
              </a:ext>
            </a:extLst>
          </p:cNvPr>
          <p:cNvGrpSpPr/>
          <p:nvPr/>
        </p:nvGrpSpPr>
        <p:grpSpPr>
          <a:xfrm>
            <a:off x="4808936" y="1948113"/>
            <a:ext cx="2549611" cy="3542096"/>
            <a:chOff x="3284935" y="1948113"/>
            <a:chExt cx="2549611" cy="3542096"/>
          </a:xfrm>
        </p:grpSpPr>
        <p:sp>
          <p:nvSpPr>
            <p:cNvPr id="8" name="Rectangle 7">
              <a:extLst>
                <a:ext uri="{FF2B5EF4-FFF2-40B4-BE49-F238E27FC236}">
                  <a16:creationId xmlns:a16="http://schemas.microsoft.com/office/drawing/2014/main" id="{0E00693F-8E29-4E7C-B9E2-E1BDED02058D}"/>
                </a:ext>
              </a:extLst>
            </p:cNvPr>
            <p:cNvSpPr/>
            <p:nvPr/>
          </p:nvSpPr>
          <p:spPr>
            <a:xfrm>
              <a:off x="3284935" y="1948113"/>
              <a:ext cx="2549611" cy="3542096"/>
            </a:xfrm>
            <a:prstGeom prst="rect">
              <a:avLst/>
            </a:prstGeom>
            <a:solidFill>
              <a:srgbClr val="F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1">
              <a:spAutoFit/>
            </a:bodyPr>
            <a:lstStyle/>
            <a:p>
              <a:pPr algn="ctr"/>
              <a:r>
                <a:rPr lang="en-GB" dirty="0">
                  <a:latin typeface="Comic Sans MS" panose="030F0702030302020204" pitchFamily="66" charset="0"/>
                </a:rPr>
                <a:t>A </a:t>
              </a:r>
              <a:r>
                <a:rPr lang="en-GB" b="1" dirty="0">
                  <a:latin typeface="Comic Sans MS" panose="030F0702030302020204" pitchFamily="66" charset="0"/>
                </a:rPr>
                <a:t>thesaurus</a:t>
              </a:r>
              <a:r>
                <a:rPr lang="en-GB" dirty="0">
                  <a:latin typeface="Comic Sans MS" panose="030F0702030302020204" pitchFamily="66" charset="0"/>
                </a:rPr>
                <a:t> is a book which lists words and gives alternative words which mean the same thing.</a:t>
              </a:r>
              <a:endParaRPr lang="en-GB" dirty="0">
                <a:solidFill>
                  <a:schemeClr val="bg1"/>
                </a:solidFill>
                <a:latin typeface="Comic Sans MS" panose="030F0702030302020204" pitchFamily="66"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a:p>
              <a:pPr algn="ctr"/>
              <a:endParaRPr lang="en-GB" dirty="0">
                <a:solidFill>
                  <a:schemeClr val="bg1"/>
                </a:solidFill>
                <a:latin typeface="Twinkl" pitchFamily="2" charset="0"/>
              </a:endParaRPr>
            </a:p>
          </p:txBody>
        </p:sp>
        <p:pic>
          <p:nvPicPr>
            <p:cNvPr id="7" name="Picture 6">
              <a:extLst>
                <a:ext uri="{FF2B5EF4-FFF2-40B4-BE49-F238E27FC236}">
                  <a16:creationId xmlns:a16="http://schemas.microsoft.com/office/drawing/2014/main" id="{2643A80C-1EA4-47E8-9B84-AD438FF4293B}"/>
                </a:ext>
              </a:extLst>
            </p:cNvPr>
            <p:cNvPicPr>
              <a:picLocks noChangeAspect="1"/>
            </p:cNvPicPr>
            <p:nvPr/>
          </p:nvPicPr>
          <p:blipFill>
            <a:blip r:embed="rId4"/>
            <a:stretch>
              <a:fillRect/>
            </a:stretch>
          </p:blipFill>
          <p:spPr>
            <a:xfrm>
              <a:off x="3453220" y="3530333"/>
              <a:ext cx="2213040" cy="1579001"/>
            </a:xfrm>
            <a:prstGeom prst="rect">
              <a:avLst/>
            </a:prstGeom>
          </p:spPr>
        </p:pic>
      </p:grpSp>
    </p:spTree>
    <p:extLst>
      <p:ext uri="{BB962C8B-B14F-4D97-AF65-F5344CB8AC3E}">
        <p14:creationId xmlns:p14="http://schemas.microsoft.com/office/powerpoint/2010/main" val="232570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Comic Sans MS" panose="030F0702030302020204" pitchFamily="66" charset="0"/>
              </a:rPr>
              <a:t>Alphabetical Order</a:t>
            </a:r>
          </a:p>
        </p:txBody>
      </p:sp>
      <p:sp>
        <p:nvSpPr>
          <p:cNvPr id="5" name="Rectangle 4"/>
          <p:cNvSpPr/>
          <p:nvPr/>
        </p:nvSpPr>
        <p:spPr>
          <a:xfrm>
            <a:off x="820127" y="1689793"/>
            <a:ext cx="7632700" cy="2862322"/>
          </a:xfrm>
          <a:prstGeom prst="rect">
            <a:avLst/>
          </a:prstGeom>
        </p:spPr>
        <p:txBody>
          <a:bodyPr wrap="square" lIns="0" tIns="0" rIns="0" bIns="0">
            <a:spAutoFit/>
          </a:bodyPr>
          <a:lstStyle/>
          <a:p>
            <a:r>
              <a:rPr lang="en-US" sz="2400" dirty="0">
                <a:latin typeface="Comic Sans MS" panose="030F0702030302020204" pitchFamily="66" charset="0"/>
              </a:rPr>
              <a:t>All of the words inside a dictionary are in </a:t>
            </a:r>
            <a:r>
              <a:rPr lang="en-US" sz="2400" b="1" dirty="0">
                <a:latin typeface="Comic Sans MS" panose="030F0702030302020204" pitchFamily="66" charset="0"/>
              </a:rPr>
              <a:t>alphabetical</a:t>
            </a:r>
            <a:r>
              <a:rPr lang="en-US" sz="2400" dirty="0">
                <a:latin typeface="Comic Sans MS" panose="030F0702030302020204" pitchFamily="66" charset="0"/>
              </a:rPr>
              <a:t> </a:t>
            </a:r>
            <a:r>
              <a:rPr lang="en-US" sz="2400" b="1" dirty="0">
                <a:latin typeface="Comic Sans MS" panose="030F0702030302020204" pitchFamily="66" charset="0"/>
              </a:rPr>
              <a:t>order</a:t>
            </a:r>
            <a:r>
              <a:rPr lang="en-US" sz="2400" dirty="0">
                <a:latin typeface="Comic Sans MS" panose="030F0702030302020204" pitchFamily="66" charset="0"/>
              </a:rPr>
              <a:t>. This makes it a lot quicker to find the words you need.</a:t>
            </a:r>
          </a:p>
          <a:p>
            <a:endParaRPr lang="en-US" sz="2400" dirty="0">
              <a:latin typeface="Comic Sans MS" panose="030F0702030302020204" pitchFamily="66" charset="0"/>
            </a:endParaRPr>
          </a:p>
          <a:p>
            <a:r>
              <a:rPr lang="en-US" sz="2400" dirty="0">
                <a:latin typeface="Comic Sans MS" panose="030F0702030302020204" pitchFamily="66" charset="0"/>
              </a:rPr>
              <a:t>Some dictionaries have marks along the edge of the pages. These marks show you where each new letter begins. Does your dictionary have these?</a:t>
            </a:r>
            <a:endParaRPr lang="en-GB" sz="2400" dirty="0">
              <a:latin typeface="Comic Sans MS" panose="030F0702030302020204" pitchFamily="66" charset="0"/>
            </a:endParaRPr>
          </a:p>
          <a:p>
            <a:endParaRPr lang="en-GB" dirty="0">
              <a:latin typeface="Twinkl" pitchFamily="2" charset="0"/>
            </a:endParaRPr>
          </a:p>
        </p:txBody>
      </p:sp>
      <p:pic>
        <p:nvPicPr>
          <p:cNvPr id="4" name="Picture 3" descr="Logo&#10;&#10;Description automatically generated">
            <a:extLst>
              <a:ext uri="{FF2B5EF4-FFF2-40B4-BE49-F238E27FC236}">
                <a16:creationId xmlns:a16="http://schemas.microsoft.com/office/drawing/2014/main" id="{CF1EA20B-574C-4C4B-A3A2-1DA53DF398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74214" y="4311429"/>
            <a:ext cx="5495484" cy="2067676"/>
          </a:xfrm>
          <a:prstGeom prst="rect">
            <a:avLst/>
          </a:prstGeom>
        </p:spPr>
      </p:pic>
    </p:spTree>
    <p:extLst>
      <p:ext uri="{BB962C8B-B14F-4D97-AF65-F5344CB8AC3E}">
        <p14:creationId xmlns:p14="http://schemas.microsoft.com/office/powerpoint/2010/main" val="30830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97522" y="444354"/>
            <a:ext cx="8220075" cy="994306"/>
          </a:xfrm>
        </p:spPr>
        <p:txBody>
          <a:bodyPr/>
          <a:lstStyle/>
          <a:p>
            <a:r>
              <a:rPr lang="en-GB" sz="3600" dirty="0">
                <a:latin typeface="Comic Sans MS" panose="030F0702030302020204" pitchFamily="66" charset="0"/>
              </a:rPr>
              <a:t>Using a Dictionary</a:t>
            </a:r>
          </a:p>
        </p:txBody>
      </p:sp>
      <p:sp>
        <p:nvSpPr>
          <p:cNvPr id="3" name="Rectangle 2">
            <a:extLst>
              <a:ext uri="{FF2B5EF4-FFF2-40B4-BE49-F238E27FC236}">
                <a16:creationId xmlns:a16="http://schemas.microsoft.com/office/drawing/2014/main" id="{DA936E36-4EE5-4580-914B-7144960943C4}"/>
              </a:ext>
            </a:extLst>
          </p:cNvPr>
          <p:cNvSpPr/>
          <p:nvPr/>
        </p:nvSpPr>
        <p:spPr>
          <a:xfrm>
            <a:off x="995974" y="1839097"/>
            <a:ext cx="7623170" cy="3108543"/>
          </a:xfrm>
          <a:prstGeom prst="rect">
            <a:avLst/>
          </a:prstGeom>
        </p:spPr>
        <p:txBody>
          <a:bodyPr wrap="square">
            <a:spAutoFit/>
          </a:bodyPr>
          <a:lstStyle/>
          <a:p>
            <a:r>
              <a:rPr lang="en-US" sz="2800" dirty="0">
                <a:latin typeface="Comic Sans MS" panose="030F0702030302020204" pitchFamily="66" charset="0"/>
              </a:rPr>
              <a:t>Dictionaries are really useful when you’re trying to find the meaning of a word you’re unsure about, or to check the spelling. However, words may sometimes have more than one meaning. You will need to think carefully in order to choose the correct definition.</a:t>
            </a:r>
            <a:endParaRPr lang="en-GB" sz="2800" dirty="0">
              <a:latin typeface="Comic Sans MS" panose="030F0702030302020204" pitchFamily="66" charset="0"/>
            </a:endParaRPr>
          </a:p>
        </p:txBody>
      </p:sp>
      <p:pic>
        <p:nvPicPr>
          <p:cNvPr id="7" name="Picture 6">
            <a:extLst>
              <a:ext uri="{FF2B5EF4-FFF2-40B4-BE49-F238E27FC236}">
                <a16:creationId xmlns:a16="http://schemas.microsoft.com/office/drawing/2014/main" id="{E98C121E-BDAD-4320-8073-A3086B125B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9065" y="3429000"/>
            <a:ext cx="2509704" cy="2784828"/>
          </a:xfrm>
          <a:prstGeom prst="rect">
            <a:avLst/>
          </a:prstGeom>
        </p:spPr>
      </p:pic>
    </p:spTree>
    <p:extLst>
      <p:ext uri="{BB962C8B-B14F-4D97-AF65-F5344CB8AC3E}">
        <p14:creationId xmlns:p14="http://schemas.microsoft.com/office/powerpoint/2010/main" val="365462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6341-9902-4CE7-A5C5-CF42BC7B441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0BBCA02-A454-48B5-BABC-EA2930225CC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6D0324E-1432-4A7A-BC1E-4C2F144C59C4}"/>
              </a:ext>
            </a:extLst>
          </p:cNvPr>
          <p:cNvPicPr>
            <a:picLocks noChangeAspect="1"/>
          </p:cNvPicPr>
          <p:nvPr/>
        </p:nvPicPr>
        <p:blipFill rotWithShape="1">
          <a:blip r:embed="rId2"/>
          <a:srcRect l="36779" t="9911" r="36971" b="21268"/>
          <a:stretch/>
        </p:blipFill>
        <p:spPr>
          <a:xfrm>
            <a:off x="3534508" y="0"/>
            <a:ext cx="4652596" cy="6858000"/>
          </a:xfrm>
          <a:prstGeom prst="rect">
            <a:avLst/>
          </a:prstGeom>
        </p:spPr>
      </p:pic>
    </p:spTree>
    <p:extLst>
      <p:ext uri="{BB962C8B-B14F-4D97-AF65-F5344CB8AC3E}">
        <p14:creationId xmlns:p14="http://schemas.microsoft.com/office/powerpoint/2010/main" val="406557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Shape 1"/>
          <p:cNvSpPr txBox="1"/>
          <p:nvPr/>
        </p:nvSpPr>
        <p:spPr>
          <a:xfrm>
            <a:off x="2829862" y="451668"/>
            <a:ext cx="6466392" cy="1377211"/>
          </a:xfrm>
          <a:prstGeom prst="rect">
            <a:avLst/>
          </a:prstGeom>
          <a:noFill/>
          <a:ln>
            <a:noFill/>
          </a:ln>
        </p:spPr>
        <p:txBody>
          <a:bodyPr lIns="0" tIns="0" rIns="0" bIns="0" anchor="ctr"/>
          <a:lstStyle/>
          <a:p>
            <a:pPr algn="ctr"/>
            <a:r>
              <a:rPr lang="en-GB" sz="3992" spc="-1" dirty="0">
                <a:solidFill>
                  <a:srgbClr val="000000"/>
                </a:solidFill>
                <a:uFill>
                  <a:solidFill>
                    <a:srgbClr val="FFFFFF"/>
                  </a:solidFill>
                </a:uFill>
                <a:latin typeface="Comic Sans MS" panose="030F0702030302020204" pitchFamily="66" charset="0"/>
              </a:rPr>
              <a:t>Finding words alphabetically:</a:t>
            </a:r>
          </a:p>
        </p:txBody>
      </p:sp>
      <p:sp>
        <p:nvSpPr>
          <p:cNvPr id="44" name="TextShape 2"/>
          <p:cNvSpPr txBox="1"/>
          <p:nvPr/>
        </p:nvSpPr>
        <p:spPr>
          <a:xfrm>
            <a:off x="5442547" y="2354350"/>
            <a:ext cx="2011113" cy="2497072"/>
          </a:xfrm>
          <a:prstGeom prst="rect">
            <a:avLst/>
          </a:prstGeom>
          <a:noFill/>
          <a:ln>
            <a:noFill/>
          </a:ln>
        </p:spPr>
        <p:txBody>
          <a:bodyPr lIns="81646" tIns="40823" rIns="81646" bIns="40823"/>
          <a:lstStyle/>
          <a:p>
            <a:r>
              <a:rPr lang="en-GB" sz="3992" spc="-1" dirty="0">
                <a:solidFill>
                  <a:srgbClr val="3399FF"/>
                </a:solidFill>
                <a:uFill>
                  <a:solidFill>
                    <a:srgbClr val="FFFFFF"/>
                  </a:solidFill>
                </a:uFill>
                <a:latin typeface="Calibri"/>
              </a:rPr>
              <a:t>2</a:t>
            </a:r>
            <a:r>
              <a:rPr lang="en-GB" sz="3992" spc="-1" baseline="101000" dirty="0">
                <a:solidFill>
                  <a:srgbClr val="3399FF"/>
                </a:solidFill>
                <a:uFill>
                  <a:solidFill>
                    <a:srgbClr val="FFFFFF"/>
                  </a:solidFill>
                </a:uFill>
                <a:latin typeface="Calibri"/>
              </a:rPr>
              <a:t>nd</a:t>
            </a:r>
            <a:r>
              <a:rPr lang="en-GB" sz="3992" spc="-1" dirty="0">
                <a:solidFill>
                  <a:srgbClr val="3399FF"/>
                </a:solidFill>
                <a:uFill>
                  <a:solidFill>
                    <a:srgbClr val="FFFFFF"/>
                  </a:solidFill>
                </a:uFill>
                <a:latin typeface="Calibri"/>
              </a:rPr>
              <a:t> letter</a:t>
            </a:r>
            <a:endParaRPr lang="en-GB" sz="3992" spc="-1" dirty="0">
              <a:solidFill>
                <a:srgbClr val="000000"/>
              </a:solidFill>
              <a:uFill>
                <a:solidFill>
                  <a:srgbClr val="FFFFFF"/>
                </a:solidFill>
              </a:uFill>
              <a:latin typeface="Calibri"/>
            </a:endParaRPr>
          </a:p>
          <a:p>
            <a:r>
              <a:rPr lang="en-GB" sz="3992" spc="-1" dirty="0" err="1">
                <a:solidFill>
                  <a:srgbClr val="000000"/>
                </a:solidFill>
                <a:uFill>
                  <a:solidFill>
                    <a:srgbClr val="FFFFFF"/>
                  </a:solidFill>
                </a:uFill>
                <a:latin typeface="Calibri"/>
              </a:rPr>
              <a:t>A</a:t>
            </a:r>
            <a:r>
              <a:rPr lang="en-GB" sz="3992" spc="-1" dirty="0" err="1">
                <a:solidFill>
                  <a:srgbClr val="800000"/>
                </a:solidFill>
                <a:uFill>
                  <a:solidFill>
                    <a:srgbClr val="FFFFFF"/>
                  </a:solidFill>
                </a:uFill>
                <a:latin typeface="Calibri"/>
              </a:rPr>
              <a:t>a</a:t>
            </a:r>
            <a:r>
              <a:rPr lang="en-GB" sz="3992" spc="-1" dirty="0" err="1">
                <a:solidFill>
                  <a:srgbClr val="000000"/>
                </a:solidFill>
                <a:uFill>
                  <a:solidFill>
                    <a:srgbClr val="FFFFFF"/>
                  </a:solidFill>
                </a:uFill>
                <a:latin typeface="Calibri"/>
              </a:rPr>
              <a:t>rdvarkA</a:t>
            </a:r>
            <a:r>
              <a:rPr lang="en-GB" sz="3992" spc="-1" dirty="0" err="1">
                <a:solidFill>
                  <a:srgbClr val="800000"/>
                </a:solidFill>
                <a:uFill>
                  <a:solidFill>
                    <a:srgbClr val="FFFFFF"/>
                  </a:solidFill>
                </a:uFill>
                <a:latin typeface="Calibri"/>
              </a:rPr>
              <a:t>b</a:t>
            </a:r>
            <a:r>
              <a:rPr lang="en-GB" sz="3992" spc="-1" dirty="0" err="1">
                <a:solidFill>
                  <a:srgbClr val="000000"/>
                </a:solidFill>
                <a:uFill>
                  <a:solidFill>
                    <a:srgbClr val="FFFFFF"/>
                  </a:solidFill>
                </a:uFill>
                <a:latin typeface="Calibri"/>
              </a:rPr>
              <a:t>acus</a:t>
            </a:r>
            <a:endParaRPr lang="en-GB" sz="3992" spc="-1" dirty="0">
              <a:solidFill>
                <a:srgbClr val="000000"/>
              </a:solidFill>
              <a:uFill>
                <a:solidFill>
                  <a:srgbClr val="FFFFFF"/>
                </a:solidFill>
              </a:uFill>
              <a:latin typeface="Calibri"/>
            </a:endParaRPr>
          </a:p>
        </p:txBody>
      </p:sp>
      <p:sp>
        <p:nvSpPr>
          <p:cNvPr id="46" name="TextShape 4"/>
          <p:cNvSpPr txBox="1"/>
          <p:nvPr/>
        </p:nvSpPr>
        <p:spPr>
          <a:xfrm>
            <a:off x="2542045" y="3004587"/>
            <a:ext cx="2011113" cy="2155464"/>
          </a:xfrm>
          <a:prstGeom prst="rect">
            <a:avLst/>
          </a:prstGeom>
          <a:noFill/>
          <a:ln>
            <a:noFill/>
          </a:ln>
        </p:spPr>
        <p:txBody>
          <a:bodyPr lIns="81646" tIns="40823" rIns="81646" bIns="40823"/>
          <a:lstStyle/>
          <a:p>
            <a:r>
              <a:rPr lang="en-GB" sz="3992" spc="-1" dirty="0">
                <a:solidFill>
                  <a:srgbClr val="00CC33"/>
                </a:solidFill>
                <a:uFill>
                  <a:solidFill>
                    <a:srgbClr val="FFFFFF"/>
                  </a:solidFill>
                </a:uFill>
                <a:latin typeface="Calibri"/>
              </a:rPr>
              <a:t>1</a:t>
            </a:r>
            <a:r>
              <a:rPr lang="en-GB" sz="3992" spc="-1" baseline="101000" dirty="0">
                <a:solidFill>
                  <a:srgbClr val="00CC33"/>
                </a:solidFill>
                <a:uFill>
                  <a:solidFill>
                    <a:srgbClr val="FFFFFF"/>
                  </a:solidFill>
                </a:uFill>
                <a:latin typeface="Calibri"/>
              </a:rPr>
              <a:t>st</a:t>
            </a:r>
            <a:r>
              <a:rPr lang="en-GB" sz="3992" spc="-1" dirty="0">
                <a:solidFill>
                  <a:srgbClr val="00CC33"/>
                </a:solidFill>
                <a:uFill>
                  <a:solidFill>
                    <a:srgbClr val="FFFFFF"/>
                  </a:solidFill>
                </a:uFill>
                <a:latin typeface="Calibri"/>
              </a:rPr>
              <a:t> letter</a:t>
            </a:r>
            <a:endParaRPr lang="en-GB" sz="3992" spc="-1" dirty="0">
              <a:solidFill>
                <a:srgbClr val="000000"/>
              </a:solidFill>
              <a:uFill>
                <a:solidFill>
                  <a:srgbClr val="FFFFFF"/>
                </a:solidFill>
              </a:uFill>
              <a:latin typeface="Calibri"/>
            </a:endParaRPr>
          </a:p>
          <a:p>
            <a:r>
              <a:rPr lang="en-GB" sz="3992" spc="-1" dirty="0">
                <a:solidFill>
                  <a:srgbClr val="800000"/>
                </a:solidFill>
                <a:uFill>
                  <a:solidFill>
                    <a:srgbClr val="FFFFFF"/>
                  </a:solidFill>
                </a:uFill>
                <a:latin typeface="Calibri"/>
              </a:rPr>
              <a:t>A</a:t>
            </a:r>
            <a:r>
              <a:rPr lang="en-GB" sz="3992" spc="-1" dirty="0">
                <a:solidFill>
                  <a:srgbClr val="000000"/>
                </a:solidFill>
                <a:uFill>
                  <a:solidFill>
                    <a:srgbClr val="FFFFFF"/>
                  </a:solidFill>
                </a:uFill>
                <a:latin typeface="Calibri"/>
              </a:rPr>
              <a:t>ble</a:t>
            </a:r>
          </a:p>
          <a:p>
            <a:r>
              <a:rPr lang="en-GB" sz="3992" spc="-1" dirty="0">
                <a:solidFill>
                  <a:srgbClr val="800000"/>
                </a:solidFill>
                <a:uFill>
                  <a:solidFill>
                    <a:srgbClr val="FFFFFF"/>
                  </a:solidFill>
                </a:uFill>
                <a:latin typeface="Calibri"/>
              </a:rPr>
              <a:t>D</a:t>
            </a:r>
            <a:r>
              <a:rPr lang="en-GB" sz="3992" spc="-1" dirty="0">
                <a:solidFill>
                  <a:srgbClr val="000000"/>
                </a:solidFill>
                <a:uFill>
                  <a:solidFill>
                    <a:srgbClr val="FFFFFF"/>
                  </a:solidFill>
                </a:uFill>
                <a:latin typeface="Calibri"/>
              </a:rPr>
              <a:t>isarm</a:t>
            </a:r>
          </a:p>
        </p:txBody>
      </p:sp>
      <p:sp>
        <p:nvSpPr>
          <p:cNvPr id="47" name="Line 5"/>
          <p:cNvSpPr/>
          <p:nvPr/>
        </p:nvSpPr>
        <p:spPr>
          <a:xfrm>
            <a:off x="2554760" y="4849040"/>
            <a:ext cx="391903" cy="0"/>
          </a:xfrm>
          <a:prstGeom prst="line">
            <a:avLst/>
          </a:prstGeom>
          <a:ln w="108000">
            <a:solidFill>
              <a:srgbClr val="FF0000"/>
            </a:solidFill>
            <a:round/>
          </a:ln>
        </p:spPr>
        <p:style>
          <a:lnRef idx="0">
            <a:scrgbClr r="0" g="0" b="0"/>
          </a:lnRef>
          <a:fillRef idx="0">
            <a:scrgbClr r="0" g="0" b="0"/>
          </a:fillRef>
          <a:effectRef idx="0">
            <a:scrgbClr r="0" g="0" b="0"/>
          </a:effectRef>
          <a:fontRef idx="minor"/>
        </p:style>
      </p:sp>
      <p:sp>
        <p:nvSpPr>
          <p:cNvPr id="48" name="Line 6"/>
          <p:cNvSpPr/>
          <p:nvPr/>
        </p:nvSpPr>
        <p:spPr>
          <a:xfrm>
            <a:off x="2542045" y="4269407"/>
            <a:ext cx="391903" cy="0"/>
          </a:xfrm>
          <a:prstGeom prst="line">
            <a:avLst/>
          </a:prstGeom>
          <a:ln w="108000">
            <a:solidFill>
              <a:srgbClr val="FF0000"/>
            </a:solidFill>
            <a:round/>
          </a:ln>
        </p:spPr>
        <p:style>
          <a:lnRef idx="0">
            <a:scrgbClr r="0" g="0" b="0"/>
          </a:lnRef>
          <a:fillRef idx="0">
            <a:scrgbClr r="0" g="0" b="0"/>
          </a:fillRef>
          <a:effectRef idx="0">
            <a:scrgbClr r="0" g="0" b="0"/>
          </a:effectRef>
          <a:fontRef idx="minor"/>
        </p:style>
      </p:sp>
      <p:sp>
        <p:nvSpPr>
          <p:cNvPr id="49" name="Line 7"/>
          <p:cNvSpPr/>
          <p:nvPr/>
        </p:nvSpPr>
        <p:spPr>
          <a:xfrm>
            <a:off x="5769415" y="4291242"/>
            <a:ext cx="326585" cy="0"/>
          </a:xfrm>
          <a:prstGeom prst="line">
            <a:avLst/>
          </a:prstGeom>
          <a:ln w="108000">
            <a:solidFill>
              <a:srgbClr val="FF0000"/>
            </a:solidFill>
            <a:round/>
          </a:ln>
        </p:spPr>
        <p:style>
          <a:lnRef idx="0">
            <a:scrgbClr r="0" g="0" b="0"/>
          </a:lnRef>
          <a:fillRef idx="0">
            <a:scrgbClr r="0" g="0" b="0"/>
          </a:fillRef>
          <a:effectRef idx="0">
            <a:scrgbClr r="0" g="0" b="0"/>
          </a:effectRef>
          <a:fontRef idx="minor"/>
        </p:style>
      </p:sp>
      <p:sp>
        <p:nvSpPr>
          <p:cNvPr id="50" name="TextShape 8"/>
          <p:cNvSpPr txBox="1"/>
          <p:nvPr/>
        </p:nvSpPr>
        <p:spPr>
          <a:xfrm>
            <a:off x="8290697" y="2984620"/>
            <a:ext cx="2011113" cy="2569574"/>
          </a:xfrm>
          <a:prstGeom prst="rect">
            <a:avLst/>
          </a:prstGeom>
          <a:noFill/>
          <a:ln>
            <a:noFill/>
          </a:ln>
        </p:spPr>
        <p:txBody>
          <a:bodyPr lIns="81646" tIns="40823" rIns="81646" bIns="40823"/>
          <a:lstStyle/>
          <a:p>
            <a:r>
              <a:rPr lang="en-GB" sz="3992" spc="-1" dirty="0">
                <a:solidFill>
                  <a:srgbClr val="CC00CC"/>
                </a:solidFill>
                <a:uFill>
                  <a:solidFill>
                    <a:srgbClr val="FFFFFF"/>
                  </a:solidFill>
                </a:uFill>
                <a:latin typeface="Calibri"/>
              </a:rPr>
              <a:t>3</a:t>
            </a:r>
            <a:r>
              <a:rPr lang="en-GB" sz="3992" spc="-1" baseline="101000" dirty="0">
                <a:solidFill>
                  <a:srgbClr val="CC00CC"/>
                </a:solidFill>
                <a:uFill>
                  <a:solidFill>
                    <a:srgbClr val="FFFFFF"/>
                  </a:solidFill>
                </a:uFill>
                <a:latin typeface="Calibri"/>
              </a:rPr>
              <a:t>rd</a:t>
            </a:r>
            <a:r>
              <a:rPr lang="en-GB" sz="3992" spc="-1" dirty="0">
                <a:solidFill>
                  <a:srgbClr val="CC00CC"/>
                </a:solidFill>
                <a:uFill>
                  <a:solidFill>
                    <a:srgbClr val="FFFFFF"/>
                  </a:solidFill>
                </a:uFill>
                <a:latin typeface="Calibri"/>
              </a:rPr>
              <a:t> letter</a:t>
            </a:r>
            <a:endParaRPr lang="en-GB" sz="3992" spc="-1" dirty="0">
              <a:solidFill>
                <a:srgbClr val="000000"/>
              </a:solidFill>
              <a:uFill>
                <a:solidFill>
                  <a:srgbClr val="FFFFFF"/>
                </a:solidFill>
              </a:uFill>
              <a:latin typeface="Calibri"/>
            </a:endParaRPr>
          </a:p>
          <a:p>
            <a:r>
              <a:rPr lang="en-GB" sz="3992" spc="-1" dirty="0">
                <a:solidFill>
                  <a:srgbClr val="000000"/>
                </a:solidFill>
                <a:uFill>
                  <a:solidFill>
                    <a:srgbClr val="FFFFFF"/>
                  </a:solidFill>
                </a:uFill>
                <a:latin typeface="Calibri"/>
              </a:rPr>
              <a:t>Di</a:t>
            </a:r>
            <a:r>
              <a:rPr lang="en-GB" sz="3992" spc="-1" dirty="0">
                <a:solidFill>
                  <a:srgbClr val="800000"/>
                </a:solidFill>
                <a:uFill>
                  <a:solidFill>
                    <a:srgbClr val="FFFFFF"/>
                  </a:solidFill>
                </a:uFill>
                <a:latin typeface="Calibri"/>
              </a:rPr>
              <a:t>r</a:t>
            </a:r>
            <a:r>
              <a:rPr lang="en-GB" sz="3992" spc="-1" dirty="0">
                <a:solidFill>
                  <a:srgbClr val="000000"/>
                </a:solidFill>
                <a:uFill>
                  <a:solidFill>
                    <a:srgbClr val="FFFFFF"/>
                  </a:solidFill>
                </a:uFill>
                <a:latin typeface="Calibri"/>
              </a:rPr>
              <a:t>ector</a:t>
            </a:r>
          </a:p>
          <a:p>
            <a:r>
              <a:rPr lang="en-GB" sz="3992" spc="-1" dirty="0">
                <a:solidFill>
                  <a:srgbClr val="000000"/>
                </a:solidFill>
                <a:uFill>
                  <a:solidFill>
                    <a:srgbClr val="FFFFFF"/>
                  </a:solidFill>
                </a:uFill>
                <a:latin typeface="Calibri"/>
              </a:rPr>
              <a:t>Di</a:t>
            </a:r>
            <a:r>
              <a:rPr lang="en-GB" sz="3992" spc="-1" dirty="0">
                <a:solidFill>
                  <a:srgbClr val="800000"/>
                </a:solidFill>
                <a:uFill>
                  <a:solidFill>
                    <a:srgbClr val="FFFFFF"/>
                  </a:solidFill>
                </a:uFill>
                <a:latin typeface="Calibri"/>
              </a:rPr>
              <a:t>s</a:t>
            </a:r>
            <a:r>
              <a:rPr lang="en-GB" sz="3992" spc="-1" dirty="0">
                <a:solidFill>
                  <a:srgbClr val="000000"/>
                </a:solidFill>
                <a:uFill>
                  <a:solidFill>
                    <a:srgbClr val="FFFFFF"/>
                  </a:solidFill>
                </a:uFill>
                <a:latin typeface="Calibri"/>
              </a:rPr>
              <a:t>miss</a:t>
            </a:r>
          </a:p>
          <a:p>
            <a:endParaRPr lang="en-GB" sz="3992" spc="-1" dirty="0">
              <a:solidFill>
                <a:srgbClr val="000000"/>
              </a:solidFill>
              <a:uFill>
                <a:solidFill>
                  <a:srgbClr val="FFFFFF"/>
                </a:solidFill>
              </a:uFill>
              <a:latin typeface="Calibri"/>
            </a:endParaRPr>
          </a:p>
        </p:txBody>
      </p:sp>
      <p:sp>
        <p:nvSpPr>
          <p:cNvPr id="51" name="Line 9"/>
          <p:cNvSpPr/>
          <p:nvPr/>
        </p:nvSpPr>
        <p:spPr>
          <a:xfrm>
            <a:off x="5769415" y="4923924"/>
            <a:ext cx="326585" cy="0"/>
          </a:xfrm>
          <a:prstGeom prst="line">
            <a:avLst/>
          </a:prstGeom>
          <a:ln w="108000">
            <a:solidFill>
              <a:srgbClr val="FF0000"/>
            </a:solidFill>
            <a:round/>
          </a:ln>
        </p:spPr>
        <p:style>
          <a:lnRef idx="0">
            <a:scrgbClr r="0" g="0" b="0"/>
          </a:lnRef>
          <a:fillRef idx="0">
            <a:scrgbClr r="0" g="0" b="0"/>
          </a:fillRef>
          <a:effectRef idx="0">
            <a:scrgbClr r="0" g="0" b="0"/>
          </a:effectRef>
          <a:fontRef idx="minor"/>
        </p:style>
      </p:sp>
      <p:sp>
        <p:nvSpPr>
          <p:cNvPr id="13" name="Line 9">
            <a:extLst>
              <a:ext uri="{FF2B5EF4-FFF2-40B4-BE49-F238E27FC236}">
                <a16:creationId xmlns:a16="http://schemas.microsoft.com/office/drawing/2014/main" id="{339EBE6B-6E2B-4092-94F4-522593B8D30E}"/>
              </a:ext>
            </a:extLst>
          </p:cNvPr>
          <p:cNvSpPr/>
          <p:nvPr/>
        </p:nvSpPr>
        <p:spPr>
          <a:xfrm>
            <a:off x="8788107" y="4849040"/>
            <a:ext cx="326585" cy="0"/>
          </a:xfrm>
          <a:prstGeom prst="line">
            <a:avLst/>
          </a:prstGeom>
          <a:ln w="108000">
            <a:solidFill>
              <a:srgbClr val="FF0000"/>
            </a:solidFill>
            <a:round/>
          </a:ln>
        </p:spPr>
        <p:style>
          <a:lnRef idx="0">
            <a:scrgbClr r="0" g="0" b="0"/>
          </a:lnRef>
          <a:fillRef idx="0">
            <a:scrgbClr r="0" g="0" b="0"/>
          </a:fillRef>
          <a:effectRef idx="0">
            <a:scrgbClr r="0" g="0" b="0"/>
          </a:effectRef>
          <a:fontRef idx="minor"/>
        </p:style>
      </p:sp>
      <p:sp>
        <p:nvSpPr>
          <p:cNvPr id="14" name="Line 9">
            <a:extLst>
              <a:ext uri="{FF2B5EF4-FFF2-40B4-BE49-F238E27FC236}">
                <a16:creationId xmlns:a16="http://schemas.microsoft.com/office/drawing/2014/main" id="{8E1BAC1D-8AB1-4FE0-8CD3-978AB220CFA9}"/>
              </a:ext>
            </a:extLst>
          </p:cNvPr>
          <p:cNvSpPr/>
          <p:nvPr/>
        </p:nvSpPr>
        <p:spPr>
          <a:xfrm>
            <a:off x="5921815" y="5076324"/>
            <a:ext cx="326585" cy="0"/>
          </a:xfrm>
          <a:prstGeom prst="line">
            <a:avLst/>
          </a:prstGeom>
          <a:ln w="108000">
            <a:solidFill>
              <a:srgbClr val="FF0000"/>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1556179" y="555196"/>
            <a:ext cx="5094733" cy="1377211"/>
          </a:xfrm>
          <a:prstGeom prst="rect">
            <a:avLst/>
          </a:prstGeom>
          <a:noFill/>
          <a:ln>
            <a:noFill/>
          </a:ln>
        </p:spPr>
        <p:txBody>
          <a:bodyPr lIns="0" tIns="0" rIns="0" bIns="0" anchor="ctr"/>
          <a:lstStyle/>
          <a:p>
            <a:pPr algn="ctr"/>
            <a:r>
              <a:rPr lang="en-GB" sz="3992" spc="-1" dirty="0">
                <a:solidFill>
                  <a:srgbClr val="000000"/>
                </a:solidFill>
                <a:uFill>
                  <a:solidFill>
                    <a:srgbClr val="FFFFFF"/>
                  </a:solidFill>
                </a:uFill>
                <a:latin typeface="Comic Sans MS" panose="030F0702030302020204" pitchFamily="66" charset="0"/>
              </a:rPr>
              <a:t>What comes first?</a:t>
            </a:r>
          </a:p>
        </p:txBody>
      </p:sp>
      <p:sp>
        <p:nvSpPr>
          <p:cNvPr id="54" name="TextShape 2"/>
          <p:cNvSpPr txBox="1"/>
          <p:nvPr/>
        </p:nvSpPr>
        <p:spPr>
          <a:xfrm>
            <a:off x="1961798" y="1371659"/>
            <a:ext cx="4917724" cy="3179636"/>
          </a:xfrm>
          <a:prstGeom prst="rect">
            <a:avLst/>
          </a:prstGeom>
          <a:noFill/>
          <a:ln>
            <a:noFill/>
          </a:ln>
        </p:spPr>
        <p:txBody>
          <a:bodyPr lIns="81646" tIns="40823" rIns="81646" bIns="40823"/>
          <a:lstStyle/>
          <a:p>
            <a:endParaRPr lang="en-GB" sz="3992" spc="-1" dirty="0">
              <a:solidFill>
                <a:srgbClr val="000000"/>
              </a:solidFill>
              <a:uFill>
                <a:solidFill>
                  <a:srgbClr val="FFFFFF"/>
                </a:solidFill>
              </a:uFill>
              <a:latin typeface="Comic Sans MS" panose="030F0702030302020204" pitchFamily="66" charset="0"/>
            </a:endParaRPr>
          </a:p>
          <a:p>
            <a:pPr marL="195955" indent="-195955">
              <a:buClr>
                <a:srgbClr val="000000"/>
              </a:buClr>
              <a:buSzPct val="45000"/>
              <a:buFont typeface="Wingdings" charset="2"/>
              <a:buChar char=""/>
            </a:pPr>
            <a:r>
              <a:rPr lang="en-GB" sz="3992" spc="-1" dirty="0">
                <a:solidFill>
                  <a:srgbClr val="000000"/>
                </a:solidFill>
                <a:uFill>
                  <a:solidFill>
                    <a:srgbClr val="FFFFFF"/>
                  </a:solidFill>
                </a:uFill>
                <a:latin typeface="Comic Sans MS" panose="030F0702030302020204" pitchFamily="66" charset="0"/>
              </a:rPr>
              <a:t>Dingy or Dinner</a:t>
            </a:r>
          </a:p>
          <a:p>
            <a:pPr marL="195955" indent="-195955">
              <a:buClr>
                <a:srgbClr val="000000"/>
              </a:buClr>
              <a:buSzPct val="45000"/>
              <a:buFont typeface="Wingdings" charset="2"/>
              <a:buChar char=""/>
            </a:pPr>
            <a:r>
              <a:rPr lang="en-GB" sz="3992" spc="-1" dirty="0">
                <a:solidFill>
                  <a:srgbClr val="000000"/>
                </a:solidFill>
                <a:uFill>
                  <a:solidFill>
                    <a:srgbClr val="FFFFFF"/>
                  </a:solidFill>
                </a:uFill>
                <a:latin typeface="Comic Sans MS" panose="030F0702030302020204" pitchFamily="66" charset="0"/>
              </a:rPr>
              <a:t>Diplomat or Diploma?</a:t>
            </a:r>
          </a:p>
          <a:p>
            <a:endParaRPr lang="en-GB" sz="3992" spc="-1" dirty="0">
              <a:solidFill>
                <a:srgbClr val="000000"/>
              </a:solidFill>
              <a:uFill>
                <a:solidFill>
                  <a:srgbClr val="FFFFFF"/>
                </a:solidFill>
              </a:uFill>
              <a:latin typeface="Calibri"/>
            </a:endParaRPr>
          </a:p>
        </p:txBody>
      </p:sp>
      <p:pic>
        <p:nvPicPr>
          <p:cNvPr id="55" name="Picture 54"/>
          <p:cNvPicPr/>
          <p:nvPr/>
        </p:nvPicPr>
        <p:blipFill>
          <a:blip r:embed="rId2"/>
          <a:stretch/>
        </p:blipFill>
        <p:spPr>
          <a:xfrm>
            <a:off x="7044121" y="458526"/>
            <a:ext cx="3035939" cy="3035939"/>
          </a:xfrm>
          <a:prstGeom prst="rect">
            <a:avLst/>
          </a:prstGeom>
          <a:ln>
            <a:solidFill>
              <a:srgbClr val="3465A4"/>
            </a:solid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527</Words>
  <Application>Microsoft Office PowerPoint</Application>
  <PresentationFormat>Widescreen</PresentationFormat>
  <Paragraphs>84</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Comic Sans MS</vt:lpstr>
      <vt:lpstr>Twinkl</vt:lpstr>
      <vt:lpstr>Twinkl SemiBold</vt:lpstr>
      <vt:lpstr>Wingdings</vt:lpstr>
      <vt:lpstr>Office Theme</vt:lpstr>
      <vt:lpstr>Word Quality </vt:lpstr>
      <vt:lpstr>LO: To understand how we can improve our writing focusing on word quality.  </vt:lpstr>
      <vt:lpstr>PowerPoint Presentation</vt:lpstr>
      <vt:lpstr>Quick Comparison</vt:lpstr>
      <vt:lpstr>Alphabetical Order</vt:lpstr>
      <vt:lpstr>Using a Dictionary</vt:lpstr>
      <vt:lpstr>PowerPoint Presentation</vt:lpstr>
      <vt:lpstr>PowerPoint Presentation</vt:lpstr>
      <vt:lpstr>PowerPoint Presentation</vt:lpstr>
      <vt:lpstr>Task One:</vt:lpstr>
      <vt:lpstr>PowerPoint Presentation</vt:lpstr>
      <vt:lpstr>Synonyms List</vt:lpstr>
      <vt:lpstr>Task Two: Complete the worksheet all about synonyms.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Quality </dc:title>
  <dc:creator>M Smith</dc:creator>
  <cp:lastModifiedBy>M Smith</cp:lastModifiedBy>
  <cp:revision>1</cp:revision>
  <dcterms:created xsi:type="dcterms:W3CDTF">2021-09-12T18:19:07Z</dcterms:created>
  <dcterms:modified xsi:type="dcterms:W3CDTF">2021-09-12T21:52:31Z</dcterms:modified>
</cp:coreProperties>
</file>