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915" autoAdjust="0"/>
  </p:normalViewPr>
  <p:slideViewPr>
    <p:cSldViewPr snapToGrid="0">
      <p:cViewPr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E9D2B-5A17-4F76-B162-0F168BC5E7B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46D6A-5858-4A12-BD55-65C7E12E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8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chn to clap along to each syllable when reading.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46D6A-5858-4A12-BD55-65C7E12EFA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7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34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338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3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07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860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638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267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8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3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5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1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5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1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9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7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856439-F4E3-D54F-9416-42ABDCE1D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8D7C3E43-F49C-47DC-BD2F-062AF6A74D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64144C-8BB1-450F-812B-D7D09A795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485"/>
            <a:ext cx="12192000" cy="4604516"/>
          </a:xfrm>
          <a:prstGeom prst="rect">
            <a:avLst/>
          </a:prstGeom>
          <a:gradFill>
            <a:gsLst>
              <a:gs pos="7000">
                <a:srgbClr val="000000">
                  <a:alpha val="0"/>
                </a:srgbClr>
              </a:gs>
              <a:gs pos="56000">
                <a:srgbClr val="000000">
                  <a:alpha val="56000"/>
                </a:srgbClr>
              </a:gs>
              <a:gs pos="100000">
                <a:srgbClr val="000000">
                  <a:alpha val="6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14E8D-81D0-42B2-A538-93CDC65A6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4029" y="2460990"/>
            <a:ext cx="7983941" cy="2571001"/>
          </a:xfrm>
        </p:spPr>
        <p:txBody>
          <a:bodyPr>
            <a:normAutofit/>
          </a:bodyPr>
          <a:lstStyle/>
          <a:p>
            <a:pPr algn="ctr"/>
            <a:r>
              <a:rPr lang="en-US" sz="8000">
                <a:solidFill>
                  <a:srgbClr val="FFFFFF"/>
                </a:solidFill>
              </a:rPr>
              <a:t>Poetry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EED48-AEDB-44E1-8B7A-49420CFD7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393" y="5223059"/>
            <a:ext cx="7533565" cy="88994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16843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43" y="427449"/>
            <a:ext cx="9076329" cy="1064277"/>
          </a:xfrm>
        </p:spPr>
        <p:txBody>
          <a:bodyPr>
            <a:normAutofit/>
          </a:bodyPr>
          <a:lstStyle/>
          <a:p>
            <a:pPr algn="ctr"/>
            <a:r>
              <a:rPr lang="en-GB" sz="4500" dirty="0">
                <a:solidFill>
                  <a:schemeClr val="tx1"/>
                </a:solidFill>
                <a:latin typeface="Comic Sans MS" panose="030F0702030302020204" pitchFamily="66" charset="0"/>
              </a:rPr>
              <a:t>Your task: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First, look at the example Haiku poems for inspiration. Can you tell me which poem is your favourite and why?</a:t>
            </a:r>
            <a:endParaRPr lang="en-GB" sz="3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3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Then, can you write your own haiku poem, remembering to include the </a:t>
            </a:r>
            <a:r>
              <a:rPr lang="en-GB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5-7-5 syllable pattern.</a:t>
            </a:r>
          </a:p>
        </p:txBody>
      </p:sp>
    </p:spTree>
    <p:extLst>
      <p:ext uri="{BB962C8B-B14F-4D97-AF65-F5344CB8AC3E}">
        <p14:creationId xmlns:p14="http://schemas.microsoft.com/office/powerpoint/2010/main" val="274591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E7C2-297A-4574-81C2-66957327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959587"/>
            <a:ext cx="11487705" cy="1064277"/>
          </a:xfrm>
        </p:spPr>
        <p:txBody>
          <a:bodyPr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LO: </a:t>
            </a: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 write a haiku poem.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EC742-99E8-45B6-A1E8-73A70562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248257"/>
            <a:ext cx="10167421" cy="365015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understand what a syllable is.</a:t>
            </a:r>
            <a:endParaRPr lang="en-US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understand how many syllables a haiku poem needs in each line.</a:t>
            </a:r>
            <a:endParaRPr lang="en-US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can create my own haiku poem using the correct syllables per line. </a:t>
            </a:r>
            <a:endParaRPr lang="en-US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0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What is a Haiku?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1513947"/>
            <a:ext cx="7632700" cy="46474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2800" dirty="0">
                <a:latin typeface="Comic Sans MS" panose="030F0702030302020204" pitchFamily="66" charset="0"/>
                <a:cs typeface="Arial" panose="020B0604020202020204" pitchFamily="34" charset="0"/>
              </a:rPr>
              <a:t>Haiku poems are a traditional Japanese art form. </a:t>
            </a:r>
          </a:p>
          <a:p>
            <a:pPr algn="ctr"/>
            <a:endParaRPr lang="en-GB" altLang="en-US" sz="28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Each haiku has only three lines.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The lines follow a pattern of syllables: </a:t>
            </a:r>
          </a:p>
          <a:p>
            <a:pPr algn="ctr"/>
            <a:r>
              <a:rPr lang="en-GB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5-7-5 </a:t>
            </a:r>
          </a:p>
          <a:p>
            <a:pPr algn="ctr"/>
            <a:endParaRPr lang="en-GB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Haiku are often written about nature or the seasons, but they don’t have to be! 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altLang="en-US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C7FE6-1C32-4090-BDDC-A3B60AAD4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25" y="143980"/>
            <a:ext cx="1740685" cy="136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8602" y="1931751"/>
            <a:ext cx="5182162" cy="1049106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Winter is coming.</a:t>
            </a:r>
          </a:p>
          <a:p>
            <a:pPr algn="ctr"/>
            <a:r>
              <a:rPr lang="en-GB" altLang="en-US" dirty="0"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Snow will be arriving soon.</a:t>
            </a:r>
          </a:p>
          <a:p>
            <a:pPr algn="ctr"/>
            <a:r>
              <a:rPr lang="en-GB" altLang="en-US" dirty="0"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We should rake the leaves.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C6B0F-50BF-4A9E-B9C3-4AD68CFAE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67" y="381657"/>
            <a:ext cx="3051566" cy="4838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8602" y="3573016"/>
            <a:ext cx="5182162" cy="1049106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My two plum trees are</a:t>
            </a:r>
          </a:p>
          <a:p>
            <a:pPr algn="ctr"/>
            <a:r>
              <a:rPr lang="en-GB" altLang="en-US" dirty="0"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So gracious. See, they flower.</a:t>
            </a:r>
          </a:p>
          <a:p>
            <a:pPr algn="ctr"/>
            <a:r>
              <a:rPr lang="en-GB" altLang="en-US" dirty="0"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One now, one later.</a:t>
            </a:r>
          </a:p>
        </p:txBody>
      </p:sp>
    </p:spTree>
    <p:extLst>
      <p:ext uri="{BB962C8B-B14F-4D97-AF65-F5344CB8AC3E}">
        <p14:creationId xmlns:p14="http://schemas.microsoft.com/office/powerpoint/2010/main" val="16141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9650" y="1940849"/>
            <a:ext cx="5182162" cy="132610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Think about: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the poem’s theme;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how many lines are in each poem;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how many syllables in each line.</a:t>
            </a:r>
            <a:endParaRPr lang="en-GB" altLang="en-US" dirty="0"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What is a Haiku?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151394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  <a:cs typeface="Arial" panose="020B0604020202020204" pitchFamily="34" charset="0"/>
              </a:rPr>
              <a:t>What did you notice about the poems?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582310-A82F-409E-9397-EEE838ECC337}"/>
              </a:ext>
            </a:extLst>
          </p:cNvPr>
          <p:cNvSpPr/>
          <p:nvPr/>
        </p:nvSpPr>
        <p:spPr>
          <a:xfrm>
            <a:off x="1605280" y="4007437"/>
            <a:ext cx="4255931" cy="1049106"/>
          </a:xfrm>
          <a:prstGeom prst="rect">
            <a:avLst/>
          </a:prstGeom>
          <a:solidFill>
            <a:srgbClr val="F3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My two plum trees are</a:t>
            </a:r>
          </a:p>
          <a:p>
            <a:pPr algn="ctr"/>
            <a:r>
              <a:rPr lang="en-GB" altLang="en-US" dirty="0"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So gracious. See, they flower.</a:t>
            </a:r>
          </a:p>
          <a:p>
            <a:pPr algn="ctr"/>
            <a:r>
              <a:rPr lang="en-GB" altLang="en-US" dirty="0"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One now, one later.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B094D3-2EBF-40CA-898E-854C333DB26A}"/>
              </a:ext>
            </a:extLst>
          </p:cNvPr>
          <p:cNvSpPr/>
          <p:nvPr/>
        </p:nvSpPr>
        <p:spPr>
          <a:xfrm>
            <a:off x="6330789" y="4007437"/>
            <a:ext cx="3406074" cy="1049106"/>
          </a:xfrm>
          <a:prstGeom prst="rect">
            <a:avLst/>
          </a:prstGeom>
          <a:solidFill>
            <a:srgbClr val="F3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Winter is coming.</a:t>
            </a:r>
          </a:p>
          <a:p>
            <a:pPr algn="ctr"/>
            <a:r>
              <a:rPr lang="en-GB" altLang="en-US" dirty="0"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Snow will be arriving soon.</a:t>
            </a:r>
          </a:p>
          <a:p>
            <a:pPr algn="ctr"/>
            <a:r>
              <a:rPr lang="en-GB" altLang="en-US" dirty="0"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We should rake the leaves.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D08FFF-8DD3-4AD0-8003-872221937F7F}"/>
              </a:ext>
            </a:extLst>
          </p:cNvPr>
          <p:cNvSpPr/>
          <p:nvPr/>
        </p:nvSpPr>
        <p:spPr>
          <a:xfrm>
            <a:off x="6624327" y="3242463"/>
            <a:ext cx="2818998" cy="772107"/>
          </a:xfrm>
          <a:prstGeom prst="rect">
            <a:avLst/>
          </a:prstGeom>
          <a:solidFill>
            <a:schemeClr val="bg1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Three lines in each poem.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F86D03-87B2-422E-A539-517392700A6E}"/>
              </a:ext>
            </a:extLst>
          </p:cNvPr>
          <p:cNvSpPr/>
          <p:nvPr/>
        </p:nvSpPr>
        <p:spPr>
          <a:xfrm>
            <a:off x="6995533" y="5222635"/>
            <a:ext cx="2818998" cy="1049106"/>
          </a:xfrm>
          <a:prstGeom prst="rect">
            <a:avLst/>
          </a:prstGeom>
          <a:solidFill>
            <a:schemeClr val="bg1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5 syllables in first line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7 syllables in middle line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5 syllables in final 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4707-5F50-47CF-8F5B-3D1EE08FCDFF}"/>
              </a:ext>
            </a:extLst>
          </p:cNvPr>
          <p:cNvSpPr/>
          <p:nvPr/>
        </p:nvSpPr>
        <p:spPr>
          <a:xfrm>
            <a:off x="2265834" y="5222637"/>
            <a:ext cx="2938915" cy="1049106"/>
          </a:xfrm>
          <a:prstGeom prst="rect">
            <a:avLst/>
          </a:prstGeom>
          <a:solidFill>
            <a:schemeClr val="bg1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Final line is a comment or observation on the theme.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2AE08-6099-401F-BE45-0F4AB34AB80A}"/>
              </a:ext>
            </a:extLst>
          </p:cNvPr>
          <p:cNvSpPr/>
          <p:nvPr/>
        </p:nvSpPr>
        <p:spPr>
          <a:xfrm>
            <a:off x="5570901" y="5361136"/>
            <a:ext cx="1040668" cy="772107"/>
          </a:xfrm>
          <a:prstGeom prst="rect">
            <a:avLst/>
          </a:prstGeom>
          <a:solidFill>
            <a:schemeClr val="bg1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natural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theme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EFD676-B371-4E32-9AE4-CAA8627595D7}"/>
              </a:ext>
            </a:extLst>
          </p:cNvPr>
          <p:cNvCxnSpPr>
            <a:cxnSpLocks/>
          </p:cNvCxnSpPr>
          <p:nvPr/>
        </p:nvCxnSpPr>
        <p:spPr>
          <a:xfrm flipV="1">
            <a:off x="6611569" y="4930815"/>
            <a:ext cx="383964" cy="430320"/>
          </a:xfrm>
          <a:prstGeom prst="straightConnector1">
            <a:avLst/>
          </a:prstGeom>
          <a:ln w="38100">
            <a:solidFill>
              <a:srgbClr val="EA51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52336F-BB15-42D5-ADB6-BA04C6499EC7}"/>
              </a:ext>
            </a:extLst>
          </p:cNvPr>
          <p:cNvCxnSpPr/>
          <p:nvPr/>
        </p:nvCxnSpPr>
        <p:spPr>
          <a:xfrm flipH="1" flipV="1">
            <a:off x="5308923" y="4791919"/>
            <a:ext cx="261979" cy="569216"/>
          </a:xfrm>
          <a:prstGeom prst="straightConnector1">
            <a:avLst/>
          </a:prstGeom>
          <a:ln w="38100">
            <a:solidFill>
              <a:srgbClr val="EA51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2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9878" y="2929940"/>
            <a:ext cx="3162714" cy="648997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Comic Sans MS" panose="030F0702030302020204" pitchFamily="66" charset="0"/>
              </a:rPr>
              <a:t>Summer</a:t>
            </a:r>
            <a:endParaRPr lang="en-GB" altLang="en-US" sz="2800" b="1" dirty="0"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Comic Sans MS" panose="030F0702030302020204" pitchFamily="66" charset="0"/>
              </a:rPr>
              <a:t>Let’s 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1513946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  <a:cs typeface="Arial" panose="020B0604020202020204" pitchFamily="34" charset="0"/>
              </a:rPr>
              <a:t>How can we write a haiku?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First, we need to choose a theme. It doesn’t have to be about seasons or nature, but let’s be traditional.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04DBE1-080F-43B8-8771-B1341BF6FFF7}"/>
              </a:ext>
            </a:extLst>
          </p:cNvPr>
          <p:cNvSpPr/>
          <p:nvPr/>
        </p:nvSpPr>
        <p:spPr>
          <a:xfrm>
            <a:off x="2805589" y="3964714"/>
            <a:ext cx="113413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  <a:latin typeface="Comic Sans MS" panose="030F0702030302020204" pitchFamily="66" charset="0"/>
              </a:rPr>
              <a:t>hot</a:t>
            </a:r>
            <a:endParaRPr lang="en-GB" altLang="en-US" sz="2800" b="1" dirty="0">
              <a:solidFill>
                <a:srgbClr val="EA516C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47F4A6-AE98-49BD-A834-434B73AC72ED}"/>
              </a:ext>
            </a:extLst>
          </p:cNvPr>
          <p:cNvSpPr/>
          <p:nvPr/>
        </p:nvSpPr>
        <p:spPr>
          <a:xfrm>
            <a:off x="4057523" y="3964714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  <a:latin typeface="Comic Sans MS" panose="030F0702030302020204" pitchFamily="66" charset="0"/>
              </a:rPr>
              <a:t>sunshine</a:t>
            </a:r>
            <a:endParaRPr lang="en-GB" altLang="en-US" sz="2800" b="1" dirty="0">
              <a:solidFill>
                <a:srgbClr val="F39CA2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2CCD55-9A82-4C42-9037-D30E892B842A}"/>
              </a:ext>
            </a:extLst>
          </p:cNvPr>
          <p:cNvSpPr/>
          <p:nvPr/>
        </p:nvSpPr>
        <p:spPr>
          <a:xfrm>
            <a:off x="6003280" y="3749271"/>
            <a:ext cx="1433722" cy="1079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  <a:latin typeface="Comic Sans MS" panose="030F0702030302020204" pitchFamily="66" charset="0"/>
              </a:rPr>
              <a:t>flowers</a:t>
            </a:r>
            <a:endParaRPr lang="en-GB" altLang="en-US" sz="2800" b="1" dirty="0">
              <a:solidFill>
                <a:srgbClr val="EA516C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EF9994-D045-449C-82E8-5C280397AE7F}"/>
              </a:ext>
            </a:extLst>
          </p:cNvPr>
          <p:cNvSpPr/>
          <p:nvPr/>
        </p:nvSpPr>
        <p:spPr>
          <a:xfrm>
            <a:off x="7672593" y="3964714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  <a:latin typeface="Comic Sans MS" panose="030F0702030302020204" pitchFamily="66" charset="0"/>
              </a:rPr>
              <a:t>holiday</a:t>
            </a:r>
            <a:endParaRPr lang="en-GB" altLang="en-US" sz="2800" b="1" dirty="0">
              <a:solidFill>
                <a:srgbClr val="F39CA2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00161A-1A8D-475B-BF6B-B8CD0B2C5B06}"/>
              </a:ext>
            </a:extLst>
          </p:cNvPr>
          <p:cNvSpPr/>
          <p:nvPr/>
        </p:nvSpPr>
        <p:spPr>
          <a:xfrm>
            <a:off x="2166271" y="4722315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  <a:latin typeface="Comic Sans MS" panose="030F0702030302020204" pitchFamily="66" charset="0"/>
              </a:rPr>
              <a:t>beach</a:t>
            </a:r>
            <a:endParaRPr lang="en-GB" altLang="en-US" sz="2800" b="1" dirty="0">
              <a:solidFill>
                <a:srgbClr val="F39CA2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600F0-20C5-4D60-87ED-A22BF71E008E}"/>
              </a:ext>
            </a:extLst>
          </p:cNvPr>
          <p:cNvSpPr/>
          <p:nvPr/>
        </p:nvSpPr>
        <p:spPr>
          <a:xfrm>
            <a:off x="4191771" y="4513382"/>
            <a:ext cx="1889115" cy="1079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  <a:latin typeface="Comic Sans MS" panose="030F0702030302020204" pitchFamily="66" charset="0"/>
              </a:rPr>
              <a:t>ice-cream</a:t>
            </a:r>
            <a:endParaRPr lang="en-GB" altLang="en-US" sz="2800" b="1" dirty="0">
              <a:solidFill>
                <a:srgbClr val="EA516C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A97502-02A3-444E-8F56-BAC19D331ED7}"/>
              </a:ext>
            </a:extLst>
          </p:cNvPr>
          <p:cNvSpPr/>
          <p:nvPr/>
        </p:nvSpPr>
        <p:spPr>
          <a:xfrm>
            <a:off x="6581918" y="4722315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  <a:latin typeface="Comic Sans MS" panose="030F0702030302020204" pitchFamily="66" charset="0"/>
              </a:rPr>
              <a:t>games</a:t>
            </a:r>
            <a:endParaRPr lang="en-GB" altLang="en-US" sz="2800" b="1" dirty="0">
              <a:solidFill>
                <a:srgbClr val="F39CA2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71476B-1EB6-4FE2-B5EA-35D6AB058849}"/>
              </a:ext>
            </a:extLst>
          </p:cNvPr>
          <p:cNvSpPr/>
          <p:nvPr/>
        </p:nvSpPr>
        <p:spPr>
          <a:xfrm>
            <a:off x="8136616" y="4728825"/>
            <a:ext cx="1889115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  <a:latin typeface="Comic Sans MS" panose="030F0702030302020204" pitchFamily="66" charset="0"/>
              </a:rPr>
              <a:t>sea</a:t>
            </a:r>
            <a:endParaRPr lang="en-GB" altLang="en-US" sz="2800" b="1" dirty="0">
              <a:solidFill>
                <a:srgbClr val="EA516C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97F612-EAA1-406E-92FA-91837F05EEF3}"/>
              </a:ext>
            </a:extLst>
          </p:cNvPr>
          <p:cNvSpPr/>
          <p:nvPr/>
        </p:nvSpPr>
        <p:spPr>
          <a:xfrm>
            <a:off x="2347436" y="5491119"/>
            <a:ext cx="2072288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  <a:latin typeface="Comic Sans MS" panose="030F0702030302020204" pitchFamily="66" charset="0"/>
              </a:rPr>
              <a:t>swimming</a:t>
            </a:r>
            <a:endParaRPr lang="en-GB" altLang="en-US" sz="2800" b="1" dirty="0">
              <a:solidFill>
                <a:srgbClr val="EA516C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4922B-02AD-482F-8BF1-775649380E9C}"/>
              </a:ext>
            </a:extLst>
          </p:cNvPr>
          <p:cNvSpPr/>
          <p:nvPr/>
        </p:nvSpPr>
        <p:spPr>
          <a:xfrm>
            <a:off x="4553973" y="5491119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  <a:latin typeface="Comic Sans MS" panose="030F0702030302020204" pitchFamily="66" charset="0"/>
              </a:rPr>
              <a:t>fun</a:t>
            </a:r>
            <a:endParaRPr lang="en-GB" altLang="en-US" sz="2800" b="1" dirty="0">
              <a:solidFill>
                <a:srgbClr val="F39CA2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F78FC8-C3AB-4F12-98D0-744E26DB6EA0}"/>
              </a:ext>
            </a:extLst>
          </p:cNvPr>
          <p:cNvSpPr/>
          <p:nvPr/>
        </p:nvSpPr>
        <p:spPr>
          <a:xfrm>
            <a:off x="6365482" y="5491119"/>
            <a:ext cx="1433722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  <a:latin typeface="Comic Sans MS" panose="030F0702030302020204" pitchFamily="66" charset="0"/>
              </a:rPr>
              <a:t>warm</a:t>
            </a:r>
            <a:endParaRPr lang="en-GB" altLang="en-US" sz="2800" b="1" dirty="0">
              <a:solidFill>
                <a:srgbClr val="EA516C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CF17FE-83E4-4E45-B70C-B9C245DC6D35}"/>
              </a:ext>
            </a:extLst>
          </p:cNvPr>
          <p:cNvSpPr/>
          <p:nvPr/>
        </p:nvSpPr>
        <p:spPr>
          <a:xfrm>
            <a:off x="8202182" y="5491119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  <a:latin typeface="Comic Sans MS" panose="030F0702030302020204" pitchFamily="66" charset="0"/>
              </a:rPr>
              <a:t>sand</a:t>
            </a:r>
            <a:endParaRPr lang="en-GB" altLang="en-US" sz="2800" b="1" dirty="0">
              <a:solidFill>
                <a:srgbClr val="F39CA2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9878" y="2929940"/>
            <a:ext cx="3162714" cy="648997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latin typeface="Comic Sans MS" panose="030F0702030302020204" pitchFamily="66" charset="0"/>
              </a:rPr>
              <a:t>Summer</a:t>
            </a:r>
            <a:endParaRPr lang="en-GB" altLang="en-US" sz="2800" b="1" dirty="0"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A516C"/>
                </a:solidFill>
                <a:latin typeface="Comic Sans MS" panose="030F0702030302020204" pitchFamily="66" charset="0"/>
              </a:rPr>
              <a:t>Let’s 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1513946"/>
            <a:ext cx="76327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  <a:cs typeface="Arial" panose="020B0604020202020204" pitchFamily="34" charset="0"/>
              </a:rPr>
              <a:t>How can we write a haiku?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Next, we choose two or three ideas which will flow together.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04DBE1-080F-43B8-8771-B1341BF6FFF7}"/>
              </a:ext>
            </a:extLst>
          </p:cNvPr>
          <p:cNvSpPr/>
          <p:nvPr/>
        </p:nvSpPr>
        <p:spPr>
          <a:xfrm>
            <a:off x="2805589" y="3964714"/>
            <a:ext cx="113413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  <a:latin typeface="Comic Sans MS" panose="030F0702030302020204" pitchFamily="66" charset="0"/>
              </a:rPr>
              <a:t>hot</a:t>
            </a:r>
            <a:endParaRPr lang="en-GB" altLang="en-US" sz="2800" b="1" dirty="0">
              <a:solidFill>
                <a:srgbClr val="EA516C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47F4A6-AE98-49BD-A834-434B73AC72ED}"/>
              </a:ext>
            </a:extLst>
          </p:cNvPr>
          <p:cNvSpPr/>
          <p:nvPr/>
        </p:nvSpPr>
        <p:spPr>
          <a:xfrm>
            <a:off x="4057523" y="3964714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  <a:latin typeface="Comic Sans MS" panose="030F0702030302020204" pitchFamily="66" charset="0"/>
              </a:rPr>
              <a:t>sunshine</a:t>
            </a:r>
            <a:endParaRPr lang="en-GB" altLang="en-US" sz="2800" b="1" dirty="0">
              <a:solidFill>
                <a:srgbClr val="F39CA2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2CCD55-9A82-4C42-9037-D30E892B842A}"/>
              </a:ext>
            </a:extLst>
          </p:cNvPr>
          <p:cNvSpPr/>
          <p:nvPr/>
        </p:nvSpPr>
        <p:spPr>
          <a:xfrm>
            <a:off x="6003280" y="3749271"/>
            <a:ext cx="1433722" cy="1079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  <a:latin typeface="Comic Sans MS" panose="030F0702030302020204" pitchFamily="66" charset="0"/>
              </a:rPr>
              <a:t>flowers</a:t>
            </a:r>
            <a:endParaRPr lang="en-GB" altLang="en-US" sz="2800" b="1" dirty="0">
              <a:solidFill>
                <a:srgbClr val="EA516C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EF9994-D045-449C-82E8-5C280397AE7F}"/>
              </a:ext>
            </a:extLst>
          </p:cNvPr>
          <p:cNvSpPr/>
          <p:nvPr/>
        </p:nvSpPr>
        <p:spPr>
          <a:xfrm>
            <a:off x="7672593" y="3964714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  <a:latin typeface="Comic Sans MS" panose="030F0702030302020204" pitchFamily="66" charset="0"/>
              </a:rPr>
              <a:t>holiday</a:t>
            </a:r>
            <a:endParaRPr lang="en-GB" altLang="en-US" sz="2800" b="1" dirty="0">
              <a:solidFill>
                <a:srgbClr val="F39CA2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00161A-1A8D-475B-BF6B-B8CD0B2C5B06}"/>
              </a:ext>
            </a:extLst>
          </p:cNvPr>
          <p:cNvSpPr/>
          <p:nvPr/>
        </p:nvSpPr>
        <p:spPr>
          <a:xfrm>
            <a:off x="2166271" y="4722315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  <a:latin typeface="Comic Sans MS" panose="030F0702030302020204" pitchFamily="66" charset="0"/>
              </a:rPr>
              <a:t>beach</a:t>
            </a:r>
            <a:endParaRPr lang="en-GB" altLang="en-US" sz="2800" b="1" dirty="0">
              <a:solidFill>
                <a:srgbClr val="F39CA2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600F0-20C5-4D60-87ED-A22BF71E008E}"/>
              </a:ext>
            </a:extLst>
          </p:cNvPr>
          <p:cNvSpPr/>
          <p:nvPr/>
        </p:nvSpPr>
        <p:spPr>
          <a:xfrm>
            <a:off x="4191771" y="4513382"/>
            <a:ext cx="1889115" cy="1079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  <a:latin typeface="Comic Sans MS" panose="030F0702030302020204" pitchFamily="66" charset="0"/>
              </a:rPr>
              <a:t>ice-cream</a:t>
            </a:r>
            <a:endParaRPr lang="en-GB" altLang="en-US" sz="2800" b="1" dirty="0">
              <a:solidFill>
                <a:srgbClr val="EA516C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A97502-02A3-444E-8F56-BAC19D331ED7}"/>
              </a:ext>
            </a:extLst>
          </p:cNvPr>
          <p:cNvSpPr/>
          <p:nvPr/>
        </p:nvSpPr>
        <p:spPr>
          <a:xfrm>
            <a:off x="6581918" y="4722315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  <a:latin typeface="Comic Sans MS" panose="030F0702030302020204" pitchFamily="66" charset="0"/>
              </a:rPr>
              <a:t>games</a:t>
            </a:r>
            <a:endParaRPr lang="en-GB" altLang="en-US" sz="2800" b="1" dirty="0">
              <a:solidFill>
                <a:srgbClr val="F39CA2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71476B-1EB6-4FE2-B5EA-35D6AB058849}"/>
              </a:ext>
            </a:extLst>
          </p:cNvPr>
          <p:cNvSpPr/>
          <p:nvPr/>
        </p:nvSpPr>
        <p:spPr>
          <a:xfrm>
            <a:off x="8136616" y="4728825"/>
            <a:ext cx="1889115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  <a:latin typeface="Comic Sans MS" panose="030F0702030302020204" pitchFamily="66" charset="0"/>
              </a:rPr>
              <a:t>sea</a:t>
            </a:r>
            <a:endParaRPr lang="en-GB" altLang="en-US" sz="2800" b="1" dirty="0">
              <a:solidFill>
                <a:srgbClr val="EA516C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97F612-EAA1-406E-92FA-91837F05EEF3}"/>
              </a:ext>
            </a:extLst>
          </p:cNvPr>
          <p:cNvSpPr/>
          <p:nvPr/>
        </p:nvSpPr>
        <p:spPr>
          <a:xfrm>
            <a:off x="2347436" y="5491119"/>
            <a:ext cx="2072288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  <a:latin typeface="Comic Sans MS" panose="030F0702030302020204" pitchFamily="66" charset="0"/>
              </a:rPr>
              <a:t>swimming</a:t>
            </a:r>
            <a:endParaRPr lang="en-GB" altLang="en-US" sz="2800" b="1" dirty="0">
              <a:solidFill>
                <a:srgbClr val="EA516C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4922B-02AD-482F-8BF1-775649380E9C}"/>
              </a:ext>
            </a:extLst>
          </p:cNvPr>
          <p:cNvSpPr/>
          <p:nvPr/>
        </p:nvSpPr>
        <p:spPr>
          <a:xfrm>
            <a:off x="4553973" y="5491119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  <a:latin typeface="Comic Sans MS" panose="030F0702030302020204" pitchFamily="66" charset="0"/>
              </a:rPr>
              <a:t>fun</a:t>
            </a:r>
            <a:endParaRPr lang="en-GB" altLang="en-US" sz="2800" b="1" dirty="0">
              <a:solidFill>
                <a:srgbClr val="F39CA2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F78FC8-C3AB-4F12-98D0-744E26DB6EA0}"/>
              </a:ext>
            </a:extLst>
          </p:cNvPr>
          <p:cNvSpPr/>
          <p:nvPr/>
        </p:nvSpPr>
        <p:spPr>
          <a:xfrm>
            <a:off x="6365482" y="5491119"/>
            <a:ext cx="1433722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EA516C"/>
                </a:solidFill>
                <a:latin typeface="Comic Sans MS" panose="030F0702030302020204" pitchFamily="66" charset="0"/>
              </a:rPr>
              <a:t>warm</a:t>
            </a:r>
            <a:endParaRPr lang="en-GB" altLang="en-US" sz="2800" b="1" dirty="0">
              <a:solidFill>
                <a:srgbClr val="EA516C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CF17FE-83E4-4E45-B70C-B9C245DC6D35}"/>
              </a:ext>
            </a:extLst>
          </p:cNvPr>
          <p:cNvSpPr/>
          <p:nvPr/>
        </p:nvSpPr>
        <p:spPr>
          <a:xfrm>
            <a:off x="8202182" y="5491119"/>
            <a:ext cx="1710169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2800" b="1" dirty="0">
                <a:solidFill>
                  <a:srgbClr val="F39CA2"/>
                </a:solidFill>
                <a:latin typeface="Comic Sans MS" panose="030F0702030302020204" pitchFamily="66" charset="0"/>
              </a:rPr>
              <a:t>sand</a:t>
            </a:r>
            <a:endParaRPr lang="en-GB" altLang="en-US" sz="2800" b="1" dirty="0">
              <a:solidFill>
                <a:srgbClr val="F39CA2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CFE363-C7DB-44F6-BB40-D2593796113D}"/>
              </a:ext>
            </a:extLst>
          </p:cNvPr>
          <p:cNvSpPr/>
          <p:nvPr/>
        </p:nvSpPr>
        <p:spPr>
          <a:xfrm>
            <a:off x="2750372" y="4042566"/>
            <a:ext cx="1275251" cy="495108"/>
          </a:xfrm>
          <a:prstGeom prst="rect">
            <a:avLst/>
          </a:prstGeom>
          <a:noFill/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4FA78C-29AD-45DC-A8F3-B0317A7B53F2}"/>
              </a:ext>
            </a:extLst>
          </p:cNvPr>
          <p:cNvSpPr/>
          <p:nvPr/>
        </p:nvSpPr>
        <p:spPr>
          <a:xfrm>
            <a:off x="2314525" y="4810099"/>
            <a:ext cx="1450633" cy="495108"/>
          </a:xfrm>
          <a:prstGeom prst="rect">
            <a:avLst/>
          </a:prstGeom>
          <a:noFill/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68CA81-9990-4E22-ABF2-684FFC29E639}"/>
              </a:ext>
            </a:extLst>
          </p:cNvPr>
          <p:cNvSpPr/>
          <p:nvPr/>
        </p:nvSpPr>
        <p:spPr>
          <a:xfrm>
            <a:off x="8430273" y="4809891"/>
            <a:ext cx="1275251" cy="495108"/>
          </a:xfrm>
          <a:prstGeom prst="rect">
            <a:avLst/>
          </a:prstGeom>
          <a:noFill/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9650" y="2001361"/>
            <a:ext cx="5182162" cy="1787770"/>
          </a:xfrm>
          <a:prstGeom prst="rect">
            <a:avLst/>
          </a:prstGeom>
          <a:solidFill>
            <a:schemeClr val="bg1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Summer</a:t>
            </a:r>
          </a:p>
          <a:p>
            <a:endParaRPr lang="en-GB" altLang="en-US" sz="2400" b="1" dirty="0">
              <a:solidFill>
                <a:schemeClr val="tx1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Holidays are coming </a:t>
            </a:r>
          </a:p>
          <a:p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We can go to the beach </a:t>
            </a:r>
          </a:p>
          <a:p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Hot sand is next to </a:t>
            </a: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and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 the cool sea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720955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  <a:cs typeface="Arial" panose="020B0604020202020204" pitchFamily="34" charset="0"/>
              </a:rPr>
              <a:t>Now we have our ideas, let’s try to fit them into the 5-7-5 syllable format.</a:t>
            </a:r>
          </a:p>
          <a:p>
            <a:pPr algn="ctr">
              <a:spcBef>
                <a:spcPct val="0"/>
              </a:spcBef>
            </a:pPr>
            <a:endParaRPr lang="en-GB" altLang="en-US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You might have to alter words or phrases slightly fit the pattern.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C7FE6-1C32-4090-BDDC-A3B60AAD4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13" y="3789131"/>
            <a:ext cx="2894199" cy="22778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62626" y="4179380"/>
            <a:ext cx="5182162" cy="1787770"/>
          </a:xfrm>
          <a:prstGeom prst="rect">
            <a:avLst/>
          </a:prstGeom>
          <a:solidFill>
            <a:schemeClr val="bg1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sz="2400" b="1" dirty="0">
                <a:solidFill>
                  <a:schemeClr val="tx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Summer</a:t>
            </a:r>
          </a:p>
          <a:p>
            <a:endParaRPr lang="en-GB" altLang="en-US" sz="2400" b="1" dirty="0">
              <a:solidFill>
                <a:schemeClr val="tx1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Holidays are coming </a:t>
            </a:r>
          </a:p>
          <a:p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We can go to the beach </a:t>
            </a:r>
          </a:p>
          <a:p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Hot sand is next to </a:t>
            </a: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and</a:t>
            </a:r>
            <a:r>
              <a:rPr lang="en-GB" altLang="en-US" dirty="0">
                <a:solidFill>
                  <a:schemeClr val="tx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 the cool sea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612E95-9A7E-4EC0-B68C-ABCD797656E3}"/>
              </a:ext>
            </a:extLst>
          </p:cNvPr>
          <p:cNvCxnSpPr/>
          <p:nvPr/>
        </p:nvCxnSpPr>
        <p:spPr>
          <a:xfrm>
            <a:off x="3887329" y="5149865"/>
            <a:ext cx="823472" cy="0"/>
          </a:xfrm>
          <a:prstGeom prst="line">
            <a:avLst/>
          </a:prstGeom>
          <a:ln w="19050">
            <a:solidFill>
              <a:srgbClr val="EA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C8CDEBC-09F5-45CF-8689-5F48D7255724}"/>
              </a:ext>
            </a:extLst>
          </p:cNvPr>
          <p:cNvSpPr/>
          <p:nvPr/>
        </p:nvSpPr>
        <p:spPr>
          <a:xfrm>
            <a:off x="4679543" y="4965199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dirty="0">
                <a:solidFill>
                  <a:srgbClr val="EA516C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here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02FB6E-C529-42AA-AD4C-3AC7C72C1F6E}"/>
              </a:ext>
            </a:extLst>
          </p:cNvPr>
          <p:cNvCxnSpPr>
            <a:cxnSpLocks/>
          </p:cNvCxnSpPr>
          <p:nvPr/>
        </p:nvCxnSpPr>
        <p:spPr>
          <a:xfrm>
            <a:off x="3575721" y="5733256"/>
            <a:ext cx="958645" cy="0"/>
          </a:xfrm>
          <a:prstGeom prst="line">
            <a:avLst/>
          </a:prstGeom>
          <a:ln w="19050">
            <a:solidFill>
              <a:srgbClr val="EA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3B668C4-4D6F-4C5D-9066-E69BE5B2DC90}"/>
              </a:ext>
            </a:extLst>
          </p:cNvPr>
          <p:cNvSpPr/>
          <p:nvPr/>
        </p:nvSpPr>
        <p:spPr>
          <a:xfrm>
            <a:off x="4539976" y="5516688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dirty="0">
                <a:solidFill>
                  <a:srgbClr val="EA516C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02FB6E-C529-42AA-AD4C-3AC7C72C1F6E}"/>
              </a:ext>
            </a:extLst>
          </p:cNvPr>
          <p:cNvCxnSpPr>
            <a:cxnSpLocks/>
          </p:cNvCxnSpPr>
          <p:nvPr/>
        </p:nvCxnSpPr>
        <p:spPr>
          <a:xfrm flipV="1">
            <a:off x="5160099" y="5695784"/>
            <a:ext cx="339565" cy="37472"/>
          </a:xfrm>
          <a:prstGeom prst="line">
            <a:avLst/>
          </a:prstGeom>
          <a:ln w="19050">
            <a:solidFill>
              <a:srgbClr val="EA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4868E2-30AF-49DE-9092-F3BCD39300DF}"/>
              </a:ext>
            </a:extLst>
          </p:cNvPr>
          <p:cNvCxnSpPr>
            <a:cxnSpLocks/>
          </p:cNvCxnSpPr>
          <p:nvPr/>
        </p:nvCxnSpPr>
        <p:spPr>
          <a:xfrm flipV="1">
            <a:off x="4405822" y="5360400"/>
            <a:ext cx="609959" cy="182157"/>
          </a:xfrm>
          <a:prstGeom prst="line">
            <a:avLst/>
          </a:prstGeom>
          <a:ln w="19050">
            <a:solidFill>
              <a:srgbClr val="EA5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9F90D70-9807-4B8D-9552-B5291BEF3D90}"/>
              </a:ext>
            </a:extLst>
          </p:cNvPr>
          <p:cNvSpPr/>
          <p:nvPr/>
        </p:nvSpPr>
        <p:spPr>
          <a:xfrm>
            <a:off x="5084709" y="5217594"/>
            <a:ext cx="105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dirty="0">
                <a:solidFill>
                  <a:srgbClr val="EA516C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sea side</a:t>
            </a:r>
          </a:p>
        </p:txBody>
      </p:sp>
    </p:spTree>
    <p:extLst>
      <p:ext uri="{BB962C8B-B14F-4D97-AF65-F5344CB8AC3E}">
        <p14:creationId xmlns:p14="http://schemas.microsoft.com/office/powerpoint/2010/main" val="150120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08892" y="2204864"/>
            <a:ext cx="5182162" cy="1787770"/>
          </a:xfrm>
          <a:prstGeom prst="rect">
            <a:avLst/>
          </a:prstGeom>
          <a:solidFill>
            <a:srgbClr val="EA516C"/>
          </a:solidFill>
          <a:ln w="3810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sz="2400" b="1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Summer</a:t>
            </a:r>
          </a:p>
          <a:p>
            <a:endParaRPr lang="en-GB" altLang="en-US" sz="2400" b="1" dirty="0">
              <a:solidFill>
                <a:schemeClr val="bg1"/>
              </a:solidFill>
              <a:latin typeface="Comic Sans MS" panose="030F0702030302020204" pitchFamily="66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  <a:p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Holidays are here.</a:t>
            </a:r>
          </a:p>
          <a:p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We can go to the sea side.</a:t>
            </a:r>
          </a:p>
          <a:p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Hot sand and cool sea.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720955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  <a:cs typeface="Arial" panose="020B0604020202020204" pitchFamily="34" charset="0"/>
              </a:rPr>
              <a:t>Now we have our ideas, let’s try to fit them into the 5-7-5 syllable format.</a:t>
            </a:r>
          </a:p>
          <a:p>
            <a:pPr algn="ctr">
              <a:spcBef>
                <a:spcPct val="0"/>
              </a:spcBef>
            </a:pPr>
            <a:endParaRPr lang="en-GB" altLang="en-US" dirty="0"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You might have to alter words or phrases slightly fit the pattern.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C7FE6-1C32-4090-BDDC-A3B60AAD4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02" y="3859234"/>
            <a:ext cx="2894199" cy="22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42942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C49791"/>
      </a:accent1>
      <a:accent2>
        <a:srgbClr val="BA9E7F"/>
      </a:accent2>
      <a:accent3>
        <a:srgbClr val="A7A57F"/>
      </a:accent3>
      <a:accent4>
        <a:srgbClr val="97AB75"/>
      </a:accent4>
      <a:accent5>
        <a:srgbClr val="8CAD83"/>
      </a:accent5>
      <a:accent6>
        <a:srgbClr val="78AF82"/>
      </a:accent6>
      <a:hlink>
        <a:srgbClr val="598C92"/>
      </a:hlink>
      <a:folHlink>
        <a:srgbClr val="7F7F7F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0FDE77-843E-4223-9E41-70D7519F6485}"/>
</file>

<file path=customXml/itemProps2.xml><?xml version="1.0" encoding="utf-8"?>
<ds:datastoreItem xmlns:ds="http://schemas.openxmlformats.org/officeDocument/2006/customXml" ds:itemID="{ACA793E6-5E04-48C7-848F-E7BCB6E38D03}"/>
</file>

<file path=customXml/itemProps3.xml><?xml version="1.0" encoding="utf-8"?>
<ds:datastoreItem xmlns:ds="http://schemas.openxmlformats.org/officeDocument/2006/customXml" ds:itemID="{2A0A086A-6B20-46D8-87D5-5D81870DDB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Widescreen</PresentationFormat>
  <Paragraphs>102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Goudy Old Style</vt:lpstr>
      <vt:lpstr>Twinkl</vt:lpstr>
      <vt:lpstr>MarrakeshVTI</vt:lpstr>
      <vt:lpstr>Poetry</vt:lpstr>
      <vt:lpstr>LO: To write a haiku poem.</vt:lpstr>
      <vt:lpstr>What is a Haiku?</vt:lpstr>
      <vt:lpstr>PowerPoint Presentation</vt:lpstr>
      <vt:lpstr>What is a Haiku?</vt:lpstr>
      <vt:lpstr>Let’s have a go!</vt:lpstr>
      <vt:lpstr>Let’s have a go!</vt:lpstr>
      <vt:lpstr>PowerPoint Presentation</vt:lpstr>
      <vt:lpstr>PowerPoint Presentation</vt:lpstr>
      <vt:lpstr>Your 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A Chhibber</dc:creator>
  <cp:lastModifiedBy>A Chhibber</cp:lastModifiedBy>
  <cp:revision>42</cp:revision>
  <dcterms:created xsi:type="dcterms:W3CDTF">2021-12-02T13:16:21Z</dcterms:created>
  <dcterms:modified xsi:type="dcterms:W3CDTF">2021-12-02T14:40:44Z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