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7" d="100"/>
          <a:sy n="77" d="100"/>
        </p:scale>
        <p:origin x="91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8A19E53-07C1-4F52-8BF1-DC8B9D35B58A}" type="datetimeFigureOut">
              <a:rPr lang="en-GB" smtClean="0"/>
              <a:t>09/01/2022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44BEE3-4176-41F7-BAC8-2FDBBC96C3CC}" type="slidenum">
              <a:rPr lang="en-GB" smtClean="0"/>
              <a:t>‹#›</a:t>
            </a:fld>
            <a:endParaRPr lang="en-GB"/>
          </a:p>
        </p:txBody>
      </p:sp>
    </p:spTree>
    <p:extLst>
      <p:ext uri="{BB962C8B-B14F-4D97-AF65-F5344CB8AC3E}">
        <p14:creationId xmlns:p14="http://schemas.microsoft.com/office/powerpoint/2010/main" val="2963342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8A19E53-07C1-4F52-8BF1-DC8B9D35B58A}" type="datetimeFigureOut">
              <a:rPr lang="en-GB" smtClean="0"/>
              <a:t>09/01/2022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44BEE3-4176-41F7-BAC8-2FDBBC96C3CC}" type="slidenum">
              <a:rPr lang="en-GB" smtClean="0"/>
              <a:t>‹#›</a:t>
            </a:fld>
            <a:endParaRPr lang="en-GB"/>
          </a:p>
        </p:txBody>
      </p:sp>
    </p:spTree>
    <p:extLst>
      <p:ext uri="{BB962C8B-B14F-4D97-AF65-F5344CB8AC3E}">
        <p14:creationId xmlns:p14="http://schemas.microsoft.com/office/powerpoint/2010/main" val="2662637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8A19E53-07C1-4F52-8BF1-DC8B9D35B58A}" type="datetimeFigureOut">
              <a:rPr lang="en-GB" smtClean="0"/>
              <a:t>09/01/2022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44BEE3-4176-41F7-BAC8-2FDBBC96C3CC}" type="slidenum">
              <a:rPr lang="en-GB" smtClean="0"/>
              <a:t>‹#›</a:t>
            </a:fld>
            <a:endParaRPr lang="en-GB"/>
          </a:p>
        </p:txBody>
      </p:sp>
    </p:spTree>
    <p:extLst>
      <p:ext uri="{BB962C8B-B14F-4D97-AF65-F5344CB8AC3E}">
        <p14:creationId xmlns:p14="http://schemas.microsoft.com/office/powerpoint/2010/main" val="3087413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8A19E53-07C1-4F52-8BF1-DC8B9D35B58A}" type="datetimeFigureOut">
              <a:rPr lang="en-GB" smtClean="0"/>
              <a:t>09/01/2022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44BEE3-4176-41F7-BAC8-2FDBBC96C3CC}" type="slidenum">
              <a:rPr lang="en-GB" smtClean="0"/>
              <a:t>‹#›</a:t>
            </a:fld>
            <a:endParaRPr lang="en-GB"/>
          </a:p>
        </p:txBody>
      </p:sp>
    </p:spTree>
    <p:extLst>
      <p:ext uri="{BB962C8B-B14F-4D97-AF65-F5344CB8AC3E}">
        <p14:creationId xmlns:p14="http://schemas.microsoft.com/office/powerpoint/2010/main" val="72383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8A19E53-07C1-4F52-8BF1-DC8B9D35B58A}" type="datetimeFigureOut">
              <a:rPr lang="en-GB" smtClean="0"/>
              <a:t>09/01/2022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44BEE3-4176-41F7-BAC8-2FDBBC96C3CC}" type="slidenum">
              <a:rPr lang="en-GB" smtClean="0"/>
              <a:t>‹#›</a:t>
            </a:fld>
            <a:endParaRPr lang="en-GB"/>
          </a:p>
        </p:txBody>
      </p:sp>
    </p:spTree>
    <p:extLst>
      <p:ext uri="{BB962C8B-B14F-4D97-AF65-F5344CB8AC3E}">
        <p14:creationId xmlns:p14="http://schemas.microsoft.com/office/powerpoint/2010/main" val="2868751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8A19E53-07C1-4F52-8BF1-DC8B9D35B58A}" type="datetimeFigureOut">
              <a:rPr lang="en-GB" smtClean="0"/>
              <a:t>09/01/2022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44BEE3-4176-41F7-BAC8-2FDBBC96C3CC}" type="slidenum">
              <a:rPr lang="en-GB" smtClean="0"/>
              <a:t>‹#›</a:t>
            </a:fld>
            <a:endParaRPr lang="en-GB"/>
          </a:p>
        </p:txBody>
      </p:sp>
    </p:spTree>
    <p:extLst>
      <p:ext uri="{BB962C8B-B14F-4D97-AF65-F5344CB8AC3E}">
        <p14:creationId xmlns:p14="http://schemas.microsoft.com/office/powerpoint/2010/main" val="3678034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8A19E53-07C1-4F52-8BF1-DC8B9D35B58A}" type="datetimeFigureOut">
              <a:rPr lang="en-GB" smtClean="0"/>
              <a:t>09/01/2022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B44BEE3-4176-41F7-BAC8-2FDBBC96C3CC}" type="slidenum">
              <a:rPr lang="en-GB" smtClean="0"/>
              <a:t>‹#›</a:t>
            </a:fld>
            <a:endParaRPr lang="en-GB"/>
          </a:p>
        </p:txBody>
      </p:sp>
    </p:spTree>
    <p:extLst>
      <p:ext uri="{BB962C8B-B14F-4D97-AF65-F5344CB8AC3E}">
        <p14:creationId xmlns:p14="http://schemas.microsoft.com/office/powerpoint/2010/main" val="4260765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8A19E53-07C1-4F52-8BF1-DC8B9D35B58A}" type="datetimeFigureOut">
              <a:rPr lang="en-GB" smtClean="0"/>
              <a:t>09/01/2022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B44BEE3-4176-41F7-BAC8-2FDBBC96C3CC}" type="slidenum">
              <a:rPr lang="en-GB" smtClean="0"/>
              <a:t>‹#›</a:t>
            </a:fld>
            <a:endParaRPr lang="en-GB"/>
          </a:p>
        </p:txBody>
      </p:sp>
    </p:spTree>
    <p:extLst>
      <p:ext uri="{BB962C8B-B14F-4D97-AF65-F5344CB8AC3E}">
        <p14:creationId xmlns:p14="http://schemas.microsoft.com/office/powerpoint/2010/main" val="2307660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A19E53-07C1-4F52-8BF1-DC8B9D35B58A}" type="datetimeFigureOut">
              <a:rPr lang="en-GB" smtClean="0"/>
              <a:t>09/01/2022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B44BEE3-4176-41F7-BAC8-2FDBBC96C3CC}" type="slidenum">
              <a:rPr lang="en-GB" smtClean="0"/>
              <a:t>‹#›</a:t>
            </a:fld>
            <a:endParaRPr lang="en-GB"/>
          </a:p>
        </p:txBody>
      </p:sp>
    </p:spTree>
    <p:extLst>
      <p:ext uri="{BB962C8B-B14F-4D97-AF65-F5344CB8AC3E}">
        <p14:creationId xmlns:p14="http://schemas.microsoft.com/office/powerpoint/2010/main" val="1592114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8A19E53-07C1-4F52-8BF1-DC8B9D35B58A}" type="datetimeFigureOut">
              <a:rPr lang="en-GB" smtClean="0"/>
              <a:t>09/01/2022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44BEE3-4176-41F7-BAC8-2FDBBC96C3CC}" type="slidenum">
              <a:rPr lang="en-GB" smtClean="0"/>
              <a:t>‹#›</a:t>
            </a:fld>
            <a:endParaRPr lang="en-GB"/>
          </a:p>
        </p:txBody>
      </p:sp>
    </p:spTree>
    <p:extLst>
      <p:ext uri="{BB962C8B-B14F-4D97-AF65-F5344CB8AC3E}">
        <p14:creationId xmlns:p14="http://schemas.microsoft.com/office/powerpoint/2010/main" val="3097452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8A19E53-07C1-4F52-8BF1-DC8B9D35B58A}" type="datetimeFigureOut">
              <a:rPr lang="en-GB" smtClean="0"/>
              <a:t>09/01/2022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44BEE3-4176-41F7-BAC8-2FDBBC96C3CC}" type="slidenum">
              <a:rPr lang="en-GB" smtClean="0"/>
              <a:t>‹#›</a:t>
            </a:fld>
            <a:endParaRPr lang="en-GB"/>
          </a:p>
        </p:txBody>
      </p:sp>
    </p:spTree>
    <p:extLst>
      <p:ext uri="{BB962C8B-B14F-4D97-AF65-F5344CB8AC3E}">
        <p14:creationId xmlns:p14="http://schemas.microsoft.com/office/powerpoint/2010/main" val="2222060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A19E53-07C1-4F52-8BF1-DC8B9D35B58A}" type="datetimeFigureOut">
              <a:rPr lang="en-GB" smtClean="0"/>
              <a:t>09/01/2022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44BEE3-4176-41F7-BAC8-2FDBBC96C3CC}" type="slidenum">
              <a:rPr lang="en-GB" smtClean="0"/>
              <a:t>‹#›</a:t>
            </a:fld>
            <a:endParaRPr lang="en-GB"/>
          </a:p>
        </p:txBody>
      </p:sp>
    </p:spTree>
    <p:extLst>
      <p:ext uri="{BB962C8B-B14F-4D97-AF65-F5344CB8AC3E}">
        <p14:creationId xmlns:p14="http://schemas.microsoft.com/office/powerpoint/2010/main" val="3439797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709030" y="973103"/>
          <a:ext cx="5275083" cy="1940195"/>
        </p:xfrm>
        <a:graphic>
          <a:graphicData uri="http://schemas.openxmlformats.org/drawingml/2006/table">
            <a:tbl>
              <a:tblPr firstRow="1" firstCol="1" bandRow="1">
                <a:tableStyleId>{5C22544A-7EE6-4342-B048-85BDC9FD1C3A}</a:tableStyleId>
              </a:tblPr>
              <a:tblGrid>
                <a:gridCol w="423909">
                  <a:extLst>
                    <a:ext uri="{9D8B030D-6E8A-4147-A177-3AD203B41FA5}">
                      <a16:colId xmlns:a16="http://schemas.microsoft.com/office/drawing/2014/main" val="2649028417"/>
                    </a:ext>
                  </a:extLst>
                </a:gridCol>
                <a:gridCol w="4424231">
                  <a:extLst>
                    <a:ext uri="{9D8B030D-6E8A-4147-A177-3AD203B41FA5}">
                      <a16:colId xmlns:a16="http://schemas.microsoft.com/office/drawing/2014/main" val="317034591"/>
                    </a:ext>
                  </a:extLst>
                </a:gridCol>
                <a:gridCol w="426943">
                  <a:extLst>
                    <a:ext uri="{9D8B030D-6E8A-4147-A177-3AD203B41FA5}">
                      <a16:colId xmlns:a16="http://schemas.microsoft.com/office/drawing/2014/main" val="2130089535"/>
                    </a:ext>
                  </a:extLst>
                </a:gridCol>
              </a:tblGrid>
              <a:tr h="294666">
                <a:tc>
                  <a:txBody>
                    <a:bodyPr/>
                    <a:lstStyle/>
                    <a:p>
                      <a:pPr marR="88900">
                        <a:lnSpc>
                          <a:spcPct val="115000"/>
                        </a:lnSpc>
                        <a:spcAft>
                          <a:spcPts val="0"/>
                        </a:spcAft>
                      </a:pPr>
                      <a:r>
                        <a:rPr lang="en-GB" sz="1400">
                          <a:effectLst/>
                        </a:rPr>
                        <a:t>P</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Aft>
                          <a:spcPts val="0"/>
                        </a:spcAft>
                      </a:pPr>
                      <a:r>
                        <a:rPr lang="en-GB" sz="1400">
                          <a:effectLst/>
                        </a:rPr>
                        <a:t>Success Criteria</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Aft>
                          <a:spcPts val="0"/>
                        </a:spcAft>
                      </a:pPr>
                      <a:r>
                        <a:rPr lang="en-GB" sz="800">
                          <a:effectLst/>
                        </a:rPr>
                        <a:t>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98516468"/>
                  </a:ext>
                </a:extLst>
              </a:tr>
              <a:tr h="411028">
                <a:tc>
                  <a:txBody>
                    <a:bodyPr/>
                    <a:lstStyle/>
                    <a:p>
                      <a:pPr marR="88900">
                        <a:lnSpc>
                          <a:spcPct val="115000"/>
                        </a:lnSpc>
                        <a:spcAft>
                          <a:spcPts val="0"/>
                        </a:spcAft>
                      </a:pPr>
                      <a:r>
                        <a:rPr lang="en-GB" sz="1400">
                          <a:effectLst/>
                        </a:rPr>
                        <a:t> </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Bef>
                          <a:spcPts val="200"/>
                        </a:spcBef>
                        <a:spcAft>
                          <a:spcPts val="200"/>
                        </a:spcAft>
                      </a:pPr>
                      <a:r>
                        <a:rPr lang="en-US" sz="1200">
                          <a:effectLst/>
                        </a:rPr>
                        <a:t>Must: I can make inferences about characters in the book.</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Aft>
                          <a:spcPts val="0"/>
                        </a:spcAft>
                      </a:pPr>
                      <a:r>
                        <a:rPr lang="en-GB" sz="8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84774012"/>
                  </a:ext>
                </a:extLst>
              </a:tr>
              <a:tr h="389768">
                <a:tc>
                  <a:txBody>
                    <a:bodyPr/>
                    <a:lstStyle/>
                    <a:p>
                      <a:pPr marR="88900">
                        <a:lnSpc>
                          <a:spcPct val="115000"/>
                        </a:lnSpc>
                        <a:spcAft>
                          <a:spcPts val="0"/>
                        </a:spcAft>
                      </a:pPr>
                      <a:r>
                        <a:rPr lang="en-GB" sz="1400">
                          <a:effectLst/>
                        </a:rPr>
                        <a:t> </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Bef>
                          <a:spcPts val="200"/>
                        </a:spcBef>
                        <a:spcAft>
                          <a:spcPts val="200"/>
                        </a:spcAft>
                      </a:pPr>
                      <a:r>
                        <a:rPr lang="en-US" sz="1200" dirty="0">
                          <a:effectLst/>
                        </a:rPr>
                        <a:t>Should: I can give a justification for my opinion using evidence.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Aft>
                          <a:spcPts val="0"/>
                        </a:spcAft>
                      </a:pPr>
                      <a:r>
                        <a:rPr lang="en-GB" sz="8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12596443"/>
                  </a:ext>
                </a:extLst>
              </a:tr>
              <a:tr h="303310">
                <a:tc>
                  <a:txBody>
                    <a:bodyPr/>
                    <a:lstStyle/>
                    <a:p>
                      <a:pPr marR="88900">
                        <a:lnSpc>
                          <a:spcPct val="115000"/>
                        </a:lnSpc>
                        <a:spcAft>
                          <a:spcPts val="0"/>
                        </a:spcAft>
                      </a:pPr>
                      <a:r>
                        <a:rPr lang="en-GB" sz="1400">
                          <a:effectLst/>
                        </a:rPr>
                        <a:t> </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200" dirty="0">
                          <a:effectLst/>
                        </a:rPr>
                        <a:t>Could: </a:t>
                      </a:r>
                      <a:r>
                        <a:rPr lang="en-US" sz="1200" dirty="0">
                          <a:effectLst/>
                        </a:rPr>
                        <a:t>I can compare characters at different stages of the story.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Aft>
                          <a:spcPts val="0"/>
                        </a:spcAft>
                      </a:pPr>
                      <a:r>
                        <a:rPr lang="en-GB" sz="8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50328720"/>
                  </a:ext>
                </a:extLst>
              </a:tr>
              <a:tr h="541423">
                <a:tc>
                  <a:txBody>
                    <a:bodyPr/>
                    <a:lstStyle/>
                    <a:p>
                      <a:pPr marR="88900">
                        <a:lnSpc>
                          <a:spcPct val="115000"/>
                        </a:lnSpc>
                        <a:spcAft>
                          <a:spcPts val="0"/>
                        </a:spcAft>
                      </a:pPr>
                      <a:r>
                        <a:rPr lang="en-GB" sz="1400">
                          <a:effectLst/>
                        </a:rPr>
                        <a:t> </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200" dirty="0">
                          <a:effectLst/>
                        </a:rPr>
                        <a:t>Even better if… I can evaluate how the language and illustrations contribute to meaning.</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Aft>
                          <a:spcPts val="0"/>
                        </a:spcAft>
                      </a:pPr>
                      <a:r>
                        <a:rPr lang="en-GB" sz="8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99227342"/>
                  </a:ext>
                </a:extLst>
              </a:tr>
            </a:tbl>
          </a:graphicData>
        </a:graphic>
      </p:graphicFrame>
      <p:sp>
        <p:nvSpPr>
          <p:cNvPr id="3" name="Rectangle 1"/>
          <p:cNvSpPr>
            <a:spLocks noChangeArrowheads="1"/>
          </p:cNvSpPr>
          <p:nvPr/>
        </p:nvSpPr>
        <p:spPr bwMode="auto">
          <a:xfrm>
            <a:off x="626336" y="501949"/>
            <a:ext cx="770743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sng" strike="noStrike" cap="none" normalizeH="0" baseline="0" dirty="0" smtClean="0">
                <a:ln>
                  <a:noFill/>
                </a:ln>
                <a:solidFill>
                  <a:schemeClr val="tx1"/>
                </a:solidFill>
                <a:effectLst/>
                <a:latin typeface="Comic Sans MS" panose="030F0702030302020204" pitchFamily="66" charset="0"/>
                <a:ea typeface="Calibri" panose="020F0502020204030204" pitchFamily="34" charset="0"/>
                <a:cs typeface="Arial" panose="020B0604020202020204" pitchFamily="34" charset="0"/>
              </a:rPr>
              <a:t>L.O: To justify inferences made about character</a:t>
            </a:r>
            <a:r>
              <a:rPr kumimoji="0" lang="en-GB" altLang="en-US" sz="1400" b="1" i="0" u="sng"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a:t>
            </a:r>
            <a:r>
              <a:rPr kumimoji="0" lang="en-GB" altLang="en-US" sz="1400" b="1" i="0" u="sng" strike="noStrike" cap="none" normalizeH="0" baseline="0" dirty="0" smtClean="0">
                <a:ln>
                  <a:noFill/>
                </a:ln>
                <a:solidFill>
                  <a:schemeClr val="tx1"/>
                </a:solidFill>
                <a:effectLst/>
                <a:latin typeface="Comic Sans MS" panose="030F0702030302020204" pitchFamily="66" charset="0"/>
                <a:ea typeface="Calibri" panose="020F0502020204030204" pitchFamily="34" charset="0"/>
                <a:cs typeface="Arial" panose="020B0604020202020204" pitchFamily="34" charset="0"/>
              </a:rPr>
              <a:t>s thoughts and feelings.</a:t>
            </a:r>
            <a:r>
              <a:rPr kumimoji="0" lang="en-GB" altLang="en-US" sz="1400" b="1" i="0" u="none" strike="noStrike" cap="none" normalizeH="0" baseline="0" dirty="0" smtClean="0">
                <a:ln>
                  <a:noFill/>
                </a:ln>
                <a:solidFill>
                  <a:schemeClr val="tx1"/>
                </a:solidFill>
                <a:effectLst/>
                <a:latin typeface="Comic Sans MS" panose="030F0702030302020204" pitchFamily="66" charset="0"/>
                <a:ea typeface="Calibri" panose="020F0502020204030204" pitchFamily="34" charset="0"/>
                <a:cs typeface="Arial" panose="020B0604020202020204" pitchFamily="34" charset="0"/>
              </a:rPr>
              <a:t>  </a:t>
            </a:r>
            <a:r>
              <a:rPr kumimoji="0" lang="en-GB" altLang="en-US" sz="1400" b="1" i="0" u="none" strike="noStrike" cap="none" normalizeH="0" baseline="0" dirty="0" smtClean="0">
                <a:ln>
                  <a:noFill/>
                </a:ln>
                <a:solidFill>
                  <a:schemeClr val="tx1"/>
                </a:solidFill>
                <a:effectLst/>
                <a:latin typeface="SassoonCRInfant" charset="0"/>
                <a:ea typeface="Calibri" panose="020F0502020204030204" pitchFamily="34" charset="0"/>
                <a:cs typeface="ArialMT-Identity-H" charset="0"/>
              </a:rPr>
              <a:t>13.01.22</a:t>
            </a:r>
            <a:endParaRPr kumimoji="0" lang="en-GB" altLang="en-US" sz="4400" b="0" i="0" u="none" strike="noStrike" cap="none" normalizeH="0" baseline="0" dirty="0" smtClean="0">
              <a:ln>
                <a:noFill/>
              </a:ln>
              <a:solidFill>
                <a:schemeClr val="tx1"/>
              </a:solidFill>
              <a:effectLst/>
              <a:latin typeface="Arial" panose="020B0604020202020204" pitchFamily="34" charset="0"/>
            </a:endParaRPr>
          </a:p>
        </p:txBody>
      </p:sp>
      <p:pic>
        <p:nvPicPr>
          <p:cNvPr id="4" name="Picture 3"/>
          <p:cNvPicPr>
            <a:picLocks noChangeAspect="1"/>
          </p:cNvPicPr>
          <p:nvPr/>
        </p:nvPicPr>
        <p:blipFill rotWithShape="1">
          <a:blip r:embed="rId2"/>
          <a:srcRect l="6121" t="12310" r="9128" b="29531"/>
          <a:stretch/>
        </p:blipFill>
        <p:spPr>
          <a:xfrm>
            <a:off x="1696065" y="3079521"/>
            <a:ext cx="8200103" cy="3778479"/>
          </a:xfrm>
          <a:prstGeom prst="rect">
            <a:avLst/>
          </a:prstGeom>
        </p:spPr>
      </p:pic>
    </p:spTree>
    <p:extLst>
      <p:ext uri="{BB962C8B-B14F-4D97-AF65-F5344CB8AC3E}">
        <p14:creationId xmlns:p14="http://schemas.microsoft.com/office/powerpoint/2010/main" val="370617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585912" y="-300941"/>
            <a:ext cx="8889176" cy="6722807"/>
          </a:xfrm>
          <a:prstGeom prst="rect">
            <a:avLst/>
          </a:prstGeom>
        </p:spPr>
      </p:pic>
    </p:spTree>
    <p:extLst>
      <p:ext uri="{BB962C8B-B14F-4D97-AF65-F5344CB8AC3E}">
        <p14:creationId xmlns:p14="http://schemas.microsoft.com/office/powerpoint/2010/main" val="3540597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3928" y="393540"/>
            <a:ext cx="11392927" cy="523220"/>
          </a:xfrm>
          <a:prstGeom prst="rect">
            <a:avLst/>
          </a:prstGeom>
          <a:noFill/>
        </p:spPr>
        <p:txBody>
          <a:bodyPr wrap="none" rtlCol="0">
            <a:spAutoFit/>
          </a:bodyPr>
          <a:lstStyle/>
          <a:p>
            <a:r>
              <a:rPr lang="en-GB" sz="2800" dirty="0" smtClean="0"/>
              <a:t>We can examine this image on two levels- a </a:t>
            </a:r>
            <a:r>
              <a:rPr lang="en-GB" sz="2800" b="1" dirty="0" smtClean="0"/>
              <a:t>literal</a:t>
            </a:r>
            <a:r>
              <a:rPr lang="en-GB" sz="2800" dirty="0" smtClean="0"/>
              <a:t> level, or a </a:t>
            </a:r>
            <a:r>
              <a:rPr lang="en-GB" sz="2800" b="1" dirty="0" smtClean="0"/>
              <a:t>figurative</a:t>
            </a:r>
            <a:r>
              <a:rPr lang="en-GB" sz="2800" dirty="0" smtClean="0"/>
              <a:t> level. </a:t>
            </a:r>
            <a:endParaRPr lang="en-GB" sz="2800" dirty="0"/>
          </a:p>
        </p:txBody>
      </p:sp>
      <p:sp>
        <p:nvSpPr>
          <p:cNvPr id="3" name="Rectangle 2"/>
          <p:cNvSpPr/>
          <p:nvPr/>
        </p:nvSpPr>
        <p:spPr>
          <a:xfrm>
            <a:off x="8991600" y="2331720"/>
            <a:ext cx="2819400" cy="332232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9250680" y="2590800"/>
            <a:ext cx="2377061" cy="1631216"/>
          </a:xfrm>
          <a:prstGeom prst="rect">
            <a:avLst/>
          </a:prstGeom>
          <a:noFill/>
        </p:spPr>
        <p:txBody>
          <a:bodyPr wrap="none" rtlCol="0">
            <a:spAutoFit/>
          </a:bodyPr>
          <a:lstStyle/>
          <a:p>
            <a:r>
              <a:rPr lang="en-GB" sz="2000" b="1" dirty="0" smtClean="0"/>
              <a:t>Don’t forget to P.E.E.</a:t>
            </a:r>
          </a:p>
          <a:p>
            <a:endParaRPr lang="en-GB" sz="2000" b="1" dirty="0"/>
          </a:p>
          <a:p>
            <a:pPr algn="ctr"/>
            <a:r>
              <a:rPr lang="en-GB" sz="2000" dirty="0" smtClean="0"/>
              <a:t>Point</a:t>
            </a:r>
          </a:p>
          <a:p>
            <a:pPr algn="ctr"/>
            <a:r>
              <a:rPr lang="en-GB" sz="2000" dirty="0" smtClean="0"/>
              <a:t>Evidence</a:t>
            </a:r>
          </a:p>
          <a:p>
            <a:pPr algn="ctr"/>
            <a:r>
              <a:rPr lang="en-GB" sz="2000" dirty="0" smtClean="0"/>
              <a:t>Explanation.</a:t>
            </a:r>
            <a:endParaRPr lang="en-GB" sz="2000" dirty="0"/>
          </a:p>
        </p:txBody>
      </p:sp>
      <p:sp>
        <p:nvSpPr>
          <p:cNvPr id="5" name="TextBox 4"/>
          <p:cNvSpPr txBox="1"/>
          <p:nvPr/>
        </p:nvSpPr>
        <p:spPr>
          <a:xfrm>
            <a:off x="746760" y="1935480"/>
            <a:ext cx="7498080" cy="4401205"/>
          </a:xfrm>
          <a:prstGeom prst="rect">
            <a:avLst/>
          </a:prstGeom>
          <a:noFill/>
        </p:spPr>
        <p:txBody>
          <a:bodyPr wrap="square" rtlCol="0">
            <a:spAutoFit/>
          </a:bodyPr>
          <a:lstStyle/>
          <a:p>
            <a:r>
              <a:rPr lang="en-GB" sz="2800" b="1" dirty="0" smtClean="0"/>
              <a:t>Literal level </a:t>
            </a:r>
            <a:r>
              <a:rPr lang="en-GB" sz="2800" dirty="0" smtClean="0"/>
              <a:t>: you explain what you can see in the picture, e.g. ‘there are stormy waves and lightning’. </a:t>
            </a:r>
          </a:p>
          <a:p>
            <a:endParaRPr lang="en-GB" sz="2800" dirty="0"/>
          </a:p>
          <a:p>
            <a:r>
              <a:rPr lang="en-GB" sz="2800" b="1" dirty="0" smtClean="0"/>
              <a:t>Figurative level</a:t>
            </a:r>
            <a:r>
              <a:rPr lang="en-GB" sz="2800" dirty="0" smtClean="0"/>
              <a:t>: you can explain what the author is trying to convey through the text and images, e.g. ‘I think the stormy waves and lightning mean the father will be heading into danger. I know this because rough seas can be dangerous to travelling in a boat’.  </a:t>
            </a:r>
            <a:endParaRPr lang="en-GB" sz="2800" dirty="0"/>
          </a:p>
        </p:txBody>
      </p:sp>
    </p:spTree>
    <p:extLst>
      <p:ext uri="{BB962C8B-B14F-4D97-AF65-F5344CB8AC3E}">
        <p14:creationId xmlns:p14="http://schemas.microsoft.com/office/powerpoint/2010/main" val="3899784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31520" y="899160"/>
            <a:ext cx="4358640" cy="5632311"/>
          </a:xfrm>
          <a:prstGeom prst="rect">
            <a:avLst/>
          </a:prstGeom>
          <a:noFill/>
        </p:spPr>
        <p:txBody>
          <a:bodyPr wrap="square" rtlCol="0">
            <a:spAutoFit/>
          </a:bodyPr>
          <a:lstStyle/>
          <a:p>
            <a:r>
              <a:rPr lang="en-GB" sz="2400" b="1" dirty="0" smtClean="0"/>
              <a:t>Task 1: </a:t>
            </a:r>
            <a:r>
              <a:rPr lang="en-GB" sz="2400" dirty="0" smtClean="0"/>
              <a:t>In mixed year group partners, annotate the image with both literal observations and inferences. </a:t>
            </a:r>
          </a:p>
          <a:p>
            <a:endParaRPr lang="en-GB" sz="2400" dirty="0"/>
          </a:p>
          <a:p>
            <a:r>
              <a:rPr lang="en-GB" sz="2400" dirty="0" smtClean="0"/>
              <a:t>Literal observations explain </a:t>
            </a:r>
            <a:r>
              <a:rPr lang="en-GB" sz="2400" b="1" dirty="0" smtClean="0"/>
              <a:t>what can you see in the picture?</a:t>
            </a:r>
          </a:p>
          <a:p>
            <a:endParaRPr lang="en-GB" sz="2400" b="1" dirty="0"/>
          </a:p>
          <a:p>
            <a:r>
              <a:rPr lang="en-GB" sz="2400" dirty="0" smtClean="0"/>
              <a:t>Inferences will explain </a:t>
            </a:r>
            <a:r>
              <a:rPr lang="en-GB" sz="2400" b="1" dirty="0" smtClean="0"/>
              <a:t>What does it mean? What is the writer trying to convey?</a:t>
            </a:r>
          </a:p>
          <a:p>
            <a:endParaRPr lang="en-GB" sz="2400" b="1" dirty="0"/>
          </a:p>
          <a:p>
            <a:r>
              <a:rPr lang="en-GB" sz="2400" dirty="0" smtClean="0"/>
              <a:t>Don’t forget to back up your opinion using P.E.E.</a:t>
            </a:r>
          </a:p>
          <a:p>
            <a:endParaRPr lang="en-GB" sz="2400" dirty="0"/>
          </a:p>
        </p:txBody>
      </p:sp>
      <p:sp>
        <p:nvSpPr>
          <p:cNvPr id="3" name="TextBox 2"/>
          <p:cNvSpPr txBox="1"/>
          <p:nvPr/>
        </p:nvSpPr>
        <p:spPr>
          <a:xfrm>
            <a:off x="6461760" y="883920"/>
            <a:ext cx="5196839" cy="5262979"/>
          </a:xfrm>
          <a:prstGeom prst="rect">
            <a:avLst/>
          </a:prstGeom>
          <a:noFill/>
        </p:spPr>
        <p:txBody>
          <a:bodyPr wrap="square" rtlCol="0">
            <a:spAutoFit/>
          </a:bodyPr>
          <a:lstStyle/>
          <a:p>
            <a:r>
              <a:rPr lang="en-GB" sz="2400" b="1" dirty="0" smtClean="0"/>
              <a:t>Task 2:  </a:t>
            </a:r>
            <a:r>
              <a:rPr lang="en-GB" sz="2400" dirty="0" smtClean="0"/>
              <a:t>We will now be exploring how the characters must be feeling by using hot-seating. </a:t>
            </a:r>
          </a:p>
          <a:p>
            <a:endParaRPr lang="en-GB" sz="2400" dirty="0"/>
          </a:p>
          <a:p>
            <a:r>
              <a:rPr lang="en-GB" sz="2400" dirty="0" smtClean="0"/>
              <a:t>Your task is to write questions for each of the characters to find out more about what each character will be feeling at this time. </a:t>
            </a:r>
          </a:p>
          <a:p>
            <a:endParaRPr lang="en-GB" sz="2400" dirty="0"/>
          </a:p>
          <a:p>
            <a:r>
              <a:rPr lang="en-GB" sz="2400" dirty="0" smtClean="0"/>
              <a:t>Try to think of open-ended questions that need full sentences to answer. </a:t>
            </a:r>
          </a:p>
          <a:p>
            <a:endParaRPr lang="en-GB" sz="2400" dirty="0"/>
          </a:p>
          <a:p>
            <a:r>
              <a:rPr lang="en-GB" sz="2400" dirty="0" smtClean="0"/>
              <a:t>You could ask them about their fears, hopes, regrets etc. </a:t>
            </a:r>
          </a:p>
        </p:txBody>
      </p:sp>
      <p:sp>
        <p:nvSpPr>
          <p:cNvPr id="4" name="Rectangle 3"/>
          <p:cNvSpPr/>
          <p:nvPr/>
        </p:nvSpPr>
        <p:spPr>
          <a:xfrm>
            <a:off x="6187440" y="640080"/>
            <a:ext cx="5684520" cy="560832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304800" y="640080"/>
            <a:ext cx="5684520" cy="5608320"/>
          </a:xfrm>
          <a:prstGeom prst="rect">
            <a:avLst/>
          </a:prstGeom>
          <a:no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13286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2194560" y="149542"/>
            <a:ext cx="8050530" cy="6037898"/>
          </a:xfrm>
          <a:prstGeom prst="rect">
            <a:avLst/>
          </a:prstGeom>
        </p:spPr>
      </p:pic>
      <p:sp>
        <p:nvSpPr>
          <p:cNvPr id="4" name="Rectangle 3"/>
          <p:cNvSpPr/>
          <p:nvPr/>
        </p:nvSpPr>
        <p:spPr>
          <a:xfrm>
            <a:off x="275926" y="469384"/>
            <a:ext cx="908647" cy="369332"/>
          </a:xfrm>
          <a:prstGeom prst="rect">
            <a:avLst/>
          </a:prstGeom>
        </p:spPr>
        <p:txBody>
          <a:bodyPr wrap="none">
            <a:spAutoFit/>
          </a:bodyPr>
          <a:lstStyle/>
          <a:p>
            <a:r>
              <a:rPr lang="en-GB" b="1" dirty="0"/>
              <a:t>Plenary</a:t>
            </a:r>
          </a:p>
        </p:txBody>
      </p:sp>
    </p:spTree>
    <p:extLst>
      <p:ext uri="{BB962C8B-B14F-4D97-AF65-F5344CB8AC3E}">
        <p14:creationId xmlns:p14="http://schemas.microsoft.com/office/powerpoint/2010/main" val="18414839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300</Words>
  <Application>Microsoft Office PowerPoint</Application>
  <PresentationFormat>Widescreen</PresentationFormat>
  <Paragraphs>40</Paragraphs>
  <Slides>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vt:lpstr>
      <vt:lpstr>ArialMT-Identity-H</vt:lpstr>
      <vt:lpstr>Calibri</vt:lpstr>
      <vt:lpstr>Calibri Light</vt:lpstr>
      <vt:lpstr>Comic Sans MS</vt:lpstr>
      <vt:lpstr>SassoonCRInfant</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Katy Duncan</dc:creator>
  <cp:lastModifiedBy>Katy Duncan</cp:lastModifiedBy>
  <cp:revision>1</cp:revision>
  <dcterms:created xsi:type="dcterms:W3CDTF">2022-01-09T11:01:57Z</dcterms:created>
  <dcterms:modified xsi:type="dcterms:W3CDTF">2022-01-09T11:02:40Z</dcterms:modified>
</cp:coreProperties>
</file>