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7" r:id="rId3"/>
    <p:sldId id="258" r:id="rId4"/>
    <p:sldId id="259" r:id="rId5"/>
    <p:sldId id="260" r:id="rId6"/>
    <p:sldId id="261" r:id="rId7"/>
    <p:sldId id="262" r:id="rId8"/>
    <p:sldId id="263" r:id="rId9"/>
    <p:sldId id="264" r:id="rId10"/>
    <p:sldId id="272" r:id="rId11"/>
    <p:sldId id="257" r:id="rId12"/>
    <p:sldId id="278"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150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CD39D-EE29-4782-A212-BB797ED4AFFE}" type="datetimeFigureOut">
              <a:rPr lang="en-GB" smtClean="0"/>
              <a:t>23/02/2022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7362C-E675-4C6D-92BA-DEDF01DC4FCA}" type="slidenum">
              <a:rPr lang="en-GB" smtClean="0"/>
              <a:t>‹#›</a:t>
            </a:fld>
            <a:endParaRPr lang="en-GB"/>
          </a:p>
        </p:txBody>
      </p:sp>
    </p:spTree>
    <p:extLst>
      <p:ext uri="{BB962C8B-B14F-4D97-AF65-F5344CB8AC3E}">
        <p14:creationId xmlns:p14="http://schemas.microsoft.com/office/powerpoint/2010/main" val="51300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writing a newspaper report on paper, for the working wall. </a:t>
            </a:r>
          </a:p>
        </p:txBody>
      </p:sp>
      <p:sp>
        <p:nvSpPr>
          <p:cNvPr id="4" name="Slide Number Placeholder 3"/>
          <p:cNvSpPr>
            <a:spLocks noGrp="1"/>
          </p:cNvSpPr>
          <p:nvPr>
            <p:ph type="sldNum" sz="quarter" idx="5"/>
          </p:nvPr>
        </p:nvSpPr>
        <p:spPr/>
        <p:txBody>
          <a:bodyPr/>
          <a:lstStyle/>
          <a:p>
            <a:fld id="{ECB7362C-E675-4C6D-92BA-DEDF01DC4FCA}" type="slidenum">
              <a:rPr lang="en-GB" smtClean="0"/>
              <a:t>13</a:t>
            </a:fld>
            <a:endParaRPr lang="en-GB"/>
          </a:p>
        </p:txBody>
      </p:sp>
    </p:spTree>
    <p:extLst>
      <p:ext uri="{BB962C8B-B14F-4D97-AF65-F5344CB8AC3E}">
        <p14:creationId xmlns:p14="http://schemas.microsoft.com/office/powerpoint/2010/main" val="3354833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A67027E-C0E5-4E06-A002-0837020BEFA7}"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46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19038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244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7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33018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44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0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67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1217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66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125562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BD497-B82B-423B-B3F7-EC13CC26E39B}" type="datetimeFigureOut">
              <a:rPr lang="en-GB" smtClean="0"/>
              <a:t>23/02/2022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7027E-C0E5-4E06-A002-0837020BEFA7}"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8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BD497-B82B-423B-B3F7-EC13CC26E39B}" type="datetimeFigureOut">
              <a:rPr lang="en-GB" smtClean="0"/>
              <a:t>23/02/2022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01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BD497-B82B-423B-B3F7-EC13CC26E39B}" type="datetimeFigureOut">
              <a:rPr lang="en-GB" smtClean="0"/>
              <a:t>23/02/2022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712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2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471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0BD497-B82B-423B-B3F7-EC13CC26E39B}" type="datetimeFigureOut">
              <a:rPr lang="en-GB" smtClean="0"/>
              <a:t>23/02/2022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7027E-C0E5-4E06-A002-0837020BEFA7}" type="slidenum">
              <a:rPr lang="en-GB" smtClean="0"/>
              <a:t>‹#›</a:t>
            </a:fld>
            <a:endParaRPr lang="en-GB"/>
          </a:p>
        </p:txBody>
      </p:sp>
    </p:spTree>
    <p:extLst>
      <p:ext uri="{BB962C8B-B14F-4D97-AF65-F5344CB8AC3E}">
        <p14:creationId xmlns:p14="http://schemas.microsoft.com/office/powerpoint/2010/main" val="397114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Newspaper Reports</a:t>
            </a:r>
          </a:p>
        </p:txBody>
      </p:sp>
      <p:sp>
        <p:nvSpPr>
          <p:cNvPr id="3" name="Subtitle 2"/>
          <p:cNvSpPr>
            <a:spLocks noGrp="1"/>
          </p:cNvSpPr>
          <p:nvPr>
            <p:ph type="subTitle" idx="1"/>
          </p:nvPr>
        </p:nvSpPr>
        <p:spPr/>
        <p:txBody>
          <a:bodyPr>
            <a:normAutofit fontScale="85000" lnSpcReduction="20000"/>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LO: To be able to plan my newspaper report.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use my research to help plan my newspaper report.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structure my ideas.</a:t>
            </a:r>
          </a:p>
          <a:p>
            <a:pPr marL="342900" lvl="0" indent="-342900">
              <a:lnSpc>
                <a:spcPct val="107000"/>
              </a:lnSpc>
              <a:spcAft>
                <a:spcPts val="800"/>
              </a:spcAft>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think about the key features when planning. </a:t>
            </a:r>
            <a:endParaRPr lang="en-GB" dirty="0"/>
          </a:p>
        </p:txBody>
      </p:sp>
    </p:spTree>
    <p:extLst>
      <p:ext uri="{BB962C8B-B14F-4D97-AF65-F5344CB8AC3E}">
        <p14:creationId xmlns:p14="http://schemas.microsoft.com/office/powerpoint/2010/main" val="358063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0800000">
            <a:off x="3551238" y="1627188"/>
            <a:ext cx="5080000" cy="4379912"/>
          </a:xfrm>
          <a:prstGeom prs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17"/>
          <p:cNvSpPr txBox="1">
            <a:spLocks noChangeArrowheads="1"/>
          </p:cNvSpPr>
          <p:nvPr/>
        </p:nvSpPr>
        <p:spPr bwMode="auto">
          <a:xfrm>
            <a:off x="4443414" y="1836739"/>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by-line</a:t>
            </a:r>
          </a:p>
        </p:txBody>
      </p:sp>
      <p:sp>
        <p:nvSpPr>
          <p:cNvPr id="7" name="TextBox 19"/>
          <p:cNvSpPr txBox="1">
            <a:spLocks noChangeArrowheads="1"/>
          </p:cNvSpPr>
          <p:nvPr/>
        </p:nvSpPr>
        <p:spPr bwMode="auto">
          <a:xfrm>
            <a:off x="4422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8" name="TextBox 20"/>
          <p:cNvSpPr txBox="1">
            <a:spLocks noChangeArrowheads="1"/>
          </p:cNvSpPr>
          <p:nvPr/>
        </p:nvSpPr>
        <p:spPr bwMode="auto">
          <a:xfrm>
            <a:off x="4422775" y="3808414"/>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9" name="TextBox 21"/>
          <p:cNvSpPr txBox="1">
            <a:spLocks noChangeArrowheads="1"/>
          </p:cNvSpPr>
          <p:nvPr/>
        </p:nvSpPr>
        <p:spPr bwMode="auto">
          <a:xfrm>
            <a:off x="4430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10" name="Straight Connector 9"/>
          <p:cNvCxnSpPr/>
          <p:nvPr/>
        </p:nvCxnSpPr>
        <p:spPr>
          <a:xfrm>
            <a:off x="4032251"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19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81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35925" y="720794"/>
            <a:ext cx="7894749" cy="707886"/>
          </a:xfrm>
          <a:prstGeom prst="rect">
            <a:avLst/>
          </a:prstGeom>
          <a:noFill/>
        </p:spPr>
        <p:txBody>
          <a:bodyPr wrap="square" rtlCol="0">
            <a:spAutoFit/>
          </a:bodyPr>
          <a:lstStyle/>
          <a:p>
            <a:pPr algn="ctr"/>
            <a:r>
              <a:rPr lang="en-GB" sz="4000" dirty="0">
                <a:latin typeface="+mj-lt"/>
              </a:rPr>
              <a:t>Structure:</a:t>
            </a:r>
          </a:p>
        </p:txBody>
      </p:sp>
    </p:spTree>
    <p:extLst>
      <p:ext uri="{BB962C8B-B14F-4D97-AF65-F5344CB8AC3E}">
        <p14:creationId xmlns:p14="http://schemas.microsoft.com/office/powerpoint/2010/main" val="81214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7740736" y="1951615"/>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A newspaper report needs to:</a:t>
            </a:r>
          </a:p>
        </p:txBody>
      </p:sp>
      <p:sp>
        <p:nvSpPr>
          <p:cNvPr id="3" name="Content Placeholder 2"/>
          <p:cNvSpPr>
            <a:spLocks noGrp="1"/>
          </p:cNvSpPr>
          <p:nvPr>
            <p:ph idx="1"/>
          </p:nvPr>
        </p:nvSpPr>
        <p:spPr/>
        <p:txBody>
          <a:bodyPr/>
          <a:lstStyle/>
          <a:p>
            <a:endParaRPr lang="en-GB" dirty="0"/>
          </a:p>
        </p:txBody>
      </p:sp>
      <p:sp>
        <p:nvSpPr>
          <p:cNvPr id="5" name="TextBox 4"/>
          <p:cNvSpPr txBox="1"/>
          <p:nvPr/>
        </p:nvSpPr>
        <p:spPr>
          <a:xfrm>
            <a:off x="8201156" y="2590799"/>
            <a:ext cx="3631842" cy="369332"/>
          </a:xfrm>
          <a:prstGeom prst="rect">
            <a:avLst/>
          </a:prstGeom>
          <a:noFill/>
        </p:spPr>
        <p:txBody>
          <a:bodyPr wrap="square" rtlCol="0">
            <a:spAutoFit/>
          </a:bodyPr>
          <a:lstStyle/>
          <a:p>
            <a:r>
              <a:rPr lang="en-GB" dirty="0"/>
              <a:t>Catch the readers attention.</a:t>
            </a:r>
          </a:p>
        </p:txBody>
      </p:sp>
      <p:sp>
        <p:nvSpPr>
          <p:cNvPr id="9" name="Cloud 8"/>
          <p:cNvSpPr/>
          <p:nvPr/>
        </p:nvSpPr>
        <p:spPr>
          <a:xfrm>
            <a:off x="1004552" y="2285999"/>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95401" y="2915188"/>
            <a:ext cx="3631842" cy="369332"/>
          </a:xfrm>
          <a:prstGeom prst="rect">
            <a:avLst/>
          </a:prstGeom>
          <a:noFill/>
        </p:spPr>
        <p:txBody>
          <a:bodyPr wrap="square" rtlCol="0">
            <a:spAutoFit/>
          </a:bodyPr>
          <a:lstStyle/>
          <a:p>
            <a:r>
              <a:rPr lang="en-GB" dirty="0"/>
              <a:t>Be about an interesting event.</a:t>
            </a:r>
          </a:p>
        </p:txBody>
      </p:sp>
      <p:sp>
        <p:nvSpPr>
          <p:cNvPr id="10" name="Cloud 9"/>
          <p:cNvSpPr/>
          <p:nvPr/>
        </p:nvSpPr>
        <p:spPr>
          <a:xfrm>
            <a:off x="1826653" y="410005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4361640" y="207754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3651" y="4805943"/>
            <a:ext cx="3631842" cy="369332"/>
          </a:xfrm>
          <a:prstGeom prst="rect">
            <a:avLst/>
          </a:prstGeom>
          <a:noFill/>
        </p:spPr>
        <p:txBody>
          <a:bodyPr wrap="square" rtlCol="0">
            <a:spAutoFit/>
          </a:bodyPr>
          <a:lstStyle/>
          <a:p>
            <a:r>
              <a:rPr lang="en-GB" dirty="0"/>
              <a:t>Be interesting and to the point. </a:t>
            </a:r>
          </a:p>
        </p:txBody>
      </p:sp>
      <p:sp>
        <p:nvSpPr>
          <p:cNvPr id="6" name="TextBox 5"/>
          <p:cNvSpPr txBox="1"/>
          <p:nvPr/>
        </p:nvSpPr>
        <p:spPr>
          <a:xfrm>
            <a:off x="4789326" y="2697691"/>
            <a:ext cx="3631842" cy="369332"/>
          </a:xfrm>
          <a:prstGeom prst="rect">
            <a:avLst/>
          </a:prstGeom>
          <a:noFill/>
        </p:spPr>
        <p:txBody>
          <a:bodyPr wrap="square" rtlCol="0">
            <a:spAutoFit/>
          </a:bodyPr>
          <a:lstStyle/>
          <a:p>
            <a:r>
              <a:rPr lang="en-GB" dirty="0"/>
              <a:t>Present factual information.</a:t>
            </a:r>
          </a:p>
        </p:txBody>
      </p:sp>
      <p:sp>
        <p:nvSpPr>
          <p:cNvPr id="14" name="Cloud 13"/>
          <p:cNvSpPr/>
          <p:nvPr/>
        </p:nvSpPr>
        <p:spPr>
          <a:xfrm>
            <a:off x="8454329" y="3951559"/>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15"/>
          <p:cNvSpPr/>
          <p:nvPr/>
        </p:nvSpPr>
        <p:spPr>
          <a:xfrm>
            <a:off x="5185508" y="3906244"/>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015021" y="4390444"/>
            <a:ext cx="2429434" cy="1200329"/>
          </a:xfrm>
          <a:prstGeom prst="rect">
            <a:avLst/>
          </a:prstGeom>
          <a:noFill/>
        </p:spPr>
        <p:txBody>
          <a:bodyPr wrap="square" rtlCol="0">
            <a:spAutoFit/>
          </a:bodyPr>
          <a:lstStyle/>
          <a:p>
            <a:r>
              <a:rPr lang="en-GB" dirty="0"/>
              <a:t>This is called front-loading. This allows the reader to decide if they wish to read more. </a:t>
            </a:r>
          </a:p>
        </p:txBody>
      </p:sp>
      <p:sp>
        <p:nvSpPr>
          <p:cNvPr id="13" name="TextBox 12"/>
          <p:cNvSpPr txBox="1"/>
          <p:nvPr/>
        </p:nvSpPr>
        <p:spPr>
          <a:xfrm>
            <a:off x="5455965" y="4426987"/>
            <a:ext cx="3039414" cy="1200329"/>
          </a:xfrm>
          <a:prstGeom prst="rect">
            <a:avLst/>
          </a:prstGeom>
          <a:noFill/>
        </p:spPr>
        <p:txBody>
          <a:bodyPr wrap="square" rtlCol="0">
            <a:spAutoFit/>
          </a:bodyPr>
          <a:lstStyle/>
          <a:p>
            <a:r>
              <a:rPr lang="en-GB" dirty="0"/>
              <a:t>It is important that newspaper reports have the most important information coming first. </a:t>
            </a:r>
          </a:p>
        </p:txBody>
      </p:sp>
    </p:spTree>
    <p:extLst>
      <p:ext uri="{BB962C8B-B14F-4D97-AF65-F5344CB8AC3E}">
        <p14:creationId xmlns:p14="http://schemas.microsoft.com/office/powerpoint/2010/main" val="131295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C851-7CE4-427B-AA40-C61437F95F33}"/>
              </a:ext>
            </a:extLst>
          </p:cNvPr>
          <p:cNvSpPr>
            <a:spLocks noGrp="1"/>
          </p:cNvSpPr>
          <p:nvPr>
            <p:ph type="title"/>
          </p:nvPr>
        </p:nvSpPr>
        <p:spPr>
          <a:xfrm>
            <a:off x="1295402" y="982132"/>
            <a:ext cx="9601196" cy="5171018"/>
          </a:xfrm>
        </p:spPr>
        <p:txBody>
          <a:bodyPr>
            <a:normAutofit/>
          </a:bodyPr>
          <a:lstStyle/>
          <a:p>
            <a:r>
              <a:rPr lang="en-GB" dirty="0"/>
              <a:t>Who can share what they have learnt about Skara Brae?</a:t>
            </a:r>
            <a:br>
              <a:rPr lang="en-GB" dirty="0"/>
            </a:br>
            <a:br>
              <a:rPr lang="en-GB" dirty="0"/>
            </a:br>
            <a:r>
              <a:rPr lang="en-GB" dirty="0"/>
              <a:t>Which information would be useful and purposeful for our newspaper report?</a:t>
            </a:r>
          </a:p>
        </p:txBody>
      </p:sp>
    </p:spTree>
    <p:extLst>
      <p:ext uri="{BB962C8B-B14F-4D97-AF65-F5344CB8AC3E}">
        <p14:creationId xmlns:p14="http://schemas.microsoft.com/office/powerpoint/2010/main" val="253357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D89DF-AA65-4B99-8935-30D5E260D5BB}"/>
              </a:ext>
            </a:extLst>
          </p:cNvPr>
          <p:cNvSpPr>
            <a:spLocks noGrp="1"/>
          </p:cNvSpPr>
          <p:nvPr>
            <p:ph idx="1"/>
          </p:nvPr>
        </p:nvSpPr>
        <p:spPr>
          <a:xfrm>
            <a:off x="1295401" y="914400"/>
            <a:ext cx="9601196" cy="4961468"/>
          </a:xfrm>
        </p:spPr>
        <p:txBody>
          <a:bodyPr>
            <a:normAutofit/>
          </a:bodyPr>
          <a:lstStyle/>
          <a:p>
            <a:pPr marL="0" indent="0" algn="ctr">
              <a:buNone/>
            </a:pPr>
            <a:endParaRPr lang="en-GB" sz="4400" dirty="0"/>
          </a:p>
          <a:p>
            <a:pPr marL="0" indent="0" algn="ctr">
              <a:buNone/>
            </a:pPr>
            <a:endParaRPr lang="en-GB" sz="4400" dirty="0"/>
          </a:p>
          <a:p>
            <a:pPr marL="0" indent="0" algn="ctr">
              <a:buNone/>
            </a:pPr>
            <a:r>
              <a:rPr lang="en-GB" sz="4400" dirty="0"/>
              <a:t>As I write the newspaper report, see if you can spot the key features that have been included. </a:t>
            </a:r>
          </a:p>
        </p:txBody>
      </p:sp>
    </p:spTree>
    <p:extLst>
      <p:ext uri="{BB962C8B-B14F-4D97-AF65-F5344CB8AC3E}">
        <p14:creationId xmlns:p14="http://schemas.microsoft.com/office/powerpoint/2010/main" val="283578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173D-3B61-4F2C-B9FD-D41508462058}"/>
              </a:ext>
            </a:extLst>
          </p:cNvPr>
          <p:cNvSpPr>
            <a:spLocks noGrp="1"/>
          </p:cNvSpPr>
          <p:nvPr>
            <p:ph type="title"/>
          </p:nvPr>
        </p:nvSpPr>
        <p:spPr>
          <a:xfrm>
            <a:off x="1074684" y="521758"/>
            <a:ext cx="9601196" cy="1303867"/>
          </a:xfrm>
        </p:spPr>
        <p:txBody>
          <a:bodyPr/>
          <a:lstStyle/>
          <a:p>
            <a:pPr algn="ctr"/>
            <a:r>
              <a:rPr lang="en-US" dirty="0"/>
              <a:t>Your task</a:t>
            </a:r>
          </a:p>
        </p:txBody>
      </p:sp>
      <p:sp>
        <p:nvSpPr>
          <p:cNvPr id="3" name="Content Placeholder 2">
            <a:extLst>
              <a:ext uri="{FF2B5EF4-FFF2-40B4-BE49-F238E27FC236}">
                <a16:creationId xmlns:a16="http://schemas.microsoft.com/office/drawing/2014/main" id="{F7B13180-ED18-428A-8B85-77A9DADCF013}"/>
              </a:ext>
            </a:extLst>
          </p:cNvPr>
          <p:cNvSpPr>
            <a:spLocks noGrp="1"/>
          </p:cNvSpPr>
          <p:nvPr>
            <p:ph idx="1"/>
          </p:nvPr>
        </p:nvSpPr>
        <p:spPr>
          <a:xfrm>
            <a:off x="3848100" y="1841500"/>
            <a:ext cx="5037083" cy="4351338"/>
          </a:xfrm>
        </p:spPr>
        <p:txBody>
          <a:bodyPr>
            <a:normAutofit/>
          </a:bodyPr>
          <a:lstStyle/>
          <a:p>
            <a:pPr marL="0" indent="0">
              <a:buNone/>
            </a:pPr>
            <a:endParaRPr lang="en-US" sz="3200" dirty="0">
              <a:solidFill>
                <a:schemeClr val="tx1"/>
              </a:solidFill>
            </a:endParaRPr>
          </a:p>
          <a:p>
            <a:pPr marL="0" indent="0">
              <a:buNone/>
            </a:pPr>
            <a:r>
              <a:rPr lang="en-US" sz="3200" dirty="0">
                <a:solidFill>
                  <a:schemeClr val="tx1"/>
                </a:solidFill>
              </a:rPr>
              <a:t>You are going to plan your newspaper report. </a:t>
            </a:r>
            <a:br>
              <a:rPr lang="en-US" sz="3200" dirty="0">
                <a:solidFill>
                  <a:schemeClr val="tx1"/>
                </a:solidFill>
              </a:rPr>
            </a:br>
            <a:r>
              <a:rPr lang="en-US" sz="3200" dirty="0">
                <a:solidFill>
                  <a:schemeClr val="tx1"/>
                </a:solidFill>
              </a:rPr>
              <a:t>Make sure you are using your research to help you plan your newspaper report.</a:t>
            </a:r>
          </a:p>
        </p:txBody>
      </p:sp>
    </p:spTree>
    <p:extLst>
      <p:ext uri="{BB962C8B-B14F-4D97-AF65-F5344CB8AC3E}">
        <p14:creationId xmlns:p14="http://schemas.microsoft.com/office/powerpoint/2010/main" val="85954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63A1-F2A1-4EB1-BA8E-F07869B617D5}"/>
              </a:ext>
            </a:extLst>
          </p:cNvPr>
          <p:cNvSpPr>
            <a:spLocks noGrp="1"/>
          </p:cNvSpPr>
          <p:nvPr>
            <p:ph type="title"/>
          </p:nvPr>
        </p:nvSpPr>
        <p:spPr/>
        <p:txBody>
          <a:bodyPr/>
          <a:lstStyle/>
          <a:p>
            <a:r>
              <a:rPr lang="en-GB" dirty="0"/>
              <a:t>Starter:</a:t>
            </a:r>
          </a:p>
        </p:txBody>
      </p:sp>
      <p:sp>
        <p:nvSpPr>
          <p:cNvPr id="3" name="Content Placeholder 2">
            <a:extLst>
              <a:ext uri="{FF2B5EF4-FFF2-40B4-BE49-F238E27FC236}">
                <a16:creationId xmlns:a16="http://schemas.microsoft.com/office/drawing/2014/main" id="{7C8256FD-CA88-4452-BEE5-730F099CEDC6}"/>
              </a:ext>
            </a:extLst>
          </p:cNvPr>
          <p:cNvSpPr>
            <a:spLocks noGrp="1"/>
          </p:cNvSpPr>
          <p:nvPr>
            <p:ph idx="1"/>
          </p:nvPr>
        </p:nvSpPr>
        <p:spPr/>
        <p:txBody>
          <a:bodyPr/>
          <a:lstStyle/>
          <a:p>
            <a:pPr marL="0" indent="0">
              <a:buNone/>
            </a:pPr>
            <a:r>
              <a:rPr lang="en-GB" dirty="0"/>
              <a:t>Year 2: Complete the past tense worksheet and stick in your SPAG book.</a:t>
            </a:r>
          </a:p>
          <a:p>
            <a:pPr marL="0" indent="0">
              <a:buNone/>
            </a:pPr>
            <a:endParaRPr lang="en-GB" dirty="0"/>
          </a:p>
          <a:p>
            <a:pPr marL="0" indent="0">
              <a:buNone/>
            </a:pPr>
            <a:r>
              <a:rPr lang="en-GB" dirty="0"/>
              <a:t>Year 3: Complete the speech marks activity in your SPAG book. </a:t>
            </a:r>
          </a:p>
        </p:txBody>
      </p:sp>
    </p:spTree>
    <p:extLst>
      <p:ext uri="{BB962C8B-B14F-4D97-AF65-F5344CB8AC3E}">
        <p14:creationId xmlns:p14="http://schemas.microsoft.com/office/powerpoint/2010/main" val="401200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Features of a newspaper report:</a:t>
            </a:r>
          </a:p>
        </p:txBody>
      </p:sp>
      <p:sp>
        <p:nvSpPr>
          <p:cNvPr id="3" name="Content Placeholder 2"/>
          <p:cNvSpPr>
            <a:spLocks noGrp="1"/>
          </p:cNvSpPr>
          <p:nvPr>
            <p:ph idx="1"/>
          </p:nvPr>
        </p:nvSpPr>
        <p:spPr>
          <a:xfrm>
            <a:off x="1295401" y="2490281"/>
            <a:ext cx="9601196" cy="3385587"/>
          </a:xfrm>
        </p:spPr>
        <p:txBody>
          <a:bodyPr>
            <a:normAutofit lnSpcReduction="10000"/>
          </a:bodyPr>
          <a:lstStyle/>
          <a:p>
            <a:r>
              <a:rPr lang="en-GB" sz="2800" dirty="0"/>
              <a:t>Headline and by-line</a:t>
            </a:r>
          </a:p>
          <a:p>
            <a:r>
              <a:rPr lang="en-GB" sz="2800" dirty="0"/>
              <a:t>5 W’s</a:t>
            </a:r>
          </a:p>
          <a:p>
            <a:r>
              <a:rPr lang="en-GB" sz="2800" dirty="0"/>
              <a:t>Quotes</a:t>
            </a:r>
          </a:p>
          <a:p>
            <a:r>
              <a:rPr lang="en-GB" sz="2800" dirty="0"/>
              <a:t>Photographs and captions</a:t>
            </a:r>
          </a:p>
          <a:p>
            <a:r>
              <a:rPr lang="en-GB" sz="2800" dirty="0"/>
              <a:t>Paragraphs</a:t>
            </a:r>
          </a:p>
          <a:p>
            <a:r>
              <a:rPr lang="en-GB" sz="2800" dirty="0">
                <a:solidFill>
                  <a:sysClr val="windowText" lastClr="000000"/>
                </a:solidFill>
              </a:rPr>
              <a:t>Writing in the third person and past tense</a:t>
            </a: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320293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11185"/>
            <a:ext cx="9601196" cy="609600"/>
          </a:xfrm>
        </p:spPr>
        <p:txBody>
          <a:bodyPr>
            <a:normAutofit fontScale="90000"/>
          </a:bodyPr>
          <a:lstStyle/>
          <a:p>
            <a:r>
              <a:rPr lang="en-GB" dirty="0"/>
              <a:t>Headlines and By- lines. </a:t>
            </a:r>
          </a:p>
        </p:txBody>
      </p:sp>
      <p:sp>
        <p:nvSpPr>
          <p:cNvPr id="3" name="Content Placeholder 2"/>
          <p:cNvSpPr>
            <a:spLocks noGrp="1"/>
          </p:cNvSpPr>
          <p:nvPr>
            <p:ph idx="1"/>
          </p:nvPr>
        </p:nvSpPr>
        <p:spPr>
          <a:xfrm>
            <a:off x="1501988" y="1064470"/>
            <a:ext cx="4367167" cy="4506598"/>
          </a:xfrm>
        </p:spPr>
        <p:txBody>
          <a:bodyPr>
            <a:normAutofit fontScale="85000" lnSpcReduction="20000"/>
          </a:bodyPr>
          <a:lstStyle/>
          <a:p>
            <a:r>
              <a:rPr lang="en-GB" sz="3200" dirty="0">
                <a:latin typeface="+mj-lt"/>
              </a:rPr>
              <a:t>Newspapers use the headline to try to grab the readers’ attention. It might even use a pun, rhyme or alliteration. </a:t>
            </a:r>
          </a:p>
          <a:p>
            <a:r>
              <a:rPr lang="en-GB" sz="3200" dirty="0">
                <a:latin typeface="+mj-lt"/>
              </a:rPr>
              <a:t>Headlines try to tell the story in as few words as possible.</a:t>
            </a:r>
          </a:p>
          <a:p>
            <a:r>
              <a:rPr lang="en-GB" sz="3200" dirty="0">
                <a:latin typeface="+mj-lt"/>
              </a:rPr>
              <a:t>Use powerful and interesting language.</a:t>
            </a:r>
          </a:p>
          <a:p>
            <a:r>
              <a:rPr lang="en-GB" sz="3200" dirty="0">
                <a:latin typeface="+mj-lt"/>
              </a:rPr>
              <a:t>A by- line is a line in the newspaper naming the writer. </a:t>
            </a:r>
          </a:p>
        </p:txBody>
      </p:sp>
      <p:pic>
        <p:nvPicPr>
          <p:cNvPr id="6" name="Picture 5">
            <a:extLst>
              <a:ext uri="{FF2B5EF4-FFF2-40B4-BE49-F238E27FC236}">
                <a16:creationId xmlns:a16="http://schemas.microsoft.com/office/drawing/2014/main" id="{9341C56C-2D6F-4FD1-815C-B261D90AAE40}"/>
              </a:ext>
            </a:extLst>
          </p:cNvPr>
          <p:cNvPicPr>
            <a:picLocks noChangeAspect="1"/>
          </p:cNvPicPr>
          <p:nvPr/>
        </p:nvPicPr>
        <p:blipFill rotWithShape="1">
          <a:blip r:embed="rId2"/>
          <a:srcRect l="30894" t="16635" r="31674" b="3976"/>
          <a:stretch/>
        </p:blipFill>
        <p:spPr>
          <a:xfrm>
            <a:off x="6472461" y="1064470"/>
            <a:ext cx="4022166" cy="4798504"/>
          </a:xfrm>
          <a:prstGeom prst="rect">
            <a:avLst/>
          </a:prstGeom>
        </p:spPr>
      </p:pic>
      <p:cxnSp>
        <p:nvCxnSpPr>
          <p:cNvPr id="8" name="Straight Arrow Connector 7">
            <a:extLst>
              <a:ext uri="{FF2B5EF4-FFF2-40B4-BE49-F238E27FC236}">
                <a16:creationId xmlns:a16="http://schemas.microsoft.com/office/drawing/2014/main" id="{FC2E1AA9-58AD-4FC0-9A1A-9CDD07177B47}"/>
              </a:ext>
            </a:extLst>
          </p:cNvPr>
          <p:cNvCxnSpPr>
            <a:cxnSpLocks/>
          </p:cNvCxnSpPr>
          <p:nvPr/>
        </p:nvCxnSpPr>
        <p:spPr>
          <a:xfrm>
            <a:off x="5778265" y="1228209"/>
            <a:ext cx="1067152" cy="587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0FB8926F-591E-426A-86FB-9C11E0EEC872}"/>
              </a:ext>
            </a:extLst>
          </p:cNvPr>
          <p:cNvCxnSpPr>
            <a:cxnSpLocks/>
          </p:cNvCxnSpPr>
          <p:nvPr/>
        </p:nvCxnSpPr>
        <p:spPr>
          <a:xfrm flipV="1">
            <a:off x="5013480" y="1837189"/>
            <a:ext cx="2142329" cy="275120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9425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a:t>
            </a:r>
            <a:r>
              <a:rPr lang="en-GB" dirty="0" err="1"/>
              <a:t>Ws</a:t>
            </a:r>
            <a:endParaRPr lang="en-GB" dirty="0"/>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2460046" y="2556932"/>
            <a:ext cx="7117491" cy="865902"/>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solidFill>
                  <a:schemeClr val="tx1"/>
                </a:solidFill>
                <a:latin typeface="+mj-lt"/>
              </a:rPr>
              <a:t>A newspaper report begins with an introductory paragraph that includes the </a:t>
            </a:r>
            <a:r>
              <a:rPr lang="en-GB" sz="2400" dirty="0">
                <a:solidFill>
                  <a:schemeClr val="tx1"/>
                </a:solidFill>
                <a:latin typeface="+mj-lt"/>
              </a:rPr>
              <a:t>five </a:t>
            </a:r>
            <a:r>
              <a:rPr lang="en-GB" sz="2400" dirty="0" err="1">
                <a:solidFill>
                  <a:schemeClr val="tx1"/>
                </a:solidFill>
                <a:latin typeface="+mj-lt"/>
              </a:rPr>
              <a:t>Ws</a:t>
            </a:r>
            <a:r>
              <a:rPr lang="en-GB" sz="2400" b="0" dirty="0">
                <a:solidFill>
                  <a:schemeClr val="tx1"/>
                </a:solidFill>
                <a:latin typeface="+mj-lt"/>
              </a:rPr>
              <a:t>.</a:t>
            </a:r>
          </a:p>
        </p:txBody>
      </p:sp>
      <p:sp>
        <p:nvSpPr>
          <p:cNvPr id="5" name="Title 1"/>
          <p:cNvSpPr txBox="1">
            <a:spLocks/>
          </p:cNvSpPr>
          <p:nvPr/>
        </p:nvSpPr>
        <p:spPr>
          <a:xfrm>
            <a:off x="3142537"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What </a:t>
            </a:r>
            <a:br>
              <a:rPr lang="en-GB" sz="2400" dirty="0">
                <a:solidFill>
                  <a:schemeClr val="tx1"/>
                </a:solidFill>
                <a:latin typeface="+mj-lt"/>
              </a:rPr>
            </a:br>
            <a:r>
              <a:rPr lang="en-GB" sz="2400" b="0" dirty="0">
                <a:solidFill>
                  <a:schemeClr val="tx1"/>
                </a:solidFill>
                <a:latin typeface="+mj-lt"/>
              </a:rPr>
              <a:t>happened?</a:t>
            </a:r>
          </a:p>
        </p:txBody>
      </p:sp>
      <p:sp>
        <p:nvSpPr>
          <p:cNvPr id="6" name="Title 1"/>
          <p:cNvSpPr txBox="1">
            <a:spLocks/>
          </p:cNvSpPr>
          <p:nvPr/>
        </p:nvSpPr>
        <p:spPr>
          <a:xfrm>
            <a:off x="5125755"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When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7" name="Title 1"/>
          <p:cNvSpPr txBox="1">
            <a:spLocks/>
          </p:cNvSpPr>
          <p:nvPr/>
        </p:nvSpPr>
        <p:spPr>
          <a:xfrm>
            <a:off x="7108973"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Where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8" name="Title 1"/>
          <p:cNvSpPr txBox="1">
            <a:spLocks/>
          </p:cNvSpPr>
          <p:nvPr/>
        </p:nvSpPr>
        <p:spPr>
          <a:xfrm>
            <a:off x="4047930"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Who </a:t>
            </a:r>
            <a:r>
              <a:rPr lang="en-GB" sz="2400" b="0" dirty="0">
                <a:solidFill>
                  <a:schemeClr val="tx1"/>
                </a:solidFill>
                <a:latin typeface="+mj-lt"/>
              </a:rPr>
              <a:t>was involved?</a:t>
            </a:r>
          </a:p>
        </p:txBody>
      </p:sp>
      <p:sp>
        <p:nvSpPr>
          <p:cNvPr id="9" name="Title 1"/>
          <p:cNvSpPr txBox="1">
            <a:spLocks/>
          </p:cNvSpPr>
          <p:nvPr/>
        </p:nvSpPr>
        <p:spPr>
          <a:xfrm>
            <a:off x="6118241"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Why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Tree>
    <p:extLst>
      <p:ext uri="{BB962C8B-B14F-4D97-AF65-F5344CB8AC3E}">
        <p14:creationId xmlns:p14="http://schemas.microsoft.com/office/powerpoint/2010/main" val="5907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25" y="696286"/>
            <a:ext cx="9601196" cy="717258"/>
          </a:xfrm>
        </p:spPr>
        <p:txBody>
          <a:bodyPr>
            <a:normAutofit fontScale="90000"/>
          </a:bodyPr>
          <a:lstStyle/>
          <a:p>
            <a:r>
              <a:rPr lang="en-GB" dirty="0"/>
              <a:t>Quotes</a:t>
            </a:r>
          </a:p>
        </p:txBody>
      </p:sp>
      <p:sp>
        <p:nvSpPr>
          <p:cNvPr id="3" name="Content Placeholder 2"/>
          <p:cNvSpPr>
            <a:spLocks noGrp="1"/>
          </p:cNvSpPr>
          <p:nvPr>
            <p:ph idx="1"/>
          </p:nvPr>
        </p:nvSpPr>
        <p:spPr>
          <a:xfrm>
            <a:off x="1295400" y="2583808"/>
            <a:ext cx="4342001" cy="3292059"/>
          </a:xfrm>
        </p:spPr>
        <p:txBody>
          <a:bodyPr>
            <a:normAutofit fontScale="70000" lnSpcReduction="20000"/>
          </a:bodyPr>
          <a:lstStyle/>
          <a:p>
            <a:r>
              <a:rPr lang="en-GB" sz="3200" dirty="0"/>
              <a:t>Quotations tell us what has been said and who has said it. They can help to make the story credible by giving the reader the opinions of the people involved. Remember to use inverted commas!</a:t>
            </a:r>
          </a:p>
          <a:p>
            <a:r>
              <a:rPr lang="en-GB" sz="3200" dirty="0"/>
              <a:t>For example, </a:t>
            </a:r>
            <a:r>
              <a:rPr lang="en-GB" sz="3200" dirty="0">
                <a:latin typeface="+mj-lt"/>
              </a:rPr>
              <a:t>Class teacher for Year 3 and 4, Mrs Jones said “They are a lovely class of children and I really like teaching them.”</a:t>
            </a:r>
          </a:p>
          <a:p>
            <a:endParaRPr lang="en-GB" sz="3200" dirty="0"/>
          </a:p>
          <a:p>
            <a:endParaRPr lang="en-GB" dirty="0"/>
          </a:p>
        </p:txBody>
      </p:sp>
      <p:pic>
        <p:nvPicPr>
          <p:cNvPr id="5" name="Picture 4">
            <a:extLst>
              <a:ext uri="{FF2B5EF4-FFF2-40B4-BE49-F238E27FC236}">
                <a16:creationId xmlns:a16="http://schemas.microsoft.com/office/drawing/2014/main" id="{8433B3CF-55B5-4D35-BD5B-AEC85A658826}"/>
              </a:ext>
            </a:extLst>
          </p:cNvPr>
          <p:cNvPicPr>
            <a:picLocks noChangeAspect="1"/>
          </p:cNvPicPr>
          <p:nvPr/>
        </p:nvPicPr>
        <p:blipFill rotWithShape="1">
          <a:blip r:embed="rId2"/>
          <a:srcRect l="29312" t="55658" r="30023" b="6177"/>
          <a:stretch/>
        </p:blipFill>
        <p:spPr>
          <a:xfrm>
            <a:off x="5979954" y="2491531"/>
            <a:ext cx="4957894" cy="2617366"/>
          </a:xfrm>
          <a:prstGeom prst="rect">
            <a:avLst/>
          </a:prstGeom>
        </p:spPr>
      </p:pic>
      <p:cxnSp>
        <p:nvCxnSpPr>
          <p:cNvPr id="7" name="Straight Arrow Connector 6">
            <a:extLst>
              <a:ext uri="{FF2B5EF4-FFF2-40B4-BE49-F238E27FC236}">
                <a16:creationId xmlns:a16="http://schemas.microsoft.com/office/drawing/2014/main" id="{822EB8D0-5A22-413E-9B61-4B2C0D1BB5CF}"/>
              </a:ext>
            </a:extLst>
          </p:cNvPr>
          <p:cNvCxnSpPr/>
          <p:nvPr/>
        </p:nvCxnSpPr>
        <p:spPr>
          <a:xfrm flipV="1">
            <a:off x="5419288" y="2701255"/>
            <a:ext cx="676712" cy="75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5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244"/>
            <a:ext cx="9601196" cy="611776"/>
          </a:xfrm>
        </p:spPr>
        <p:txBody>
          <a:bodyPr>
            <a:normAutofit fontScale="90000"/>
          </a:bodyPr>
          <a:lstStyle/>
          <a:p>
            <a:r>
              <a:rPr lang="en-GB" dirty="0"/>
              <a:t>Photographs and Captions</a:t>
            </a:r>
          </a:p>
        </p:txBody>
      </p:sp>
      <p:sp>
        <p:nvSpPr>
          <p:cNvPr id="3" name="Content Placeholder 2"/>
          <p:cNvSpPr>
            <a:spLocks noGrp="1"/>
          </p:cNvSpPr>
          <p:nvPr>
            <p:ph idx="1"/>
          </p:nvPr>
        </p:nvSpPr>
        <p:spPr>
          <a:xfrm>
            <a:off x="1295401" y="2556932"/>
            <a:ext cx="4241333" cy="3318936"/>
          </a:xfrm>
        </p:spPr>
        <p:txBody>
          <a:bodyPr>
            <a:normAutofit fontScale="70000" lnSpcReduction="20000"/>
          </a:bodyPr>
          <a:lstStyle/>
          <a:p>
            <a:r>
              <a:rPr lang="en-GB" sz="3200" dirty="0">
                <a:latin typeface="+mj-lt"/>
              </a:rPr>
              <a:t>Photos and captions help to tell the story by giving readers a snapshot of what happened, where it happened or who it happened to.</a:t>
            </a:r>
          </a:p>
          <a:p>
            <a:r>
              <a:rPr lang="en-GB" sz="3200" dirty="0">
                <a:latin typeface="+mj-lt"/>
              </a:rPr>
              <a:t>Photos also need a caption underneath them. A caption is a short sentence explaining what is happening in the photograph.</a:t>
            </a:r>
            <a:endParaRPr lang="en-GB" sz="3200" i="1" dirty="0">
              <a:latin typeface="+mj-lt"/>
            </a:endParaRPr>
          </a:p>
          <a:p>
            <a:endParaRPr lang="en-GB" dirty="0"/>
          </a:p>
        </p:txBody>
      </p:sp>
      <p:pic>
        <p:nvPicPr>
          <p:cNvPr id="5" name="Picture 4">
            <a:extLst>
              <a:ext uri="{FF2B5EF4-FFF2-40B4-BE49-F238E27FC236}">
                <a16:creationId xmlns:a16="http://schemas.microsoft.com/office/drawing/2014/main" id="{689DF432-B796-4C42-88D1-FE3D9172EA45}"/>
              </a:ext>
            </a:extLst>
          </p:cNvPr>
          <p:cNvPicPr>
            <a:picLocks noChangeAspect="1"/>
          </p:cNvPicPr>
          <p:nvPr/>
        </p:nvPicPr>
        <p:blipFill rotWithShape="1">
          <a:blip r:embed="rId2"/>
          <a:srcRect l="50000" t="31193" r="32775" b="40061"/>
          <a:stretch/>
        </p:blipFill>
        <p:spPr>
          <a:xfrm>
            <a:off x="6808364" y="2248249"/>
            <a:ext cx="3775046" cy="3543820"/>
          </a:xfrm>
          <a:prstGeom prst="rect">
            <a:avLst/>
          </a:prstGeom>
        </p:spPr>
      </p:pic>
      <p:cxnSp>
        <p:nvCxnSpPr>
          <p:cNvPr id="7" name="Straight Arrow Connector 6">
            <a:extLst>
              <a:ext uri="{FF2B5EF4-FFF2-40B4-BE49-F238E27FC236}">
                <a16:creationId xmlns:a16="http://schemas.microsoft.com/office/drawing/2014/main" id="{AF4571CD-1294-4391-8915-880ED90B7091}"/>
              </a:ext>
            </a:extLst>
          </p:cNvPr>
          <p:cNvCxnSpPr/>
          <p:nvPr/>
        </p:nvCxnSpPr>
        <p:spPr>
          <a:xfrm>
            <a:off x="4555222" y="4219662"/>
            <a:ext cx="2692866" cy="11744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4E088B-B071-4F26-8126-98A73AA7592A}"/>
              </a:ext>
            </a:extLst>
          </p:cNvPr>
          <p:cNvCxnSpPr>
            <a:cxnSpLocks/>
          </p:cNvCxnSpPr>
          <p:nvPr/>
        </p:nvCxnSpPr>
        <p:spPr>
          <a:xfrm>
            <a:off x="4749567" y="2801068"/>
            <a:ext cx="2683079" cy="529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05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Paragraphs</a:t>
            </a:r>
          </a:p>
        </p:txBody>
      </p:sp>
      <p:sp>
        <p:nvSpPr>
          <p:cNvPr id="3" name="Content Placeholder 2"/>
          <p:cNvSpPr>
            <a:spLocks noGrp="1"/>
          </p:cNvSpPr>
          <p:nvPr>
            <p:ph idx="1"/>
          </p:nvPr>
        </p:nvSpPr>
        <p:spPr/>
        <p:txBody>
          <a:bodyPr>
            <a:normAutofit lnSpcReduction="10000"/>
          </a:bodyPr>
          <a:lstStyle/>
          <a:p>
            <a:r>
              <a:rPr lang="en-GB" dirty="0">
                <a:latin typeface="+mj-lt"/>
              </a:rPr>
              <a:t>Paragraphs help the reader clearly understand the information on the story.</a:t>
            </a:r>
          </a:p>
          <a:p>
            <a:r>
              <a:rPr lang="en-US" dirty="0"/>
              <a:t>The newspaper body includes all the details of the news story and should be split in paragraphs to help the reader digest the information. Each paragraph tells one part of the story. </a:t>
            </a:r>
            <a:endParaRPr lang="en-GB" dirty="0">
              <a:latin typeface="+mj-lt"/>
            </a:endParaRPr>
          </a:p>
          <a:p>
            <a:r>
              <a:rPr lang="en-GB" dirty="0">
                <a:latin typeface="+mj-lt"/>
              </a:rPr>
              <a:t>A newspaper must give information that is factually correct about the events.</a:t>
            </a:r>
          </a:p>
          <a:p>
            <a:r>
              <a:rPr lang="en-GB" dirty="0">
                <a:latin typeface="+mj-lt"/>
              </a:rPr>
              <a:t>Make sure your writing is chronological (in order). </a:t>
            </a:r>
          </a:p>
          <a:p>
            <a:r>
              <a:rPr lang="en-US" dirty="0"/>
              <a:t>The last paragraph should sum up the story and bring it up to date.</a:t>
            </a:r>
            <a:endParaRPr lang="en-GB" dirty="0">
              <a:latin typeface="+mj-lt"/>
            </a:endParaRPr>
          </a:p>
          <a:p>
            <a:pPr marL="0" indent="0">
              <a:buNone/>
            </a:pPr>
            <a:endParaRPr lang="en-GB" dirty="0">
              <a:latin typeface="Comic Sans MS" pitchFamily="66" charset="0"/>
            </a:endParaRPr>
          </a:p>
          <a:p>
            <a:endParaRPr lang="en-GB" dirty="0"/>
          </a:p>
        </p:txBody>
      </p:sp>
    </p:spTree>
    <p:extLst>
      <p:ext uri="{BB962C8B-B14F-4D97-AF65-F5344CB8AC3E}">
        <p14:creationId xmlns:p14="http://schemas.microsoft.com/office/powerpoint/2010/main" val="160525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Third person and past tense.</a:t>
            </a:r>
          </a:p>
        </p:txBody>
      </p:sp>
      <p:sp>
        <p:nvSpPr>
          <p:cNvPr id="3" name="Content Placeholder 2"/>
          <p:cNvSpPr>
            <a:spLocks noGrp="1"/>
          </p:cNvSpPr>
          <p:nvPr>
            <p:ph idx="1"/>
          </p:nvPr>
        </p:nvSpPr>
        <p:spPr/>
        <p:txBody>
          <a:bodyPr/>
          <a:lstStyle/>
          <a:p>
            <a:pPr marL="0" indent="0">
              <a:buNone/>
            </a:pPr>
            <a:r>
              <a:rPr lang="en-GB" sz="2800" b="1" u="sng" dirty="0">
                <a:solidFill>
                  <a:schemeClr val="tx1"/>
                </a:solidFill>
                <a:latin typeface="+mj-lt"/>
              </a:rPr>
              <a:t>Third Person</a:t>
            </a:r>
          </a:p>
          <a:p>
            <a:pPr marL="0" indent="0">
              <a:buNone/>
            </a:pPr>
            <a:r>
              <a:rPr lang="en-GB" sz="2800" dirty="0">
                <a:solidFill>
                  <a:schemeClr val="tx1"/>
                </a:solidFill>
                <a:latin typeface="+mj-lt"/>
                <a:ea typeface="Open Sans" pitchFamily="34" charset="0"/>
                <a:cs typeface="Open Sans" pitchFamily="34" charset="0"/>
              </a:rPr>
              <a:t>Write about what happened to others (e.g. he, she, they, them, it), not from your own perspective.</a:t>
            </a:r>
          </a:p>
          <a:p>
            <a:pPr marL="0" indent="0">
              <a:buNone/>
            </a:pPr>
            <a:r>
              <a:rPr lang="en-GB" sz="2800" b="1" u="sng" dirty="0">
                <a:solidFill>
                  <a:schemeClr val="tx1"/>
                </a:solidFill>
                <a:latin typeface="+mj-lt"/>
                <a:ea typeface="Open Sans" pitchFamily="34" charset="0"/>
                <a:cs typeface="Open Sans" pitchFamily="34" charset="0"/>
              </a:rPr>
              <a:t>Past Tense</a:t>
            </a:r>
            <a:br>
              <a:rPr lang="en-GB" sz="2800" dirty="0">
                <a:solidFill>
                  <a:schemeClr val="tx1"/>
                </a:solidFill>
                <a:latin typeface="+mj-lt"/>
                <a:ea typeface="Open Sans" pitchFamily="34" charset="0"/>
                <a:cs typeface="Open Sans" pitchFamily="34" charset="0"/>
              </a:rPr>
            </a:br>
            <a:r>
              <a:rPr lang="en-GB" sz="2800" dirty="0">
                <a:solidFill>
                  <a:schemeClr val="tx1"/>
                </a:solidFill>
                <a:latin typeface="+mj-lt"/>
                <a:ea typeface="Open Sans" pitchFamily="34" charset="0"/>
                <a:cs typeface="Open Sans" pitchFamily="34" charset="0"/>
              </a:rPr>
              <a:t>Newspaper articles are normally an example of a recount text. They are written in the past tense as the event has already taken place</a:t>
            </a:r>
            <a:r>
              <a:rPr lang="en-GB" dirty="0">
                <a:solidFill>
                  <a:schemeClr val="tx1"/>
                </a:solidFill>
                <a:latin typeface="+mj-lt"/>
                <a:ea typeface="Open Sans" pitchFamily="34" charset="0"/>
                <a:cs typeface="Open Sans" pitchFamily="34" charset="0"/>
              </a:rPr>
              <a:t>.</a:t>
            </a:r>
          </a:p>
          <a:p>
            <a:endParaRPr lang="en-GB" dirty="0">
              <a:latin typeface="Comic Sans MS" pitchFamily="66" charset="0"/>
            </a:endParaRPr>
          </a:p>
          <a:p>
            <a:endParaRPr lang="en-GB" dirty="0"/>
          </a:p>
        </p:txBody>
      </p:sp>
    </p:spTree>
    <p:extLst>
      <p:ext uri="{BB962C8B-B14F-4D97-AF65-F5344CB8AC3E}">
        <p14:creationId xmlns:p14="http://schemas.microsoft.com/office/powerpoint/2010/main" val="12627558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231</TotalTime>
  <Words>620</Words>
  <Application>Microsoft Office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Garamond</vt:lpstr>
      <vt:lpstr>Organic</vt:lpstr>
      <vt:lpstr>Newspaper Reports</vt:lpstr>
      <vt:lpstr>Starter:</vt:lpstr>
      <vt:lpstr>Features of a newspaper report:</vt:lpstr>
      <vt:lpstr>Headlines and By- lines. </vt:lpstr>
      <vt:lpstr>5 Ws</vt:lpstr>
      <vt:lpstr>Quotes</vt:lpstr>
      <vt:lpstr>Photographs and Captions</vt:lpstr>
      <vt:lpstr>Paragraphs</vt:lpstr>
      <vt:lpstr>Third person and past tense.</vt:lpstr>
      <vt:lpstr>PowerPoint Presentation</vt:lpstr>
      <vt:lpstr>A newspaper report needs to:</vt:lpstr>
      <vt:lpstr>Who can share what they have learnt about Skara Brae?  Which information would be useful and purposeful for our newspaper report?</vt:lpstr>
      <vt:lpstr>PowerPoint Presentation</vt:lpstr>
      <vt:lpstr>Your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Reports</dc:title>
  <dc:creator>Maddi Smith</dc:creator>
  <cp:lastModifiedBy>M Smith</cp:lastModifiedBy>
  <cp:revision>15</cp:revision>
  <dcterms:created xsi:type="dcterms:W3CDTF">2021-01-27T19:45:18Z</dcterms:created>
  <dcterms:modified xsi:type="dcterms:W3CDTF">2022-02-23T14:45:03Z</dcterms:modified>
</cp:coreProperties>
</file>