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2"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73DE84-C74A-4220-A9C0-E7EAD1C6B3FD}"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209775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3DE84-C74A-4220-A9C0-E7EAD1C6B3FD}"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203639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3DE84-C74A-4220-A9C0-E7EAD1C6B3FD}"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23872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3DE84-C74A-4220-A9C0-E7EAD1C6B3FD}"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241479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73DE84-C74A-4220-A9C0-E7EAD1C6B3FD}"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236055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73DE84-C74A-4220-A9C0-E7EAD1C6B3FD}"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8192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73DE84-C74A-4220-A9C0-E7EAD1C6B3FD}"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244274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73DE84-C74A-4220-A9C0-E7EAD1C6B3FD}"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310640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3DE84-C74A-4220-A9C0-E7EAD1C6B3FD}"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190177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73DE84-C74A-4220-A9C0-E7EAD1C6B3FD}"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274648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73DE84-C74A-4220-A9C0-E7EAD1C6B3FD}"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B63AC4-9FF2-41E8-A1E4-CEBFA75838D7}" type="slidenum">
              <a:rPr lang="en-GB" smtClean="0"/>
              <a:t>‹#›</a:t>
            </a:fld>
            <a:endParaRPr lang="en-GB"/>
          </a:p>
        </p:txBody>
      </p:sp>
    </p:spTree>
    <p:extLst>
      <p:ext uri="{BB962C8B-B14F-4D97-AF65-F5344CB8AC3E}">
        <p14:creationId xmlns:p14="http://schemas.microsoft.com/office/powerpoint/2010/main" val="309632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3DE84-C74A-4220-A9C0-E7EAD1C6B3FD}" type="datetimeFigureOut">
              <a:rPr lang="en-GB" smtClean="0"/>
              <a:t>18/11/2021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63AC4-9FF2-41E8-A1E4-CEBFA75838D7}" type="slidenum">
              <a:rPr lang="en-GB" smtClean="0"/>
              <a:t>‹#›</a:t>
            </a:fld>
            <a:endParaRPr lang="en-GB"/>
          </a:p>
        </p:txBody>
      </p:sp>
    </p:spTree>
    <p:extLst>
      <p:ext uri="{BB962C8B-B14F-4D97-AF65-F5344CB8AC3E}">
        <p14:creationId xmlns:p14="http://schemas.microsoft.com/office/powerpoint/2010/main" val="196961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448" y="3084576"/>
            <a:ext cx="11094720" cy="2999232"/>
          </a:xfrm>
        </p:spPr>
        <p:txBody>
          <a:bodyPr>
            <a:normAutofit/>
          </a:bodyPr>
          <a:lstStyle/>
          <a:p>
            <a:r>
              <a:rPr lang="en-GB" sz="3200" dirty="0" smtClean="0"/>
              <a:t>The dog chased the squirrel.</a:t>
            </a:r>
          </a:p>
          <a:p>
            <a:endParaRPr lang="en-GB" sz="3200" dirty="0"/>
          </a:p>
          <a:p>
            <a:r>
              <a:rPr lang="en-GB" sz="3200" dirty="0" smtClean="0"/>
              <a:t> Melvin left the packed lunches on the bus. </a:t>
            </a:r>
          </a:p>
          <a:p>
            <a:endParaRPr lang="en-GB" sz="3200" dirty="0"/>
          </a:p>
          <a:p>
            <a:r>
              <a:rPr lang="en-GB" sz="3200" dirty="0" smtClean="0"/>
              <a:t>Ruby painted a beautiful portrait of the Queen. </a:t>
            </a: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1072008350"/>
              </p:ext>
            </p:extLst>
          </p:nvPr>
        </p:nvGraphicFramePr>
        <p:xfrm>
          <a:off x="293370" y="551257"/>
          <a:ext cx="4596683" cy="1890841"/>
        </p:xfrm>
        <a:graphic>
          <a:graphicData uri="http://schemas.openxmlformats.org/drawingml/2006/table">
            <a:tbl>
              <a:tblPr firstRow="1" firstCol="1" bandRow="1">
                <a:tableStyleId>{5C22544A-7EE6-4342-B048-85BDC9FD1C3A}</a:tableStyleId>
              </a:tblPr>
              <a:tblGrid>
                <a:gridCol w="369392">
                  <a:extLst>
                    <a:ext uri="{9D8B030D-6E8A-4147-A177-3AD203B41FA5}">
                      <a16:colId xmlns:a16="http://schemas.microsoft.com/office/drawing/2014/main" val="3560327501"/>
                    </a:ext>
                  </a:extLst>
                </a:gridCol>
                <a:gridCol w="3855255">
                  <a:extLst>
                    <a:ext uri="{9D8B030D-6E8A-4147-A177-3AD203B41FA5}">
                      <a16:colId xmlns:a16="http://schemas.microsoft.com/office/drawing/2014/main" val="2194135292"/>
                    </a:ext>
                  </a:extLst>
                </a:gridCol>
                <a:gridCol w="372036">
                  <a:extLst>
                    <a:ext uri="{9D8B030D-6E8A-4147-A177-3AD203B41FA5}">
                      <a16:colId xmlns:a16="http://schemas.microsoft.com/office/drawing/2014/main" val="981938668"/>
                    </a:ext>
                  </a:extLst>
                </a:gridCol>
              </a:tblGrid>
              <a:tr h="125730">
                <a:tc>
                  <a:txBody>
                    <a:bodyPr/>
                    <a:lstStyle/>
                    <a:p>
                      <a:pPr marR="88900">
                        <a:lnSpc>
                          <a:spcPct val="115000"/>
                        </a:lnSpc>
                        <a:spcAft>
                          <a:spcPts val="0"/>
                        </a:spcAft>
                      </a:pPr>
                      <a:r>
                        <a:rPr lang="en-GB" sz="1200">
                          <a:effectLst/>
                        </a:rPr>
                        <a:t>P</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1200" dirty="0">
                          <a:effectLst/>
                        </a:rPr>
                        <a:t>Success Criteria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90587"/>
                  </a:ext>
                </a:extLst>
              </a:tr>
              <a:tr h="184150">
                <a:tc>
                  <a:txBody>
                    <a:bodyPr/>
                    <a:lstStyle/>
                    <a:p>
                      <a:pPr marR="88900">
                        <a:lnSpc>
                          <a:spcPct val="115000"/>
                        </a:lnSpc>
                        <a:spcAft>
                          <a:spcPts val="0"/>
                        </a:spcAft>
                      </a:pPr>
                      <a:r>
                        <a:rPr lang="en-GB" sz="1600">
                          <a:effectLst/>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Bef>
                          <a:spcPts val="200"/>
                        </a:spcBef>
                        <a:spcAft>
                          <a:spcPts val="200"/>
                        </a:spcAft>
                      </a:pPr>
                      <a:r>
                        <a:rPr lang="en-US" sz="1400">
                          <a:effectLst/>
                        </a:rPr>
                        <a:t>Must: I can write the first paragraph of a news article.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236570"/>
                  </a:ext>
                </a:extLst>
              </a:tr>
              <a:tr h="174625">
                <a:tc>
                  <a:txBody>
                    <a:bodyPr/>
                    <a:lstStyle/>
                    <a:p>
                      <a:pPr marR="88900">
                        <a:lnSpc>
                          <a:spcPct val="115000"/>
                        </a:lnSpc>
                        <a:spcAft>
                          <a:spcPts val="0"/>
                        </a:spcAft>
                      </a:pPr>
                      <a:r>
                        <a:rPr lang="en-GB" sz="1600">
                          <a:effectLst/>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Bef>
                          <a:spcPts val="200"/>
                        </a:spcBef>
                        <a:spcAft>
                          <a:spcPts val="200"/>
                        </a:spcAft>
                      </a:pPr>
                      <a:r>
                        <a:rPr lang="en-US" sz="1400">
                          <a:effectLst/>
                        </a:rPr>
                        <a:t>Should: I can include the key information: who, what, where and when.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7090355"/>
                  </a:ext>
                </a:extLst>
              </a:tr>
              <a:tr h="135890">
                <a:tc>
                  <a:txBody>
                    <a:bodyPr/>
                    <a:lstStyle/>
                    <a:p>
                      <a:pPr marR="88900">
                        <a:lnSpc>
                          <a:spcPct val="115000"/>
                        </a:lnSpc>
                        <a:spcAft>
                          <a:spcPts val="0"/>
                        </a:spcAft>
                      </a:pPr>
                      <a:r>
                        <a:rPr lang="en-GB" sz="1600">
                          <a:effectLst/>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Could: </a:t>
                      </a:r>
                      <a:r>
                        <a:rPr lang="en-US" sz="1400">
                          <a:effectLst/>
                        </a:rPr>
                        <a:t>I can use reported speech in my article.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717894"/>
                  </a:ext>
                </a:extLst>
              </a:tr>
              <a:tr h="201930">
                <a:tc>
                  <a:txBody>
                    <a:bodyPr/>
                    <a:lstStyle/>
                    <a:p>
                      <a:pPr marR="88900">
                        <a:lnSpc>
                          <a:spcPct val="115000"/>
                        </a:lnSpc>
                        <a:spcAft>
                          <a:spcPts val="0"/>
                        </a:spcAft>
                      </a:pPr>
                      <a:r>
                        <a:rPr lang="en-GB" sz="1600">
                          <a:effectLst/>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Even better if… I can choose passive voice in my writing.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0771900"/>
                  </a:ext>
                </a:extLst>
              </a:tr>
            </a:tbl>
          </a:graphicData>
        </a:graphic>
      </p:graphicFrame>
      <p:sp>
        <p:nvSpPr>
          <p:cNvPr id="6" name="Rectangle 1"/>
          <p:cNvSpPr>
            <a:spLocks noChangeArrowheads="1"/>
          </p:cNvSpPr>
          <p:nvPr/>
        </p:nvSpPr>
        <p:spPr bwMode="auto">
          <a:xfrm>
            <a:off x="193979" y="212540"/>
            <a:ext cx="64139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L.O: To write using the features of a news article.</a:t>
            </a:r>
            <a:r>
              <a:rPr kumimoji="0" lang="en-GB" altLang="en-US" sz="16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24.11.21</a:t>
            </a:r>
            <a:endParaRPr kumimoji="0" lang="en-GB" altLang="en-US" sz="44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5522977" y="1048512"/>
            <a:ext cx="5352288" cy="954107"/>
          </a:xfrm>
          <a:prstGeom prst="rect">
            <a:avLst/>
          </a:prstGeom>
          <a:noFill/>
        </p:spPr>
        <p:txBody>
          <a:bodyPr wrap="square" rtlCol="0">
            <a:spAutoFit/>
          </a:bodyPr>
          <a:lstStyle/>
          <a:p>
            <a:r>
              <a:rPr lang="en-GB" sz="2800" dirty="0" smtClean="0"/>
              <a:t>These sentences should be written in the passive voice by you. </a:t>
            </a:r>
            <a:endParaRPr lang="en-GB" sz="2800" dirty="0"/>
          </a:p>
        </p:txBody>
      </p:sp>
    </p:spTree>
    <p:extLst>
      <p:ext uri="{BB962C8B-B14F-4D97-AF65-F5344CB8AC3E}">
        <p14:creationId xmlns:p14="http://schemas.microsoft.com/office/powerpoint/2010/main" val="152453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is to write the beginning of your report, using your plan to help you. </a:t>
            </a:r>
            <a:endParaRPr lang="en-GB" dirty="0"/>
          </a:p>
        </p:txBody>
      </p:sp>
      <p:sp>
        <p:nvSpPr>
          <p:cNvPr id="3" name="Content Placeholder 2"/>
          <p:cNvSpPr>
            <a:spLocks noGrp="1"/>
          </p:cNvSpPr>
          <p:nvPr>
            <p:ph idx="1"/>
          </p:nvPr>
        </p:nvSpPr>
        <p:spPr>
          <a:xfrm>
            <a:off x="689113" y="1908314"/>
            <a:ext cx="10515600" cy="4149380"/>
          </a:xfrm>
        </p:spPr>
        <p:txBody>
          <a:bodyPr>
            <a:normAutofit/>
          </a:bodyPr>
          <a:lstStyle/>
          <a:p>
            <a:pPr marL="0" indent="0">
              <a:buNone/>
            </a:pPr>
            <a:r>
              <a:rPr lang="en-GB" sz="2400" dirty="0" smtClean="0"/>
              <a:t>The first paragraph of a news article is the most important part of the entire story. It should be informative enough to give your reader the basic idea of what is going on, but interesting enough they will want to keep reading. </a:t>
            </a:r>
            <a:endParaRPr lang="en-GB" sz="2400" dirty="0"/>
          </a:p>
        </p:txBody>
      </p:sp>
      <p:pic>
        <p:nvPicPr>
          <p:cNvPr id="2050" name="Picture 2" descr="What Comes Around, Goes Around – The Inverted Pyramid&amp;#39;s Popularity Soars in  a Digital Age – SchoolJournalism.o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599" y="3248480"/>
            <a:ext cx="5730241" cy="32220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3440" y="3742944"/>
            <a:ext cx="5340096" cy="1938992"/>
          </a:xfrm>
          <a:prstGeom prst="rect">
            <a:avLst/>
          </a:prstGeom>
          <a:noFill/>
        </p:spPr>
        <p:txBody>
          <a:bodyPr wrap="square" rtlCol="0">
            <a:spAutoFit/>
          </a:bodyPr>
          <a:lstStyle/>
          <a:p>
            <a:r>
              <a:rPr lang="en-GB" sz="2400" dirty="0" smtClean="0"/>
              <a:t>First let’s examine a few of the opening paragraphs of the articles we read last week. How much can we understand of the story after reading only the headline and the first paragraph?</a:t>
            </a:r>
            <a:endParaRPr lang="en-GB" sz="2400" dirty="0"/>
          </a:p>
        </p:txBody>
      </p:sp>
    </p:spTree>
    <p:extLst>
      <p:ext uri="{BB962C8B-B14F-4D97-AF65-F5344CB8AC3E}">
        <p14:creationId xmlns:p14="http://schemas.microsoft.com/office/powerpoint/2010/main" val="166483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in your pairs to write a headline and first paragraph for your reports. </a:t>
            </a:r>
            <a:endParaRPr lang="en-GB" dirty="0"/>
          </a:p>
        </p:txBody>
      </p:sp>
      <p:pic>
        <p:nvPicPr>
          <p:cNvPr id="4" name="Content Placeholder 3"/>
          <p:cNvPicPr>
            <a:picLocks noGrp="1" noChangeAspect="1"/>
          </p:cNvPicPr>
          <p:nvPr>
            <p:ph idx="1"/>
          </p:nvPr>
        </p:nvPicPr>
        <p:blipFill rotWithShape="1">
          <a:blip r:embed="rId2"/>
          <a:srcRect l="24598" t="19296" r="30225" b="8212"/>
          <a:stretch/>
        </p:blipFill>
        <p:spPr>
          <a:xfrm>
            <a:off x="6339840" y="1962913"/>
            <a:ext cx="5405701" cy="4693920"/>
          </a:xfrm>
          <a:prstGeom prst="rect">
            <a:avLst/>
          </a:prstGeom>
        </p:spPr>
      </p:pic>
      <p:sp>
        <p:nvSpPr>
          <p:cNvPr id="5" name="TextBox 4"/>
          <p:cNvSpPr txBox="1"/>
          <p:nvPr/>
        </p:nvSpPr>
        <p:spPr>
          <a:xfrm>
            <a:off x="414528" y="2279904"/>
            <a:ext cx="5266944" cy="3908762"/>
          </a:xfrm>
          <a:prstGeom prst="rect">
            <a:avLst/>
          </a:prstGeom>
          <a:noFill/>
        </p:spPr>
        <p:txBody>
          <a:bodyPr wrap="square" rtlCol="0">
            <a:spAutoFit/>
          </a:bodyPr>
          <a:lstStyle/>
          <a:p>
            <a:r>
              <a:rPr lang="en-GB" sz="2400" dirty="0" smtClean="0"/>
              <a:t>Remember to answer the key questions!</a:t>
            </a:r>
          </a:p>
          <a:p>
            <a:endParaRPr lang="en-GB" sz="2400" dirty="0" smtClean="0"/>
          </a:p>
          <a:p>
            <a:r>
              <a:rPr lang="en-GB" sz="2400" dirty="0" smtClean="0"/>
              <a:t>Try to use the passive voice where possible.</a:t>
            </a:r>
          </a:p>
          <a:p>
            <a:endParaRPr lang="en-GB" sz="2400" dirty="0"/>
          </a:p>
          <a:p>
            <a:r>
              <a:rPr lang="en-US" sz="2400" i="1" dirty="0"/>
              <a:t>A commotion was caused by…. </a:t>
            </a:r>
            <a:endParaRPr lang="en-US" sz="2400" i="1" dirty="0" smtClean="0"/>
          </a:p>
          <a:p>
            <a:r>
              <a:rPr lang="en-US" sz="2400" i="1" dirty="0" smtClean="0"/>
              <a:t>Pigs </a:t>
            </a:r>
            <a:r>
              <a:rPr lang="en-US" sz="2400" i="1" dirty="0"/>
              <a:t>were seen by</a:t>
            </a:r>
            <a:r>
              <a:rPr lang="en-US" sz="2400" i="1" dirty="0" smtClean="0"/>
              <a:t>…</a:t>
            </a:r>
          </a:p>
          <a:p>
            <a:endParaRPr lang="en-US" sz="3200" i="1" dirty="0"/>
          </a:p>
          <a:p>
            <a:r>
              <a:rPr lang="en-US" sz="2400" dirty="0" smtClean="0"/>
              <a:t>Challenge yourselves to use a semicolon correctly. </a:t>
            </a:r>
            <a:endParaRPr lang="en-GB" sz="2400" dirty="0"/>
          </a:p>
        </p:txBody>
      </p:sp>
    </p:spTree>
    <p:extLst>
      <p:ext uri="{BB962C8B-B14F-4D97-AF65-F5344CB8AC3E}">
        <p14:creationId xmlns:p14="http://schemas.microsoft.com/office/powerpoint/2010/main" val="395017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Self-assess your work using the self- assessment criteria. </a:t>
            </a:r>
            <a:endParaRPr lang="en-GB" dirty="0"/>
          </a:p>
        </p:txBody>
      </p:sp>
      <p:sp>
        <p:nvSpPr>
          <p:cNvPr id="3" name="Content Placeholder 2"/>
          <p:cNvSpPr>
            <a:spLocks noGrp="1"/>
          </p:cNvSpPr>
          <p:nvPr>
            <p:ph idx="1"/>
          </p:nvPr>
        </p:nvSpPr>
        <p:spPr>
          <a:xfrm>
            <a:off x="536448" y="1947545"/>
            <a:ext cx="6742176" cy="4351338"/>
          </a:xfrm>
        </p:spPr>
        <p:txBody>
          <a:bodyPr/>
          <a:lstStyle/>
          <a:p>
            <a:pPr marL="0" indent="0">
              <a:buNone/>
            </a:pPr>
            <a:r>
              <a:rPr lang="en-GB" dirty="0" smtClean="0"/>
              <a:t>Have you been successful in using them all?</a:t>
            </a:r>
          </a:p>
          <a:p>
            <a:pPr marL="0" indent="0">
              <a:buNone/>
            </a:pPr>
            <a:r>
              <a:rPr lang="en-GB" dirty="0" smtClean="0"/>
              <a:t>What will be your target for next time?</a:t>
            </a:r>
          </a:p>
          <a:p>
            <a:pPr marL="0" indent="0">
              <a:buNone/>
            </a:pPr>
            <a:endParaRPr lang="en-GB" dirty="0"/>
          </a:p>
          <a:p>
            <a:pPr marL="0" indent="0">
              <a:buNone/>
            </a:pPr>
            <a:r>
              <a:rPr lang="en-GB" dirty="0" smtClean="0"/>
              <a:t>Let’s read through a couple of volunteer pieces of work and evaluate the strengths and weaknesses of each one. </a:t>
            </a:r>
            <a:endParaRPr lang="en-GB" dirty="0"/>
          </a:p>
        </p:txBody>
      </p:sp>
      <p:pic>
        <p:nvPicPr>
          <p:cNvPr id="3074" name="Picture 2" descr="2018-01-14 Self Assessment checklist - Mico Edward Chartered Account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192" y="1926336"/>
            <a:ext cx="4181856" cy="402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05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3871</TotalTime>
  <Words>303</Words>
  <Application>Microsoft Office PowerPoint</Application>
  <PresentationFormat>Widescreen</PresentationFormat>
  <Paragraphs>39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Comic Sans MS</vt:lpstr>
      <vt:lpstr>Times New Roman</vt:lpstr>
      <vt:lpstr>Office Theme</vt:lpstr>
      <vt:lpstr>PowerPoint Presentation</vt:lpstr>
      <vt:lpstr>Your task is to write the beginning of your report, using your plan to help you. </vt:lpstr>
      <vt:lpstr>Work in your pairs to write a headline and first paragraph for your reports. </vt:lpstr>
      <vt:lpstr>Self-assess your work using the self- assessment criteria.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Duncan</dc:creator>
  <cp:lastModifiedBy>Katy Duncan</cp:lastModifiedBy>
  <cp:revision>16</cp:revision>
  <dcterms:created xsi:type="dcterms:W3CDTF">2021-11-18T18:55:19Z</dcterms:created>
  <dcterms:modified xsi:type="dcterms:W3CDTF">2021-11-21T11:26:37Z</dcterms:modified>
</cp:coreProperties>
</file>