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1" r:id="rId5"/>
    <p:sldId id="262" r:id="rId6"/>
    <p:sldId id="263" r:id="rId7"/>
    <p:sldId id="269" r:id="rId8"/>
    <p:sldId id="271" r:id="rId9"/>
    <p:sldId id="272" r:id="rId10"/>
    <p:sldId id="260" r:id="rId11"/>
    <p:sldId id="265" r:id="rId12"/>
    <p:sldId id="266" r:id="rId13"/>
    <p:sldId id="259" r:id="rId14"/>
    <p:sldId id="273" r:id="rId15"/>
    <p:sldId id="274" r:id="rId16"/>
    <p:sldId id="275"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D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789" autoAdjust="0"/>
  </p:normalViewPr>
  <p:slideViewPr>
    <p:cSldViewPr snapToGrid="0">
      <p:cViewPr varScale="1">
        <p:scale>
          <a:sx n="71" d="100"/>
          <a:sy n="71" d="100"/>
        </p:scale>
        <p:origin x="113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03CA3-DE6A-4701-BA64-B9345B717C8B}"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19EE4-7397-4248-A93E-78FA5DFF4D98}" type="slidenum">
              <a:rPr lang="en-US" smtClean="0"/>
              <a:t>‹#›</a:t>
            </a:fld>
            <a:endParaRPr lang="en-US"/>
          </a:p>
        </p:txBody>
      </p:sp>
    </p:spTree>
    <p:extLst>
      <p:ext uri="{BB962C8B-B14F-4D97-AF65-F5344CB8AC3E}">
        <p14:creationId xmlns:p14="http://schemas.microsoft.com/office/powerpoint/2010/main" val="3228888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Remind chn that in a freeze frame, they should be completely still and should all have a character or be a prop. </a:t>
            </a:r>
            <a:endParaRPr lang="en-US" sz="1200" dirty="0">
              <a:effectLst/>
              <a:latin typeface="Comic Sans MS" panose="030F0702030302020204" pitchFamily="66"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CF19EE4-7397-4248-A93E-78FA5DFF4D98}" type="slidenum">
              <a:rPr lang="en-US" smtClean="0"/>
              <a:t>5</a:t>
            </a:fld>
            <a:endParaRPr lang="en-US"/>
          </a:p>
        </p:txBody>
      </p:sp>
    </p:spTree>
    <p:extLst>
      <p:ext uri="{BB962C8B-B14F-4D97-AF65-F5344CB8AC3E}">
        <p14:creationId xmlns:p14="http://schemas.microsoft.com/office/powerpoint/2010/main" val="208106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67115-87FD-4E9F-A451-BA50F5558A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8F7A1D-8035-4705-98DC-0265C4BE73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03D94F-968D-4D1A-93B0-0D70E303F6E2}"/>
              </a:ext>
            </a:extLst>
          </p:cNvPr>
          <p:cNvSpPr>
            <a:spLocks noGrp="1"/>
          </p:cNvSpPr>
          <p:nvPr>
            <p:ph type="dt" sz="half" idx="10"/>
          </p:nvPr>
        </p:nvSpPr>
        <p:spPr/>
        <p:txBody>
          <a:bodyPr/>
          <a:lstStyle/>
          <a:p>
            <a:fld id="{91E22222-8876-41E2-90DB-25C4B5C08BF5}" type="datetimeFigureOut">
              <a:rPr lang="en-US" smtClean="0"/>
              <a:t>11/1/2021</a:t>
            </a:fld>
            <a:endParaRPr lang="en-US"/>
          </a:p>
        </p:txBody>
      </p:sp>
      <p:sp>
        <p:nvSpPr>
          <p:cNvPr id="5" name="Footer Placeholder 4">
            <a:extLst>
              <a:ext uri="{FF2B5EF4-FFF2-40B4-BE49-F238E27FC236}">
                <a16:creationId xmlns:a16="http://schemas.microsoft.com/office/drawing/2014/main" id="{613252DA-8431-4C1B-9EE4-5B938F38F4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914A7-DE2E-45EA-A98E-3BCF3EE728A2}"/>
              </a:ext>
            </a:extLst>
          </p:cNvPr>
          <p:cNvSpPr>
            <a:spLocks noGrp="1"/>
          </p:cNvSpPr>
          <p:nvPr>
            <p:ph type="sldNum" sz="quarter" idx="12"/>
          </p:nvPr>
        </p:nvSpPr>
        <p:spPr/>
        <p:txBody>
          <a:bodyPr/>
          <a:lstStyle/>
          <a:p>
            <a:fld id="{4B246C46-10EC-46EF-BA9D-8BBE1C7E21C7}" type="slidenum">
              <a:rPr lang="en-US" smtClean="0"/>
              <a:t>‹#›</a:t>
            </a:fld>
            <a:endParaRPr lang="en-US"/>
          </a:p>
        </p:txBody>
      </p:sp>
    </p:spTree>
    <p:extLst>
      <p:ext uri="{BB962C8B-B14F-4D97-AF65-F5344CB8AC3E}">
        <p14:creationId xmlns:p14="http://schemas.microsoft.com/office/powerpoint/2010/main" val="1911281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B679-3DE5-4FE0-88AD-2E444779BA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0E12EF-A2DF-4C1E-BABC-04F1291666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B628A1-2144-47BB-8A5E-6C50DBE9F127}"/>
              </a:ext>
            </a:extLst>
          </p:cNvPr>
          <p:cNvSpPr>
            <a:spLocks noGrp="1"/>
          </p:cNvSpPr>
          <p:nvPr>
            <p:ph type="dt" sz="half" idx="10"/>
          </p:nvPr>
        </p:nvSpPr>
        <p:spPr/>
        <p:txBody>
          <a:bodyPr/>
          <a:lstStyle/>
          <a:p>
            <a:fld id="{91E22222-8876-41E2-90DB-25C4B5C08BF5}" type="datetimeFigureOut">
              <a:rPr lang="en-US" smtClean="0"/>
              <a:t>11/1/2021</a:t>
            </a:fld>
            <a:endParaRPr lang="en-US"/>
          </a:p>
        </p:txBody>
      </p:sp>
      <p:sp>
        <p:nvSpPr>
          <p:cNvPr id="5" name="Footer Placeholder 4">
            <a:extLst>
              <a:ext uri="{FF2B5EF4-FFF2-40B4-BE49-F238E27FC236}">
                <a16:creationId xmlns:a16="http://schemas.microsoft.com/office/drawing/2014/main" id="{9D563A18-4F04-457D-B55C-50CE256DD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D359D-380F-45BD-9961-C10BEA6DADD8}"/>
              </a:ext>
            </a:extLst>
          </p:cNvPr>
          <p:cNvSpPr>
            <a:spLocks noGrp="1"/>
          </p:cNvSpPr>
          <p:nvPr>
            <p:ph type="sldNum" sz="quarter" idx="12"/>
          </p:nvPr>
        </p:nvSpPr>
        <p:spPr/>
        <p:txBody>
          <a:bodyPr/>
          <a:lstStyle/>
          <a:p>
            <a:fld id="{4B246C46-10EC-46EF-BA9D-8BBE1C7E21C7}" type="slidenum">
              <a:rPr lang="en-US" smtClean="0"/>
              <a:t>‹#›</a:t>
            </a:fld>
            <a:endParaRPr lang="en-US"/>
          </a:p>
        </p:txBody>
      </p:sp>
    </p:spTree>
    <p:extLst>
      <p:ext uri="{BB962C8B-B14F-4D97-AF65-F5344CB8AC3E}">
        <p14:creationId xmlns:p14="http://schemas.microsoft.com/office/powerpoint/2010/main" val="133134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DE1AB8-CDA5-47B1-A972-14ECD8A4FF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AF9F78-8B5D-4C93-AAC7-3F78C0E8EF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E970D-F06E-45FF-8AD5-AFED227C2B1C}"/>
              </a:ext>
            </a:extLst>
          </p:cNvPr>
          <p:cNvSpPr>
            <a:spLocks noGrp="1"/>
          </p:cNvSpPr>
          <p:nvPr>
            <p:ph type="dt" sz="half" idx="10"/>
          </p:nvPr>
        </p:nvSpPr>
        <p:spPr/>
        <p:txBody>
          <a:bodyPr/>
          <a:lstStyle/>
          <a:p>
            <a:fld id="{91E22222-8876-41E2-90DB-25C4B5C08BF5}" type="datetimeFigureOut">
              <a:rPr lang="en-US" smtClean="0"/>
              <a:t>11/1/2021</a:t>
            </a:fld>
            <a:endParaRPr lang="en-US"/>
          </a:p>
        </p:txBody>
      </p:sp>
      <p:sp>
        <p:nvSpPr>
          <p:cNvPr id="5" name="Footer Placeholder 4">
            <a:extLst>
              <a:ext uri="{FF2B5EF4-FFF2-40B4-BE49-F238E27FC236}">
                <a16:creationId xmlns:a16="http://schemas.microsoft.com/office/drawing/2014/main" id="{8BD83806-429C-41AC-A8E5-D4C8B3709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3DE61-E272-436B-B6DB-BB77B98A9FF5}"/>
              </a:ext>
            </a:extLst>
          </p:cNvPr>
          <p:cNvSpPr>
            <a:spLocks noGrp="1"/>
          </p:cNvSpPr>
          <p:nvPr>
            <p:ph type="sldNum" sz="quarter" idx="12"/>
          </p:nvPr>
        </p:nvSpPr>
        <p:spPr/>
        <p:txBody>
          <a:bodyPr/>
          <a:lstStyle/>
          <a:p>
            <a:fld id="{4B246C46-10EC-46EF-BA9D-8BBE1C7E21C7}" type="slidenum">
              <a:rPr lang="en-US" smtClean="0"/>
              <a:t>‹#›</a:t>
            </a:fld>
            <a:endParaRPr lang="en-US"/>
          </a:p>
        </p:txBody>
      </p:sp>
    </p:spTree>
    <p:extLst>
      <p:ext uri="{BB962C8B-B14F-4D97-AF65-F5344CB8AC3E}">
        <p14:creationId xmlns:p14="http://schemas.microsoft.com/office/powerpoint/2010/main" val="3933811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5668D31D-044B-4D6F-B598-FA301FA6D91D}"/>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188120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5668D31D-044B-4D6F-B598-FA301FA6D91D}"/>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341701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5668D31D-044B-4D6F-B598-FA301FA6D91D}"/>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270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AE27-A5CF-43F1-B33E-64E10DC9D6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032EA2-DE66-447C-9F76-3A7976DAD5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FCE7DD-FCBE-4869-BB03-49769DAB4317}"/>
              </a:ext>
            </a:extLst>
          </p:cNvPr>
          <p:cNvSpPr>
            <a:spLocks noGrp="1"/>
          </p:cNvSpPr>
          <p:nvPr>
            <p:ph type="dt" sz="half" idx="10"/>
          </p:nvPr>
        </p:nvSpPr>
        <p:spPr/>
        <p:txBody>
          <a:bodyPr/>
          <a:lstStyle/>
          <a:p>
            <a:fld id="{91E22222-8876-41E2-90DB-25C4B5C08BF5}" type="datetimeFigureOut">
              <a:rPr lang="en-US" smtClean="0"/>
              <a:t>11/1/2021</a:t>
            </a:fld>
            <a:endParaRPr lang="en-US"/>
          </a:p>
        </p:txBody>
      </p:sp>
      <p:sp>
        <p:nvSpPr>
          <p:cNvPr id="5" name="Footer Placeholder 4">
            <a:extLst>
              <a:ext uri="{FF2B5EF4-FFF2-40B4-BE49-F238E27FC236}">
                <a16:creationId xmlns:a16="http://schemas.microsoft.com/office/drawing/2014/main" id="{B3EB6E7D-7EB9-4533-9505-A14DAB8F0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21A13-718B-4F93-ABC7-9249723491E7}"/>
              </a:ext>
            </a:extLst>
          </p:cNvPr>
          <p:cNvSpPr>
            <a:spLocks noGrp="1"/>
          </p:cNvSpPr>
          <p:nvPr>
            <p:ph type="sldNum" sz="quarter" idx="12"/>
          </p:nvPr>
        </p:nvSpPr>
        <p:spPr/>
        <p:txBody>
          <a:bodyPr/>
          <a:lstStyle/>
          <a:p>
            <a:fld id="{4B246C46-10EC-46EF-BA9D-8BBE1C7E21C7}" type="slidenum">
              <a:rPr lang="en-US" smtClean="0"/>
              <a:t>‹#›</a:t>
            </a:fld>
            <a:endParaRPr lang="en-US"/>
          </a:p>
        </p:txBody>
      </p:sp>
    </p:spTree>
    <p:extLst>
      <p:ext uri="{BB962C8B-B14F-4D97-AF65-F5344CB8AC3E}">
        <p14:creationId xmlns:p14="http://schemas.microsoft.com/office/powerpoint/2010/main" val="231561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6EDED-3C1D-4372-B90A-402D7B85B2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7AB57D-0C9B-43F9-A7D7-53922C74D2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5F1FE7-B10E-4B12-AAD7-4E67F95241D8}"/>
              </a:ext>
            </a:extLst>
          </p:cNvPr>
          <p:cNvSpPr>
            <a:spLocks noGrp="1"/>
          </p:cNvSpPr>
          <p:nvPr>
            <p:ph type="dt" sz="half" idx="10"/>
          </p:nvPr>
        </p:nvSpPr>
        <p:spPr/>
        <p:txBody>
          <a:bodyPr/>
          <a:lstStyle/>
          <a:p>
            <a:fld id="{91E22222-8876-41E2-90DB-25C4B5C08BF5}" type="datetimeFigureOut">
              <a:rPr lang="en-US" smtClean="0"/>
              <a:t>11/1/2021</a:t>
            </a:fld>
            <a:endParaRPr lang="en-US"/>
          </a:p>
        </p:txBody>
      </p:sp>
      <p:sp>
        <p:nvSpPr>
          <p:cNvPr id="5" name="Footer Placeholder 4">
            <a:extLst>
              <a:ext uri="{FF2B5EF4-FFF2-40B4-BE49-F238E27FC236}">
                <a16:creationId xmlns:a16="http://schemas.microsoft.com/office/drawing/2014/main" id="{DC10B77B-8710-4B76-8B7E-DA1E3808E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7059ED-2130-4A01-9B14-B95235AB444B}"/>
              </a:ext>
            </a:extLst>
          </p:cNvPr>
          <p:cNvSpPr>
            <a:spLocks noGrp="1"/>
          </p:cNvSpPr>
          <p:nvPr>
            <p:ph type="sldNum" sz="quarter" idx="12"/>
          </p:nvPr>
        </p:nvSpPr>
        <p:spPr/>
        <p:txBody>
          <a:bodyPr/>
          <a:lstStyle/>
          <a:p>
            <a:fld id="{4B246C46-10EC-46EF-BA9D-8BBE1C7E21C7}" type="slidenum">
              <a:rPr lang="en-US" smtClean="0"/>
              <a:t>‹#›</a:t>
            </a:fld>
            <a:endParaRPr lang="en-US"/>
          </a:p>
        </p:txBody>
      </p:sp>
    </p:spTree>
    <p:extLst>
      <p:ext uri="{BB962C8B-B14F-4D97-AF65-F5344CB8AC3E}">
        <p14:creationId xmlns:p14="http://schemas.microsoft.com/office/powerpoint/2010/main" val="305315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11175-D3E3-4F70-96D7-D9C4B41AC8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F3569D-FC4D-4960-9860-5687D6CEB6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535E00-B2B6-4D8D-8BD3-F33046AC95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5302DB-5B4A-4A70-A1D0-5BACF16C84EB}"/>
              </a:ext>
            </a:extLst>
          </p:cNvPr>
          <p:cNvSpPr>
            <a:spLocks noGrp="1"/>
          </p:cNvSpPr>
          <p:nvPr>
            <p:ph type="dt" sz="half" idx="10"/>
          </p:nvPr>
        </p:nvSpPr>
        <p:spPr/>
        <p:txBody>
          <a:bodyPr/>
          <a:lstStyle/>
          <a:p>
            <a:fld id="{91E22222-8876-41E2-90DB-25C4B5C08BF5}" type="datetimeFigureOut">
              <a:rPr lang="en-US" smtClean="0"/>
              <a:t>11/1/2021</a:t>
            </a:fld>
            <a:endParaRPr lang="en-US"/>
          </a:p>
        </p:txBody>
      </p:sp>
      <p:sp>
        <p:nvSpPr>
          <p:cNvPr id="6" name="Footer Placeholder 5">
            <a:extLst>
              <a:ext uri="{FF2B5EF4-FFF2-40B4-BE49-F238E27FC236}">
                <a16:creationId xmlns:a16="http://schemas.microsoft.com/office/drawing/2014/main" id="{7A1F86B0-9696-4F22-AB07-DD4A9C7AF5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D6A5F8-6D98-4216-B293-41E122FE91BD}"/>
              </a:ext>
            </a:extLst>
          </p:cNvPr>
          <p:cNvSpPr>
            <a:spLocks noGrp="1"/>
          </p:cNvSpPr>
          <p:nvPr>
            <p:ph type="sldNum" sz="quarter" idx="12"/>
          </p:nvPr>
        </p:nvSpPr>
        <p:spPr/>
        <p:txBody>
          <a:bodyPr/>
          <a:lstStyle/>
          <a:p>
            <a:fld id="{4B246C46-10EC-46EF-BA9D-8BBE1C7E21C7}" type="slidenum">
              <a:rPr lang="en-US" smtClean="0"/>
              <a:t>‹#›</a:t>
            </a:fld>
            <a:endParaRPr lang="en-US"/>
          </a:p>
        </p:txBody>
      </p:sp>
    </p:spTree>
    <p:extLst>
      <p:ext uri="{BB962C8B-B14F-4D97-AF65-F5344CB8AC3E}">
        <p14:creationId xmlns:p14="http://schemas.microsoft.com/office/powerpoint/2010/main" val="261519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4711-181B-4636-88BD-BC23BF618A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38D322-4B6C-4CF9-B971-4A0CA60312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229250-C064-46D2-A80A-8D7BFA8E0E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6CC0AE-E308-4289-B498-9F6B8C5B97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A940FC-6D40-4E6F-A609-682D5F8D8C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A0DB62-05A1-4475-9EDC-E73F88A97209}"/>
              </a:ext>
            </a:extLst>
          </p:cNvPr>
          <p:cNvSpPr>
            <a:spLocks noGrp="1"/>
          </p:cNvSpPr>
          <p:nvPr>
            <p:ph type="dt" sz="half" idx="10"/>
          </p:nvPr>
        </p:nvSpPr>
        <p:spPr/>
        <p:txBody>
          <a:bodyPr/>
          <a:lstStyle/>
          <a:p>
            <a:fld id="{91E22222-8876-41E2-90DB-25C4B5C08BF5}" type="datetimeFigureOut">
              <a:rPr lang="en-US" smtClean="0"/>
              <a:t>11/1/2021</a:t>
            </a:fld>
            <a:endParaRPr lang="en-US"/>
          </a:p>
        </p:txBody>
      </p:sp>
      <p:sp>
        <p:nvSpPr>
          <p:cNvPr id="8" name="Footer Placeholder 7">
            <a:extLst>
              <a:ext uri="{FF2B5EF4-FFF2-40B4-BE49-F238E27FC236}">
                <a16:creationId xmlns:a16="http://schemas.microsoft.com/office/drawing/2014/main" id="{7545A14F-E2CE-46BF-8F63-56C4B32C2B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79F440-C60E-42E1-949D-8130789591DC}"/>
              </a:ext>
            </a:extLst>
          </p:cNvPr>
          <p:cNvSpPr>
            <a:spLocks noGrp="1"/>
          </p:cNvSpPr>
          <p:nvPr>
            <p:ph type="sldNum" sz="quarter" idx="12"/>
          </p:nvPr>
        </p:nvSpPr>
        <p:spPr/>
        <p:txBody>
          <a:bodyPr/>
          <a:lstStyle/>
          <a:p>
            <a:fld id="{4B246C46-10EC-46EF-BA9D-8BBE1C7E21C7}" type="slidenum">
              <a:rPr lang="en-US" smtClean="0"/>
              <a:t>‹#›</a:t>
            </a:fld>
            <a:endParaRPr lang="en-US"/>
          </a:p>
        </p:txBody>
      </p:sp>
    </p:spTree>
    <p:extLst>
      <p:ext uri="{BB962C8B-B14F-4D97-AF65-F5344CB8AC3E}">
        <p14:creationId xmlns:p14="http://schemas.microsoft.com/office/powerpoint/2010/main" val="283719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F2461-6F55-4A08-B897-E1D3B9BB6D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7EE037-6ECB-4CEE-BBC4-7CCE54DC3757}"/>
              </a:ext>
            </a:extLst>
          </p:cNvPr>
          <p:cNvSpPr>
            <a:spLocks noGrp="1"/>
          </p:cNvSpPr>
          <p:nvPr>
            <p:ph type="dt" sz="half" idx="10"/>
          </p:nvPr>
        </p:nvSpPr>
        <p:spPr/>
        <p:txBody>
          <a:bodyPr/>
          <a:lstStyle/>
          <a:p>
            <a:fld id="{91E22222-8876-41E2-90DB-25C4B5C08BF5}" type="datetimeFigureOut">
              <a:rPr lang="en-US" smtClean="0"/>
              <a:t>11/1/2021</a:t>
            </a:fld>
            <a:endParaRPr lang="en-US"/>
          </a:p>
        </p:txBody>
      </p:sp>
      <p:sp>
        <p:nvSpPr>
          <p:cNvPr id="4" name="Footer Placeholder 3">
            <a:extLst>
              <a:ext uri="{FF2B5EF4-FFF2-40B4-BE49-F238E27FC236}">
                <a16:creationId xmlns:a16="http://schemas.microsoft.com/office/drawing/2014/main" id="{F2CB7B4D-81B5-4707-955C-3F5BAC7199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CD184D-F5AE-4495-824F-4B00D3114718}"/>
              </a:ext>
            </a:extLst>
          </p:cNvPr>
          <p:cNvSpPr>
            <a:spLocks noGrp="1"/>
          </p:cNvSpPr>
          <p:nvPr>
            <p:ph type="sldNum" sz="quarter" idx="12"/>
          </p:nvPr>
        </p:nvSpPr>
        <p:spPr/>
        <p:txBody>
          <a:bodyPr/>
          <a:lstStyle/>
          <a:p>
            <a:fld id="{4B246C46-10EC-46EF-BA9D-8BBE1C7E21C7}" type="slidenum">
              <a:rPr lang="en-US" smtClean="0"/>
              <a:t>‹#›</a:t>
            </a:fld>
            <a:endParaRPr lang="en-US"/>
          </a:p>
        </p:txBody>
      </p:sp>
    </p:spTree>
    <p:extLst>
      <p:ext uri="{BB962C8B-B14F-4D97-AF65-F5344CB8AC3E}">
        <p14:creationId xmlns:p14="http://schemas.microsoft.com/office/powerpoint/2010/main" val="1543920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748116-2240-4529-87CC-9DFD49881954}"/>
              </a:ext>
            </a:extLst>
          </p:cNvPr>
          <p:cNvSpPr>
            <a:spLocks noGrp="1"/>
          </p:cNvSpPr>
          <p:nvPr>
            <p:ph type="dt" sz="half" idx="10"/>
          </p:nvPr>
        </p:nvSpPr>
        <p:spPr/>
        <p:txBody>
          <a:bodyPr/>
          <a:lstStyle/>
          <a:p>
            <a:fld id="{91E22222-8876-41E2-90DB-25C4B5C08BF5}" type="datetimeFigureOut">
              <a:rPr lang="en-US" smtClean="0"/>
              <a:t>11/1/2021</a:t>
            </a:fld>
            <a:endParaRPr lang="en-US"/>
          </a:p>
        </p:txBody>
      </p:sp>
      <p:sp>
        <p:nvSpPr>
          <p:cNvPr id="3" name="Footer Placeholder 2">
            <a:extLst>
              <a:ext uri="{FF2B5EF4-FFF2-40B4-BE49-F238E27FC236}">
                <a16:creationId xmlns:a16="http://schemas.microsoft.com/office/drawing/2014/main" id="{69704740-5FE5-47D9-BAC7-B9FB23B122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B3742F-016D-40AE-AF04-5E87F7C1B1CB}"/>
              </a:ext>
            </a:extLst>
          </p:cNvPr>
          <p:cNvSpPr>
            <a:spLocks noGrp="1"/>
          </p:cNvSpPr>
          <p:nvPr>
            <p:ph type="sldNum" sz="quarter" idx="12"/>
          </p:nvPr>
        </p:nvSpPr>
        <p:spPr/>
        <p:txBody>
          <a:bodyPr/>
          <a:lstStyle/>
          <a:p>
            <a:fld id="{4B246C46-10EC-46EF-BA9D-8BBE1C7E21C7}" type="slidenum">
              <a:rPr lang="en-US" smtClean="0"/>
              <a:t>‹#›</a:t>
            </a:fld>
            <a:endParaRPr lang="en-US"/>
          </a:p>
        </p:txBody>
      </p:sp>
    </p:spTree>
    <p:extLst>
      <p:ext uri="{BB962C8B-B14F-4D97-AF65-F5344CB8AC3E}">
        <p14:creationId xmlns:p14="http://schemas.microsoft.com/office/powerpoint/2010/main" val="369559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C0A75-A9ED-4F61-9B10-2631151A07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2A7534-2D89-4934-A56C-0774078B03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B0C4C5-1233-4356-B81E-ACF5E9B6E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4D86B2-BE5D-450E-A906-88AF0EAE6DBB}"/>
              </a:ext>
            </a:extLst>
          </p:cNvPr>
          <p:cNvSpPr>
            <a:spLocks noGrp="1"/>
          </p:cNvSpPr>
          <p:nvPr>
            <p:ph type="dt" sz="half" idx="10"/>
          </p:nvPr>
        </p:nvSpPr>
        <p:spPr/>
        <p:txBody>
          <a:bodyPr/>
          <a:lstStyle/>
          <a:p>
            <a:fld id="{91E22222-8876-41E2-90DB-25C4B5C08BF5}" type="datetimeFigureOut">
              <a:rPr lang="en-US" smtClean="0"/>
              <a:t>11/1/2021</a:t>
            </a:fld>
            <a:endParaRPr lang="en-US"/>
          </a:p>
        </p:txBody>
      </p:sp>
      <p:sp>
        <p:nvSpPr>
          <p:cNvPr id="6" name="Footer Placeholder 5">
            <a:extLst>
              <a:ext uri="{FF2B5EF4-FFF2-40B4-BE49-F238E27FC236}">
                <a16:creationId xmlns:a16="http://schemas.microsoft.com/office/drawing/2014/main" id="{EA156096-275F-481B-AE70-39E5EE3969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E79043-D47D-467A-9F15-4630AD4F8A5F}"/>
              </a:ext>
            </a:extLst>
          </p:cNvPr>
          <p:cNvSpPr>
            <a:spLocks noGrp="1"/>
          </p:cNvSpPr>
          <p:nvPr>
            <p:ph type="sldNum" sz="quarter" idx="12"/>
          </p:nvPr>
        </p:nvSpPr>
        <p:spPr/>
        <p:txBody>
          <a:bodyPr/>
          <a:lstStyle/>
          <a:p>
            <a:fld id="{4B246C46-10EC-46EF-BA9D-8BBE1C7E21C7}" type="slidenum">
              <a:rPr lang="en-US" smtClean="0"/>
              <a:t>‹#›</a:t>
            </a:fld>
            <a:endParaRPr lang="en-US"/>
          </a:p>
        </p:txBody>
      </p:sp>
    </p:spTree>
    <p:extLst>
      <p:ext uri="{BB962C8B-B14F-4D97-AF65-F5344CB8AC3E}">
        <p14:creationId xmlns:p14="http://schemas.microsoft.com/office/powerpoint/2010/main" val="449927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862DF-31BE-484D-B4D2-A0E273FB7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96F7C9-87C6-488C-BA16-360E93BAA8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E64228-9F40-4B50-A545-1594EB5D5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9ED5AB-6C04-405E-AD06-50660ECBC4B9}"/>
              </a:ext>
            </a:extLst>
          </p:cNvPr>
          <p:cNvSpPr>
            <a:spLocks noGrp="1"/>
          </p:cNvSpPr>
          <p:nvPr>
            <p:ph type="dt" sz="half" idx="10"/>
          </p:nvPr>
        </p:nvSpPr>
        <p:spPr/>
        <p:txBody>
          <a:bodyPr/>
          <a:lstStyle/>
          <a:p>
            <a:fld id="{91E22222-8876-41E2-90DB-25C4B5C08BF5}" type="datetimeFigureOut">
              <a:rPr lang="en-US" smtClean="0"/>
              <a:t>11/1/2021</a:t>
            </a:fld>
            <a:endParaRPr lang="en-US"/>
          </a:p>
        </p:txBody>
      </p:sp>
      <p:sp>
        <p:nvSpPr>
          <p:cNvPr id="6" name="Footer Placeholder 5">
            <a:extLst>
              <a:ext uri="{FF2B5EF4-FFF2-40B4-BE49-F238E27FC236}">
                <a16:creationId xmlns:a16="http://schemas.microsoft.com/office/drawing/2014/main" id="{D5C9B42A-860D-4394-8403-4E24910B6D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F63E5-1FB6-4644-8DEE-D464ED00B450}"/>
              </a:ext>
            </a:extLst>
          </p:cNvPr>
          <p:cNvSpPr>
            <a:spLocks noGrp="1"/>
          </p:cNvSpPr>
          <p:nvPr>
            <p:ph type="sldNum" sz="quarter" idx="12"/>
          </p:nvPr>
        </p:nvSpPr>
        <p:spPr/>
        <p:txBody>
          <a:bodyPr/>
          <a:lstStyle/>
          <a:p>
            <a:fld id="{4B246C46-10EC-46EF-BA9D-8BBE1C7E21C7}" type="slidenum">
              <a:rPr lang="en-US" smtClean="0"/>
              <a:t>‹#›</a:t>
            </a:fld>
            <a:endParaRPr lang="en-US"/>
          </a:p>
        </p:txBody>
      </p:sp>
    </p:spTree>
    <p:extLst>
      <p:ext uri="{BB962C8B-B14F-4D97-AF65-F5344CB8AC3E}">
        <p14:creationId xmlns:p14="http://schemas.microsoft.com/office/powerpoint/2010/main" val="1375769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AD7E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922F3-504D-4D60-A2BA-AD7EEE9E3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CE2FB5-38B8-42EA-B161-9C00774322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901C2-14B5-4906-9A36-A80577FB63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22222-8876-41E2-90DB-25C4B5C08BF5}" type="datetimeFigureOut">
              <a:rPr lang="en-US" smtClean="0"/>
              <a:t>11/1/2021</a:t>
            </a:fld>
            <a:endParaRPr lang="en-US"/>
          </a:p>
        </p:txBody>
      </p:sp>
      <p:sp>
        <p:nvSpPr>
          <p:cNvPr id="5" name="Footer Placeholder 4">
            <a:extLst>
              <a:ext uri="{FF2B5EF4-FFF2-40B4-BE49-F238E27FC236}">
                <a16:creationId xmlns:a16="http://schemas.microsoft.com/office/drawing/2014/main" id="{30E4F575-8DCC-489B-8F1E-5AE01A472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D7B182-3A61-4D1E-9335-16A0AE91E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46C46-10EC-46EF-BA9D-8BBE1C7E21C7}" type="slidenum">
              <a:rPr lang="en-US" smtClean="0"/>
              <a:t>‹#›</a:t>
            </a:fld>
            <a:endParaRPr lang="en-US"/>
          </a:p>
        </p:txBody>
      </p:sp>
    </p:spTree>
    <p:extLst>
      <p:ext uri="{BB962C8B-B14F-4D97-AF65-F5344CB8AC3E}">
        <p14:creationId xmlns:p14="http://schemas.microsoft.com/office/powerpoint/2010/main" val="1399651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cid:3CE8452D-C8F7-4DCF-941C-C20B40823D5E-L0-001"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cid:EEE7832A-2F8D-4D45-9514-A26892F97FA5-L0-001"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cid:AD6379F6-63E6-4A2F-B51A-8200D033D35D-L0-001"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cid:640ADB7C-1417-46F1-92E4-20E4F8765409-L0-001"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cid:1FD8CE3E-CB74-4CD5-84C4-53D5D2B3CFAF-L0-001"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5CFE-CE18-4888-B89D-8A68A28C1EA3}"/>
              </a:ext>
            </a:extLst>
          </p:cNvPr>
          <p:cNvSpPr>
            <a:spLocks noGrp="1"/>
          </p:cNvSpPr>
          <p:nvPr>
            <p:ph type="ctrTitle"/>
          </p:nvPr>
        </p:nvSpPr>
        <p:spPr>
          <a:xfrm>
            <a:off x="6704647" y="2269734"/>
            <a:ext cx="5611178" cy="2889114"/>
          </a:xfrm>
        </p:spPr>
        <p:txBody>
          <a:bodyPr anchor="b">
            <a:normAutofit/>
          </a:bodyPr>
          <a:lstStyle/>
          <a:p>
            <a:pPr algn="l"/>
            <a:r>
              <a:rPr lang="en-US" sz="5400" dirty="0">
                <a:solidFill>
                  <a:schemeClr val="bg1"/>
                </a:solidFill>
                <a:latin typeface="Comic Sans MS" panose="030F0702030302020204" pitchFamily="66" charset="0"/>
              </a:rPr>
              <a:t>Jeremy Strong</a:t>
            </a:r>
          </a:p>
        </p:txBody>
      </p:sp>
      <p:sp>
        <p:nvSpPr>
          <p:cNvPr id="3" name="Subtitle 2">
            <a:extLst>
              <a:ext uri="{FF2B5EF4-FFF2-40B4-BE49-F238E27FC236}">
                <a16:creationId xmlns:a16="http://schemas.microsoft.com/office/drawing/2014/main" id="{A13FDFD0-FAB2-44E7-A4DE-7CC41FABB76D}"/>
              </a:ext>
            </a:extLst>
          </p:cNvPr>
          <p:cNvSpPr>
            <a:spLocks noGrp="1"/>
          </p:cNvSpPr>
          <p:nvPr>
            <p:ph type="subTitle" idx="1"/>
          </p:nvPr>
        </p:nvSpPr>
        <p:spPr>
          <a:xfrm>
            <a:off x="6704645" y="5236668"/>
            <a:ext cx="5611177" cy="1147863"/>
          </a:xfrm>
        </p:spPr>
        <p:txBody>
          <a:bodyPr anchor="t">
            <a:normAutofit/>
          </a:bodyPr>
          <a:lstStyle/>
          <a:p>
            <a:r>
              <a:rPr lang="en-US" sz="3200">
                <a:solidFill>
                  <a:schemeClr val="bg1"/>
                </a:solidFill>
                <a:latin typeface="Comic Sans MS" panose="030F0702030302020204" pitchFamily="66" charset="0"/>
              </a:rPr>
              <a:t>Lesson </a:t>
            </a:r>
            <a:r>
              <a:rPr lang="en-US" sz="3200" dirty="0">
                <a:solidFill>
                  <a:schemeClr val="bg1"/>
                </a:solidFill>
                <a:latin typeface="Comic Sans MS" panose="030F0702030302020204" pitchFamily="66" charset="0"/>
              </a:rPr>
              <a:t>3</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See the source image">
            <a:extLst>
              <a:ext uri="{FF2B5EF4-FFF2-40B4-BE49-F238E27FC236}">
                <a16:creationId xmlns:a16="http://schemas.microsoft.com/office/drawing/2014/main" id="{C1D89BC2-4DC0-4BC4-B800-544764B731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4" r="-1" b="78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2590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78ECB00-863C-469D-8B8A-AE2FF1A7826A}"/>
              </a:ext>
            </a:extLst>
          </p:cNvPr>
          <p:cNvPicPr>
            <a:picLocks noGrp="1"/>
          </p:cNvPicPr>
          <p:nvPr>
            <p:ph idx="1"/>
          </p:nvPr>
        </p:nvPicPr>
        <p:blipFill rotWithShape="1">
          <a:blip r:embed="rId2" r:link="rId3">
            <a:extLst>
              <a:ext uri="{28A0092B-C50C-407E-A947-70E740481C1C}">
                <a14:useLocalDpi xmlns:a14="http://schemas.microsoft.com/office/drawing/2010/main" val="0"/>
              </a:ext>
            </a:extLst>
          </a:blip>
          <a:srcRect l="7098" t="8585" r="11517" b="11172"/>
          <a:stretch>
            <a:fillRect/>
          </a:stretch>
        </p:blipFill>
        <p:spPr bwMode="auto">
          <a:xfrm>
            <a:off x="3555285" y="269111"/>
            <a:ext cx="5081430" cy="6319777"/>
          </a:xfrm>
          <a:prstGeom prst="rect">
            <a:avLst/>
          </a:prstGeom>
          <a:noFill/>
          <a:ln>
            <a:noFill/>
          </a:ln>
        </p:spPr>
      </p:pic>
    </p:spTree>
    <p:extLst>
      <p:ext uri="{BB962C8B-B14F-4D97-AF65-F5344CB8AC3E}">
        <p14:creationId xmlns:p14="http://schemas.microsoft.com/office/powerpoint/2010/main" val="1526953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438C-E443-433B-AC50-35F65AD65E71}"/>
              </a:ext>
            </a:extLst>
          </p:cNvPr>
          <p:cNvSpPr>
            <a:spLocks noGrp="1"/>
          </p:cNvSpPr>
          <p:nvPr>
            <p:ph type="title"/>
          </p:nvPr>
        </p:nvSpPr>
        <p:spPr>
          <a:xfrm>
            <a:off x="838200" y="-51435"/>
            <a:ext cx="10515600" cy="1325563"/>
          </a:xfrm>
        </p:spPr>
        <p:txBody>
          <a:bodyPr/>
          <a:lstStyle/>
          <a:p>
            <a:pPr algn="ctr"/>
            <a:r>
              <a:rPr lang="en-US" b="1" dirty="0">
                <a:latin typeface="Comic Sans MS" panose="030F0702030302020204" pitchFamily="66" charset="0"/>
              </a:rPr>
              <a:t>Activity 1:</a:t>
            </a:r>
          </a:p>
        </p:txBody>
      </p:sp>
      <p:sp>
        <p:nvSpPr>
          <p:cNvPr id="3" name="Content Placeholder 2">
            <a:extLst>
              <a:ext uri="{FF2B5EF4-FFF2-40B4-BE49-F238E27FC236}">
                <a16:creationId xmlns:a16="http://schemas.microsoft.com/office/drawing/2014/main" id="{B5A3E912-461F-4CD0-82A1-B6038C7A5349}"/>
              </a:ext>
            </a:extLst>
          </p:cNvPr>
          <p:cNvSpPr>
            <a:spLocks noGrp="1"/>
          </p:cNvSpPr>
          <p:nvPr>
            <p:ph idx="1"/>
          </p:nvPr>
        </p:nvSpPr>
        <p:spPr>
          <a:xfrm>
            <a:off x="838200" y="1300480"/>
            <a:ext cx="10515600" cy="4876483"/>
          </a:xfrm>
        </p:spPr>
        <p:txBody>
          <a:bodyPr>
            <a:normAutofit fontScale="92500"/>
          </a:bodyPr>
          <a:lstStyle/>
          <a:p>
            <a:pPr marL="0" indent="0">
              <a:lnSpc>
                <a:spcPct val="107000"/>
              </a:lnSpc>
              <a:spcAft>
                <a:spcPts val="800"/>
              </a:spcAft>
              <a:buNone/>
            </a:pPr>
            <a:r>
              <a:rPr lang="en-GB" sz="2800" dirty="0">
                <a:effectLst/>
                <a:latin typeface="Comic Sans MS" panose="030F0702030302020204" pitchFamily="66" charset="0"/>
                <a:ea typeface="Calibri" panose="020F0502020204030204" pitchFamily="34" charset="0"/>
                <a:cs typeface="Calibri" panose="020F0502020204030204" pitchFamily="34" charset="0"/>
              </a:rPr>
              <a:t>In mixed groups, we are going to create freeze frames for key sentences in chapter 4.</a:t>
            </a:r>
          </a:p>
          <a:p>
            <a:pPr marL="0" indent="0">
              <a:lnSpc>
                <a:spcPct val="107000"/>
              </a:lnSpc>
              <a:spcAft>
                <a:spcPts val="800"/>
              </a:spcAft>
              <a:buNone/>
            </a:pPr>
            <a:endParaRPr lang="en-GB" dirty="0">
              <a:latin typeface="Comic Sans MS" panose="030F0702030302020204" pitchFamily="66"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sz="2800" b="1" dirty="0">
                <a:effectLst/>
                <a:latin typeface="Comic Sans MS" panose="030F0702030302020204" pitchFamily="66" charset="0"/>
                <a:ea typeface="Calibri" panose="020F0502020204030204" pitchFamily="34" charset="0"/>
                <a:cs typeface="Calibri" panose="020F0502020204030204" pitchFamily="34" charset="0"/>
              </a:rPr>
              <a:t>The three sentences are:</a:t>
            </a:r>
          </a:p>
          <a:p>
            <a:pPr>
              <a:lnSpc>
                <a:spcPct val="107000"/>
              </a:lnSpc>
              <a:spcAft>
                <a:spcPts val="800"/>
              </a:spcAft>
              <a:buFontTx/>
              <a:buChar char="-"/>
            </a:pPr>
            <a:r>
              <a:rPr lang="en-GB" dirty="0">
                <a:latin typeface="Comic Sans MS" panose="030F0702030302020204" pitchFamily="66" charset="0"/>
                <a:ea typeface="Calibri" panose="020F0502020204030204" pitchFamily="34" charset="0"/>
                <a:cs typeface="Calibri" panose="020F0502020204030204" pitchFamily="34" charset="0"/>
              </a:rPr>
              <a:t>Mum and Dad have been arguing again.</a:t>
            </a:r>
          </a:p>
          <a:p>
            <a:pPr>
              <a:lnSpc>
                <a:spcPct val="107000"/>
              </a:lnSpc>
              <a:spcAft>
                <a:spcPts val="800"/>
              </a:spcAft>
              <a:buFontTx/>
              <a:buChar char="-"/>
            </a:pPr>
            <a:r>
              <a:rPr lang="en-GB" sz="2800" dirty="0">
                <a:effectLst/>
                <a:latin typeface="Comic Sans MS" panose="030F0702030302020204" pitchFamily="66" charset="0"/>
                <a:ea typeface="Calibri" panose="020F0502020204030204" pitchFamily="34" charset="0"/>
                <a:cs typeface="Calibri" panose="020F0502020204030204" pitchFamily="34" charset="0"/>
              </a:rPr>
              <a:t>Mum couldn’t find the chicken she ha</a:t>
            </a:r>
            <a:r>
              <a:rPr lang="en-GB" dirty="0">
                <a:latin typeface="Comic Sans MS" panose="030F0702030302020204" pitchFamily="66" charset="0"/>
                <a:ea typeface="Calibri" panose="020F0502020204030204" pitchFamily="34" charset="0"/>
                <a:cs typeface="Calibri" panose="020F0502020204030204" pitchFamily="34" charset="0"/>
              </a:rPr>
              <a:t>d bought for Sunday lunch.</a:t>
            </a:r>
          </a:p>
          <a:p>
            <a:pPr>
              <a:lnSpc>
                <a:spcPct val="107000"/>
              </a:lnSpc>
              <a:spcAft>
                <a:spcPts val="800"/>
              </a:spcAft>
              <a:buFontTx/>
              <a:buChar char="-"/>
            </a:pPr>
            <a:r>
              <a:rPr lang="en-GB" dirty="0">
                <a:latin typeface="Comic Sans MS" panose="030F0702030302020204" pitchFamily="66" charset="0"/>
                <a:ea typeface="Calibri" panose="020F0502020204030204" pitchFamily="34" charset="0"/>
                <a:cs typeface="Calibri" panose="020F0502020204030204" pitchFamily="34" charset="0"/>
              </a:rPr>
              <a:t>I think Dad made a bad mistake then. He laughed. Mum threw the mushrooms at him and went storming off to the kitchen.</a:t>
            </a:r>
            <a:r>
              <a:rPr lang="en-GB" sz="2800" dirty="0">
                <a:effectLst/>
                <a:latin typeface="Comic Sans MS" panose="030F0702030302020204" pitchFamily="66" charset="0"/>
                <a:ea typeface="Calibri" panose="020F0502020204030204" pitchFamily="34" charset="0"/>
                <a:cs typeface="Calibri" panose="020F0502020204030204" pitchFamily="34" charset="0"/>
              </a:rPr>
              <a:t> </a:t>
            </a:r>
            <a:endParaRPr lang="en-US" sz="2800" dirty="0">
              <a:effectLst/>
              <a:latin typeface="Comic Sans MS" panose="030F0702030302020204" pitchFamily="66" charset="0"/>
              <a:ea typeface="Calibri" panose="020F0502020204030204" pitchFamily="34" charset="0"/>
              <a:cs typeface="Times New Roman" panose="02020603050405020304" pitchFamily="18" charset="0"/>
            </a:endParaRPr>
          </a:p>
          <a:p>
            <a:endParaRPr lang="en-US" dirty="0">
              <a:latin typeface="Comic Sans MS" panose="030F0702030302020204" pitchFamily="66" charset="0"/>
            </a:endParaRPr>
          </a:p>
        </p:txBody>
      </p:sp>
    </p:spTree>
    <p:extLst>
      <p:ext uri="{BB962C8B-B14F-4D97-AF65-F5344CB8AC3E}">
        <p14:creationId xmlns:p14="http://schemas.microsoft.com/office/powerpoint/2010/main" val="2043983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438C-E443-433B-AC50-35F65AD65E71}"/>
              </a:ext>
            </a:extLst>
          </p:cNvPr>
          <p:cNvSpPr>
            <a:spLocks noGrp="1"/>
          </p:cNvSpPr>
          <p:nvPr>
            <p:ph type="title"/>
          </p:nvPr>
        </p:nvSpPr>
        <p:spPr>
          <a:xfrm>
            <a:off x="838200" y="-51435"/>
            <a:ext cx="10515600" cy="1325563"/>
          </a:xfrm>
        </p:spPr>
        <p:txBody>
          <a:bodyPr/>
          <a:lstStyle/>
          <a:p>
            <a:pPr algn="ctr"/>
            <a:r>
              <a:rPr lang="en-US" b="1" dirty="0">
                <a:latin typeface="Comic Sans MS" panose="030F0702030302020204" pitchFamily="66" charset="0"/>
              </a:rPr>
              <a:t>Activity 2:</a:t>
            </a:r>
          </a:p>
        </p:txBody>
      </p:sp>
      <p:sp>
        <p:nvSpPr>
          <p:cNvPr id="3" name="Content Placeholder 2">
            <a:extLst>
              <a:ext uri="{FF2B5EF4-FFF2-40B4-BE49-F238E27FC236}">
                <a16:creationId xmlns:a16="http://schemas.microsoft.com/office/drawing/2014/main" id="{B5A3E912-461F-4CD0-82A1-B6038C7A5349}"/>
              </a:ext>
            </a:extLst>
          </p:cNvPr>
          <p:cNvSpPr>
            <a:spLocks noGrp="1"/>
          </p:cNvSpPr>
          <p:nvPr>
            <p:ph idx="1"/>
          </p:nvPr>
        </p:nvSpPr>
        <p:spPr>
          <a:xfrm>
            <a:off x="838200" y="1300480"/>
            <a:ext cx="10515600" cy="4876483"/>
          </a:xfrm>
        </p:spPr>
        <p:txBody>
          <a:bodyPr>
            <a:normAutofit fontScale="92500" lnSpcReduction="20000"/>
          </a:bodyPr>
          <a:lstStyle/>
          <a:p>
            <a:pPr marL="0" indent="0">
              <a:lnSpc>
                <a:spcPct val="107000"/>
              </a:lnSpc>
              <a:spcAft>
                <a:spcPts val="800"/>
              </a:spcAft>
              <a:buNone/>
            </a:pPr>
            <a:r>
              <a:rPr lang="en-GB" sz="2800" dirty="0">
                <a:effectLst/>
                <a:latin typeface="Comic Sans MS" panose="030F0702030302020204" pitchFamily="66" charset="0"/>
                <a:ea typeface="Calibri" panose="020F0502020204030204" pitchFamily="34" charset="0"/>
                <a:cs typeface="Calibri" panose="020F0502020204030204" pitchFamily="34" charset="0"/>
              </a:rPr>
              <a:t>Using same freeze frames, you need to think about what your character might say or be thinking. When you are tapped on the shoulder, you need to come alive and say what your character would say. If you are </a:t>
            </a:r>
            <a:r>
              <a:rPr lang="en-GB" sz="2800" dirty="0" err="1">
                <a:effectLst/>
                <a:latin typeface="Comic Sans MS" panose="030F0702030302020204" pitchFamily="66" charset="0"/>
                <a:ea typeface="Calibri" panose="020F0502020204030204" pitchFamily="34" charset="0"/>
                <a:cs typeface="Calibri" panose="020F0502020204030204" pitchFamily="34" charset="0"/>
              </a:rPr>
              <a:t>Crunchbag</a:t>
            </a:r>
            <a:r>
              <a:rPr lang="en-GB" sz="2800" dirty="0">
                <a:effectLst/>
                <a:latin typeface="Comic Sans MS" panose="030F0702030302020204" pitchFamily="66" charset="0"/>
                <a:ea typeface="Calibri" panose="020F0502020204030204" pitchFamily="34" charset="0"/>
                <a:cs typeface="Calibri" panose="020F0502020204030204" pitchFamily="34" charset="0"/>
              </a:rPr>
              <a:t>, you can still speak. </a:t>
            </a:r>
            <a:endParaRPr lang="en-US" sz="28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dirty="0">
              <a:latin typeface="Comic Sans MS" panose="030F0702030302020204" pitchFamily="66"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sz="2800" b="1" dirty="0">
                <a:effectLst/>
                <a:latin typeface="Comic Sans MS" panose="030F0702030302020204" pitchFamily="66" charset="0"/>
                <a:ea typeface="Calibri" panose="020F0502020204030204" pitchFamily="34" charset="0"/>
                <a:cs typeface="Calibri" panose="020F0502020204030204" pitchFamily="34" charset="0"/>
              </a:rPr>
              <a:t>The three sentences are:</a:t>
            </a:r>
          </a:p>
          <a:p>
            <a:pPr>
              <a:lnSpc>
                <a:spcPct val="107000"/>
              </a:lnSpc>
              <a:spcAft>
                <a:spcPts val="800"/>
              </a:spcAft>
              <a:buFontTx/>
              <a:buChar char="-"/>
            </a:pPr>
            <a:r>
              <a:rPr lang="en-GB" dirty="0">
                <a:latin typeface="Comic Sans MS" panose="030F0702030302020204" pitchFamily="66" charset="0"/>
                <a:ea typeface="Calibri" panose="020F0502020204030204" pitchFamily="34" charset="0"/>
                <a:cs typeface="Calibri" panose="020F0502020204030204" pitchFamily="34" charset="0"/>
              </a:rPr>
              <a:t>Mum and Dad have been arguing again.</a:t>
            </a:r>
          </a:p>
          <a:p>
            <a:pPr>
              <a:lnSpc>
                <a:spcPct val="107000"/>
              </a:lnSpc>
              <a:spcAft>
                <a:spcPts val="800"/>
              </a:spcAft>
              <a:buFontTx/>
              <a:buChar char="-"/>
            </a:pPr>
            <a:r>
              <a:rPr lang="en-GB" sz="2800" dirty="0">
                <a:effectLst/>
                <a:latin typeface="Comic Sans MS" panose="030F0702030302020204" pitchFamily="66" charset="0"/>
                <a:ea typeface="Calibri" panose="020F0502020204030204" pitchFamily="34" charset="0"/>
                <a:cs typeface="Calibri" panose="020F0502020204030204" pitchFamily="34" charset="0"/>
              </a:rPr>
              <a:t>Mum couldn’t find the chicken she ha</a:t>
            </a:r>
            <a:r>
              <a:rPr lang="en-GB" dirty="0">
                <a:latin typeface="Comic Sans MS" panose="030F0702030302020204" pitchFamily="66" charset="0"/>
                <a:ea typeface="Calibri" panose="020F0502020204030204" pitchFamily="34" charset="0"/>
                <a:cs typeface="Calibri" panose="020F0502020204030204" pitchFamily="34" charset="0"/>
              </a:rPr>
              <a:t>d bought for Sunday lunch.</a:t>
            </a:r>
          </a:p>
          <a:p>
            <a:pPr>
              <a:lnSpc>
                <a:spcPct val="107000"/>
              </a:lnSpc>
              <a:spcAft>
                <a:spcPts val="800"/>
              </a:spcAft>
              <a:buFontTx/>
              <a:buChar char="-"/>
            </a:pPr>
            <a:r>
              <a:rPr lang="en-GB" dirty="0">
                <a:latin typeface="Comic Sans MS" panose="030F0702030302020204" pitchFamily="66" charset="0"/>
                <a:ea typeface="Calibri" panose="020F0502020204030204" pitchFamily="34" charset="0"/>
                <a:cs typeface="Calibri" panose="020F0502020204030204" pitchFamily="34" charset="0"/>
              </a:rPr>
              <a:t>I think Dad made a bad mistake then. He laughed. Mum threw the mushrooms at him and went storming off to the kitchen.</a:t>
            </a:r>
            <a:r>
              <a:rPr lang="en-GB" sz="2800" dirty="0">
                <a:effectLst/>
                <a:latin typeface="Comic Sans MS" panose="030F0702030302020204" pitchFamily="66" charset="0"/>
                <a:ea typeface="Calibri" panose="020F0502020204030204" pitchFamily="34" charset="0"/>
                <a:cs typeface="Calibri" panose="020F0502020204030204" pitchFamily="34" charset="0"/>
              </a:rPr>
              <a:t> </a:t>
            </a:r>
            <a:endParaRPr lang="en-US" sz="2800" dirty="0">
              <a:effectLst/>
              <a:latin typeface="Comic Sans MS" panose="030F0702030302020204" pitchFamily="66" charset="0"/>
              <a:ea typeface="Calibri" panose="020F0502020204030204" pitchFamily="34" charset="0"/>
              <a:cs typeface="Times New Roman" panose="02020603050405020304" pitchFamily="18" charset="0"/>
            </a:endParaRPr>
          </a:p>
          <a:p>
            <a:endParaRPr lang="en-US" dirty="0">
              <a:latin typeface="Comic Sans MS" panose="030F0702030302020204" pitchFamily="66" charset="0"/>
            </a:endParaRPr>
          </a:p>
        </p:txBody>
      </p:sp>
    </p:spTree>
    <p:extLst>
      <p:ext uri="{BB962C8B-B14F-4D97-AF65-F5344CB8AC3E}">
        <p14:creationId xmlns:p14="http://schemas.microsoft.com/office/powerpoint/2010/main" val="3906272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29D798-8DAC-412C-B8E1-C61944683C98}"/>
              </a:ext>
            </a:extLst>
          </p:cNvPr>
          <p:cNvSpPr>
            <a:spLocks noGrp="1"/>
          </p:cNvSpPr>
          <p:nvPr>
            <p:ph idx="1"/>
          </p:nvPr>
        </p:nvSpPr>
        <p:spPr>
          <a:xfrm>
            <a:off x="2133600" y="233680"/>
            <a:ext cx="9220200" cy="5943283"/>
          </a:xfrm>
        </p:spPr>
        <p:txBody>
          <a:bodyPr>
            <a:normAutofit/>
          </a:bodyPr>
          <a:lstStyle/>
          <a:p>
            <a:pPr marL="0" indent="0" fontAlgn="base">
              <a:lnSpc>
                <a:spcPct val="107000"/>
              </a:lnSpc>
              <a:spcAft>
                <a:spcPts val="800"/>
              </a:spcAft>
              <a:buNone/>
            </a:pPr>
            <a:r>
              <a:rPr lang="en-US" sz="24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We are going to link our drama to using speech marks. </a:t>
            </a:r>
          </a:p>
          <a:p>
            <a:pPr marL="0" indent="0" fontAlgn="base">
              <a:lnSpc>
                <a:spcPct val="107000"/>
              </a:lnSpc>
              <a:spcAft>
                <a:spcPts val="800"/>
              </a:spcAft>
              <a:buNone/>
            </a:pPr>
            <a:r>
              <a:rPr lang="en-US" sz="24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We use speech marks to show when someone is talking. </a:t>
            </a:r>
          </a:p>
          <a:p>
            <a:pPr marL="0" indent="0" fontAlgn="base">
              <a:lnSpc>
                <a:spcPct val="107000"/>
              </a:lnSpc>
              <a:spcAft>
                <a:spcPts val="800"/>
              </a:spcAft>
              <a:buNone/>
            </a:pPr>
            <a:r>
              <a:rPr lang="en-US" sz="24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We are going to write down some sentences to show what our characters might say in each freeze frame. </a:t>
            </a:r>
          </a:p>
          <a:p>
            <a:pPr marL="0" indent="0" fontAlgn="base">
              <a:lnSpc>
                <a:spcPct val="107000"/>
              </a:lnSpc>
              <a:spcAft>
                <a:spcPts val="800"/>
              </a:spcAft>
              <a:buNone/>
            </a:pPr>
            <a:r>
              <a:rPr lang="en-US" sz="24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Demonstrate using whiteboard how to use speech marks. Remind chn that speech starts with capital letter and punctuation needs to go inside speech marks e.g.</a:t>
            </a:r>
            <a:endParaRPr lang="en-US" sz="2400" dirty="0">
              <a:effectLst/>
              <a:latin typeface="Comic Sans MS" panose="030F0702030302020204" pitchFamily="66" charset="0"/>
              <a:ea typeface="Calibri" panose="020F0502020204030204" pitchFamily="34" charset="0"/>
              <a:cs typeface="Times New Roman" panose="02020603050405020304" pitchFamily="18" charset="0"/>
            </a:endParaRPr>
          </a:p>
          <a:p>
            <a:pPr fontAlgn="base">
              <a:lnSpc>
                <a:spcPct val="107000"/>
              </a:lnSpc>
              <a:spcAft>
                <a:spcPts val="800"/>
              </a:spcAft>
            </a:pPr>
            <a:r>
              <a:rPr lang="en-US" sz="24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“Hello,” said Bob. Remind YR3 chn that we usually start a new line for a new speaker.</a:t>
            </a:r>
            <a:endParaRPr lang="en-US" sz="2400" dirty="0">
              <a:effectLst/>
              <a:latin typeface="Comic Sans MS" panose="030F0702030302020204" pitchFamily="66" charset="0"/>
              <a:ea typeface="Calibri" panose="020F0502020204030204" pitchFamily="34" charset="0"/>
              <a:cs typeface="Times New Roman" panose="02020603050405020304" pitchFamily="18" charset="0"/>
            </a:endParaRPr>
          </a:p>
          <a:p>
            <a:endParaRPr lang="en-US" dirty="0"/>
          </a:p>
        </p:txBody>
      </p:sp>
      <p:pic>
        <p:nvPicPr>
          <p:cNvPr id="4" name="Picture 2">
            <a:extLst>
              <a:ext uri="{FF2B5EF4-FFF2-40B4-BE49-F238E27FC236}">
                <a16:creationId xmlns:a16="http://schemas.microsoft.com/office/drawing/2014/main" id="{819F55A8-49B1-4817-9A9B-773779570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72237" cy="271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50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a:extLst>
              <a:ext uri="{FF2B5EF4-FFF2-40B4-BE49-F238E27FC236}">
                <a16:creationId xmlns:a16="http://schemas.microsoft.com/office/drawing/2014/main" id="{E2A730DF-FA34-47A4-ACD9-E763C36B0FAE}"/>
              </a:ext>
            </a:extLst>
          </p:cNvPr>
          <p:cNvSpPr>
            <a:spLocks noGrp="1"/>
          </p:cNvSpPr>
          <p:nvPr>
            <p:ph type="title"/>
          </p:nvPr>
        </p:nvSpPr>
        <p:spPr>
          <a:xfrm>
            <a:off x="1981201" y="479426"/>
            <a:ext cx="8220075" cy="993775"/>
          </a:xfrm>
        </p:spPr>
        <p:txBody>
          <a:bodyPr/>
          <a:lstStyle/>
          <a:p>
            <a:pPr eaLnBrk="1" hangingPunct="1"/>
            <a:r>
              <a:rPr lang="en-GB" altLang="en-US" sz="3600">
                <a:latin typeface="Twinkl SemiBold" charset="0"/>
              </a:rPr>
              <a:t>Inverted Commas</a:t>
            </a:r>
          </a:p>
        </p:txBody>
      </p:sp>
      <p:sp>
        <p:nvSpPr>
          <p:cNvPr id="9219" name="Rectangle 4">
            <a:extLst>
              <a:ext uri="{FF2B5EF4-FFF2-40B4-BE49-F238E27FC236}">
                <a16:creationId xmlns:a16="http://schemas.microsoft.com/office/drawing/2014/main" id="{74138035-9F80-478F-9825-B0CC4120D9F4}"/>
              </a:ext>
            </a:extLst>
          </p:cNvPr>
          <p:cNvSpPr>
            <a:spLocks noChangeArrowheads="1"/>
          </p:cNvSpPr>
          <p:nvPr/>
        </p:nvSpPr>
        <p:spPr bwMode="auto">
          <a:xfrm>
            <a:off x="2279650" y="1238251"/>
            <a:ext cx="76327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There are two places where inverted commas are needed when writing direct speech:</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b="1">
                <a:solidFill>
                  <a:srgbClr val="0079C2"/>
                </a:solidFill>
              </a:rPr>
              <a:t>“</a:t>
            </a:r>
            <a:r>
              <a:rPr lang="en-GB" altLang="en-US">
                <a:solidFill>
                  <a:schemeClr val="tx1"/>
                </a:solidFill>
              </a:rPr>
              <a:t>What’s the matter, Dina?</a:t>
            </a:r>
            <a:r>
              <a:rPr lang="en-GB" altLang="en-US" b="1">
                <a:solidFill>
                  <a:srgbClr val="0079C2"/>
                </a:solidFill>
              </a:rPr>
              <a:t>”</a:t>
            </a:r>
            <a:r>
              <a:rPr lang="en-GB" altLang="en-US">
                <a:solidFill>
                  <a:schemeClr val="tx1"/>
                </a:solidFill>
              </a:rPr>
              <a:t> said Sid.</a:t>
            </a:r>
          </a:p>
        </p:txBody>
      </p:sp>
      <p:sp>
        <p:nvSpPr>
          <p:cNvPr id="9220" name="TextBox 7">
            <a:extLst>
              <a:ext uri="{FF2B5EF4-FFF2-40B4-BE49-F238E27FC236}">
                <a16:creationId xmlns:a16="http://schemas.microsoft.com/office/drawing/2014/main" id="{FB14B66C-CA2E-438C-975E-64DC14138A84}"/>
              </a:ext>
            </a:extLst>
          </p:cNvPr>
          <p:cNvSpPr txBox="1">
            <a:spLocks noChangeArrowheads="1"/>
          </p:cNvSpPr>
          <p:nvPr/>
        </p:nvSpPr>
        <p:spPr bwMode="auto">
          <a:xfrm>
            <a:off x="2289176" y="3416300"/>
            <a:ext cx="3370263" cy="1200150"/>
          </a:xfrm>
          <a:prstGeom prst="rect">
            <a:avLst/>
          </a:prstGeom>
          <a:noFill/>
          <a:ln w="28575">
            <a:solidFill>
              <a:srgbClr val="0079C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rPr>
              <a:t>You need to </a:t>
            </a:r>
            <a:r>
              <a:rPr lang="en-GB" altLang="en-US" b="1">
                <a:solidFill>
                  <a:schemeClr val="tx1"/>
                </a:solidFill>
              </a:rPr>
              <a:t>open</a:t>
            </a:r>
            <a:r>
              <a:rPr lang="en-GB" altLang="en-US">
                <a:solidFill>
                  <a:schemeClr val="tx1"/>
                </a:solidFill>
              </a:rPr>
              <a:t> your inverted commas with a “ (66) before the first word which is </a:t>
            </a:r>
          </a:p>
          <a:p>
            <a:pPr algn="ctr" eaLnBrk="1" hangingPunct="1">
              <a:lnSpc>
                <a:spcPct val="100000"/>
              </a:lnSpc>
              <a:spcBef>
                <a:spcPct val="0"/>
              </a:spcBef>
              <a:buFontTx/>
              <a:buNone/>
            </a:pPr>
            <a:r>
              <a:rPr lang="en-GB" altLang="en-US">
                <a:solidFill>
                  <a:schemeClr val="tx1"/>
                </a:solidFill>
              </a:rPr>
              <a:t>being spoken.</a:t>
            </a:r>
            <a:endParaRPr lang="en-GB" altLang="en-US" sz="1400" baseline="-25000">
              <a:solidFill>
                <a:schemeClr val="tx1"/>
              </a:solidFill>
            </a:endParaRPr>
          </a:p>
        </p:txBody>
      </p:sp>
      <p:sp>
        <p:nvSpPr>
          <p:cNvPr id="9221" name="TextBox 10">
            <a:extLst>
              <a:ext uri="{FF2B5EF4-FFF2-40B4-BE49-F238E27FC236}">
                <a16:creationId xmlns:a16="http://schemas.microsoft.com/office/drawing/2014/main" id="{E0A5AF69-DDA9-4539-A2E0-1A7C241A0236}"/>
              </a:ext>
            </a:extLst>
          </p:cNvPr>
          <p:cNvSpPr txBox="1">
            <a:spLocks noChangeArrowheads="1"/>
          </p:cNvSpPr>
          <p:nvPr/>
        </p:nvSpPr>
        <p:spPr bwMode="auto">
          <a:xfrm>
            <a:off x="6535739" y="3408363"/>
            <a:ext cx="3368675" cy="1200150"/>
          </a:xfrm>
          <a:prstGeom prst="rect">
            <a:avLst/>
          </a:prstGeom>
          <a:noFill/>
          <a:ln w="28575">
            <a:solidFill>
              <a:srgbClr val="0079C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rPr>
              <a:t>You need to </a:t>
            </a:r>
            <a:r>
              <a:rPr lang="en-GB" altLang="en-US" b="1">
                <a:solidFill>
                  <a:schemeClr val="tx1"/>
                </a:solidFill>
              </a:rPr>
              <a:t>close</a:t>
            </a:r>
            <a:r>
              <a:rPr lang="en-GB" altLang="en-US">
                <a:solidFill>
                  <a:schemeClr val="tx1"/>
                </a:solidFill>
              </a:rPr>
              <a:t> your inverted commas with a ” (99) after the last word </a:t>
            </a:r>
            <a:r>
              <a:rPr lang="en-GB" altLang="en-US" b="1">
                <a:solidFill>
                  <a:schemeClr val="tx1"/>
                </a:solidFill>
              </a:rPr>
              <a:t>which is being spoken</a:t>
            </a:r>
            <a:r>
              <a:rPr lang="en-GB" altLang="en-US">
                <a:solidFill>
                  <a:schemeClr val="tx1"/>
                </a:solidFill>
              </a:rPr>
              <a:t>.</a:t>
            </a:r>
            <a:endParaRPr lang="en-GB" altLang="en-US" sz="1400" baseline="-25000">
              <a:solidFill>
                <a:schemeClr val="tx1"/>
              </a:solidFill>
            </a:endParaRPr>
          </a:p>
        </p:txBody>
      </p:sp>
      <p:cxnSp>
        <p:nvCxnSpPr>
          <p:cNvPr id="14" name="Straight Arrow Connector 13">
            <a:extLst>
              <a:ext uri="{FF2B5EF4-FFF2-40B4-BE49-F238E27FC236}">
                <a16:creationId xmlns:a16="http://schemas.microsoft.com/office/drawing/2014/main" id="{D33D61A5-488D-418C-93D3-32C19FC86F30}"/>
              </a:ext>
            </a:extLst>
          </p:cNvPr>
          <p:cNvCxnSpPr>
            <a:cxnSpLocks/>
          </p:cNvCxnSpPr>
          <p:nvPr/>
        </p:nvCxnSpPr>
        <p:spPr>
          <a:xfrm flipV="1">
            <a:off x="3894138" y="2266951"/>
            <a:ext cx="355600" cy="530225"/>
          </a:xfrm>
          <a:prstGeom prst="straightConnector1">
            <a:avLst/>
          </a:prstGeom>
          <a:ln w="19050">
            <a:solidFill>
              <a:srgbClr val="F08214"/>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1335A8FC-0764-4E20-93FD-6184B1412546}"/>
              </a:ext>
            </a:extLst>
          </p:cNvPr>
          <p:cNvSpPr/>
          <p:nvPr/>
        </p:nvSpPr>
        <p:spPr>
          <a:xfrm>
            <a:off x="2917826" y="2678113"/>
            <a:ext cx="2112963" cy="476250"/>
          </a:xfrm>
          <a:prstGeom prst="round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Inverted Commas</a:t>
            </a:r>
          </a:p>
        </p:txBody>
      </p:sp>
      <p:cxnSp>
        <p:nvCxnSpPr>
          <p:cNvPr id="22" name="Straight Arrow Connector 21">
            <a:extLst>
              <a:ext uri="{FF2B5EF4-FFF2-40B4-BE49-F238E27FC236}">
                <a16:creationId xmlns:a16="http://schemas.microsoft.com/office/drawing/2014/main" id="{DF195281-B572-4846-82BA-F4E35C78D44B}"/>
              </a:ext>
            </a:extLst>
          </p:cNvPr>
          <p:cNvCxnSpPr/>
          <p:nvPr/>
        </p:nvCxnSpPr>
        <p:spPr>
          <a:xfrm flipH="1" flipV="1">
            <a:off x="6970713" y="2266950"/>
            <a:ext cx="265112" cy="482600"/>
          </a:xfrm>
          <a:prstGeom prst="straightConnector1">
            <a:avLst/>
          </a:prstGeom>
          <a:ln w="19050">
            <a:solidFill>
              <a:srgbClr val="F08214"/>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C04B18C0-6D72-4431-92EC-7C3A94FD4239}"/>
              </a:ext>
            </a:extLst>
          </p:cNvPr>
          <p:cNvSpPr/>
          <p:nvPr/>
        </p:nvSpPr>
        <p:spPr>
          <a:xfrm>
            <a:off x="7162800" y="2678113"/>
            <a:ext cx="2114550" cy="476250"/>
          </a:xfrm>
          <a:prstGeom prst="round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Inverted Commas</a:t>
            </a:r>
          </a:p>
        </p:txBody>
      </p:sp>
      <p:sp>
        <p:nvSpPr>
          <p:cNvPr id="23" name="TextBox 22">
            <a:extLst>
              <a:ext uri="{FF2B5EF4-FFF2-40B4-BE49-F238E27FC236}">
                <a16:creationId xmlns:a16="http://schemas.microsoft.com/office/drawing/2014/main" id="{6B9E3833-4CBB-47C4-BA54-B8A41A5ECB93}"/>
              </a:ext>
            </a:extLst>
          </p:cNvPr>
          <p:cNvSpPr txBox="1"/>
          <p:nvPr/>
        </p:nvSpPr>
        <p:spPr>
          <a:xfrm>
            <a:off x="2174875" y="4765675"/>
            <a:ext cx="7632700" cy="1200150"/>
          </a:xfrm>
          <a:prstGeom prst="rect">
            <a:avLst/>
          </a:prstGeom>
          <a:noFill/>
        </p:spPr>
        <p:txBody>
          <a:bodyPr>
            <a:spAutoFit/>
          </a:bodyPr>
          <a:lstStyle/>
          <a:p>
            <a:pPr algn="ctr">
              <a:defRPr/>
            </a:pPr>
            <a:r>
              <a:rPr lang="en-GB" altLang="en-US" dirty="0"/>
              <a:t>Imagine that inverted commas are like hands; </a:t>
            </a:r>
          </a:p>
          <a:p>
            <a:pPr algn="ctr">
              <a:defRPr/>
            </a:pPr>
            <a:r>
              <a:rPr lang="en-GB" altLang="en-US" dirty="0"/>
              <a:t>They hold within them </a:t>
            </a:r>
            <a:r>
              <a:rPr lang="en-GB" altLang="en-US" b="1" dirty="0"/>
              <a:t>only</a:t>
            </a:r>
            <a:r>
              <a:rPr lang="en-GB" altLang="en-US" dirty="0"/>
              <a:t> the words which are being spoken.</a:t>
            </a:r>
            <a:endParaRPr lang="en-GB" altLang="en-US" sz="1400" baseline="-25000" dirty="0"/>
          </a:p>
          <a:p>
            <a:pPr algn="ctr">
              <a:defRPr/>
            </a:pPr>
            <a:endParaRPr lang="en-GB" b="1" dirty="0">
              <a:solidFill>
                <a:schemeClr val="accent5">
                  <a:lumMod val="75000"/>
                </a:schemeClr>
              </a:solidFill>
            </a:endParaRPr>
          </a:p>
          <a:p>
            <a:pPr algn="ctr">
              <a:defRPr/>
            </a:pPr>
            <a:r>
              <a:rPr lang="en-GB" b="1" dirty="0">
                <a:solidFill>
                  <a:srgbClr val="0079C2"/>
                </a:solidFill>
              </a:rPr>
              <a:t>“</a:t>
            </a:r>
            <a:r>
              <a:rPr lang="en-GB" dirty="0"/>
              <a:t>What’s the matter, Dina</a:t>
            </a:r>
            <a:r>
              <a:rPr lang="en-GB" b="1" dirty="0">
                <a:solidFill>
                  <a:srgbClr val="0079C2"/>
                </a:solidFill>
              </a:rPr>
              <a:t>?”</a:t>
            </a:r>
            <a:r>
              <a:rPr lang="en-GB" dirty="0"/>
              <a:t>        </a:t>
            </a:r>
            <a:r>
              <a:rPr lang="en-GB" b="1" dirty="0">
                <a:solidFill>
                  <a:srgbClr val="0079C2"/>
                </a:solidFill>
              </a:rPr>
              <a:t>said Sid.</a:t>
            </a:r>
          </a:p>
        </p:txBody>
      </p:sp>
      <p:pic>
        <p:nvPicPr>
          <p:cNvPr id="9227" name="Picture 27">
            <a:extLst>
              <a:ext uri="{FF2B5EF4-FFF2-40B4-BE49-F238E27FC236}">
                <a16:creationId xmlns:a16="http://schemas.microsoft.com/office/drawing/2014/main" id="{751E0271-24FB-430F-8445-FD11F79EEB3E}"/>
              </a:ext>
            </a:extLst>
          </p:cNvPr>
          <p:cNvPicPr>
            <a:picLocks noChangeAspect="1"/>
          </p:cNvPicPr>
          <p:nvPr/>
        </p:nvPicPr>
        <p:blipFill>
          <a:blip r:embed="rId2">
            <a:extLst>
              <a:ext uri="{28A0092B-C50C-407E-A947-70E740481C1C}">
                <a14:useLocalDpi xmlns:a14="http://schemas.microsoft.com/office/drawing/2010/main" val="0"/>
              </a:ext>
            </a:extLst>
          </a:blip>
          <a:srcRect l="36096" t="2110" r="39381" b="13101"/>
          <a:stretch>
            <a:fillRect/>
          </a:stretch>
        </p:blipFill>
        <p:spPr bwMode="auto">
          <a:xfrm>
            <a:off x="6705600" y="5427663"/>
            <a:ext cx="4572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28">
            <a:extLst>
              <a:ext uri="{FF2B5EF4-FFF2-40B4-BE49-F238E27FC236}">
                <a16:creationId xmlns:a16="http://schemas.microsoft.com/office/drawing/2014/main" id="{80618FD2-FE42-448F-A28E-D261BFC9C525}"/>
              </a:ext>
            </a:extLst>
          </p:cNvPr>
          <p:cNvPicPr>
            <a:picLocks noChangeAspect="1"/>
          </p:cNvPicPr>
          <p:nvPr/>
        </p:nvPicPr>
        <p:blipFill>
          <a:blip r:embed="rId3">
            <a:extLst>
              <a:ext uri="{28A0092B-C50C-407E-A947-70E740481C1C}">
                <a14:useLocalDpi xmlns:a14="http://schemas.microsoft.com/office/drawing/2010/main" val="0"/>
              </a:ext>
            </a:extLst>
          </a:blip>
          <a:srcRect l="39381" t="2110" r="36096" b="13101"/>
          <a:stretch>
            <a:fillRect/>
          </a:stretch>
        </p:blipFill>
        <p:spPr bwMode="auto">
          <a:xfrm>
            <a:off x="3351213" y="5427663"/>
            <a:ext cx="4572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Rounded Corners 29">
            <a:hlinkClick r:id="" action="ppaction://hlinkshowjump?jump=previousslide"/>
            <a:extLst>
              <a:ext uri="{FF2B5EF4-FFF2-40B4-BE49-F238E27FC236}">
                <a16:creationId xmlns:a16="http://schemas.microsoft.com/office/drawing/2014/main" id="{BB916F9F-7370-4EB1-BF0A-58538047C8E3}"/>
              </a:ext>
            </a:extLst>
          </p:cNvPr>
          <p:cNvSpPr/>
          <p:nvPr/>
        </p:nvSpPr>
        <p:spPr>
          <a:xfrm>
            <a:off x="2279650" y="5726113"/>
            <a:ext cx="725488" cy="366712"/>
          </a:xfrm>
          <a:prstGeom prst="round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a:extLst>
              <a:ext uri="{FF2B5EF4-FFF2-40B4-BE49-F238E27FC236}">
                <a16:creationId xmlns:a16="http://schemas.microsoft.com/office/drawing/2014/main" id="{1BD094B6-92C5-4A36-ADDC-EBE4076C4432}"/>
              </a:ext>
            </a:extLst>
          </p:cNvPr>
          <p:cNvSpPr>
            <a:spLocks noGrp="1"/>
          </p:cNvSpPr>
          <p:nvPr>
            <p:ph type="title"/>
          </p:nvPr>
        </p:nvSpPr>
        <p:spPr>
          <a:xfrm>
            <a:off x="1981201" y="479426"/>
            <a:ext cx="8220075" cy="993775"/>
          </a:xfrm>
        </p:spPr>
        <p:txBody>
          <a:bodyPr/>
          <a:lstStyle/>
          <a:p>
            <a:pPr eaLnBrk="1" hangingPunct="1"/>
            <a:r>
              <a:rPr lang="en-GB" altLang="en-US" sz="3600">
                <a:latin typeface="Twinkl SemiBold" charset="0"/>
              </a:rPr>
              <a:t>Punctuation</a:t>
            </a:r>
          </a:p>
        </p:txBody>
      </p:sp>
      <p:sp>
        <p:nvSpPr>
          <p:cNvPr id="5" name="Rectangle 4">
            <a:extLst>
              <a:ext uri="{FF2B5EF4-FFF2-40B4-BE49-F238E27FC236}">
                <a16:creationId xmlns:a16="http://schemas.microsoft.com/office/drawing/2014/main" id="{96E5E70A-96B0-4A62-8171-6B14948209DF}"/>
              </a:ext>
            </a:extLst>
          </p:cNvPr>
          <p:cNvSpPr/>
          <p:nvPr/>
        </p:nvSpPr>
        <p:spPr>
          <a:xfrm>
            <a:off x="2279650" y="1238251"/>
            <a:ext cx="7632700" cy="1254125"/>
          </a:xfrm>
          <a:prstGeom prst="rect">
            <a:avLst/>
          </a:prstGeom>
        </p:spPr>
        <p:txBody>
          <a:bodyPr lIns="0" tIns="72000" rIns="0" bIns="72000">
            <a:spAutoFit/>
          </a:bodyPr>
          <a:lstStyle/>
          <a:p>
            <a:pPr>
              <a:defRPr/>
            </a:pPr>
            <a:r>
              <a:rPr lang="en-GB" dirty="0"/>
              <a:t>There are two places where other forms of punctuation are needed when writing direct speech:</a:t>
            </a:r>
          </a:p>
          <a:p>
            <a:pPr algn="ctr">
              <a:defRPr/>
            </a:pPr>
            <a:endParaRPr lang="en-GB" dirty="0"/>
          </a:p>
          <a:p>
            <a:pPr algn="ctr">
              <a:defRPr/>
            </a:pPr>
            <a:r>
              <a:rPr lang="en-GB" b="1" dirty="0">
                <a:solidFill>
                  <a:srgbClr val="0079C2"/>
                </a:solidFill>
              </a:rPr>
              <a:t>“</a:t>
            </a:r>
            <a:r>
              <a:rPr lang="en-GB" dirty="0"/>
              <a:t>What’s the matter, Dina</a:t>
            </a:r>
            <a:r>
              <a:rPr lang="en-GB" b="1" dirty="0">
                <a:solidFill>
                  <a:srgbClr val="0079C2"/>
                </a:solidFill>
              </a:rPr>
              <a:t>?”</a:t>
            </a:r>
            <a:r>
              <a:rPr lang="en-GB" dirty="0"/>
              <a:t> said Sid</a:t>
            </a:r>
            <a:r>
              <a:rPr lang="en-GB" b="1" dirty="0">
                <a:solidFill>
                  <a:schemeClr val="accent5">
                    <a:lumMod val="75000"/>
                  </a:schemeClr>
                </a:solidFill>
              </a:rPr>
              <a:t>.</a:t>
            </a:r>
          </a:p>
        </p:txBody>
      </p:sp>
      <p:cxnSp>
        <p:nvCxnSpPr>
          <p:cNvPr id="14" name="Straight Arrow Connector 13">
            <a:extLst>
              <a:ext uri="{FF2B5EF4-FFF2-40B4-BE49-F238E27FC236}">
                <a16:creationId xmlns:a16="http://schemas.microsoft.com/office/drawing/2014/main" id="{FD1C9C33-6AF5-4445-B348-4DA0E64AA8FC}"/>
              </a:ext>
            </a:extLst>
          </p:cNvPr>
          <p:cNvCxnSpPr>
            <a:cxnSpLocks/>
          </p:cNvCxnSpPr>
          <p:nvPr/>
        </p:nvCxnSpPr>
        <p:spPr>
          <a:xfrm flipV="1">
            <a:off x="6329364" y="2384426"/>
            <a:ext cx="485775" cy="403225"/>
          </a:xfrm>
          <a:prstGeom prst="straightConnector1">
            <a:avLst/>
          </a:prstGeom>
          <a:ln w="19050">
            <a:solidFill>
              <a:srgbClr val="F0821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F3B92CB-792E-40EB-8CC4-1810A5CC7744}"/>
              </a:ext>
            </a:extLst>
          </p:cNvPr>
          <p:cNvCxnSpPr>
            <a:cxnSpLocks/>
            <a:stCxn id="10247" idx="0"/>
          </p:cNvCxnSpPr>
          <p:nvPr/>
        </p:nvCxnSpPr>
        <p:spPr>
          <a:xfrm flipH="1" flipV="1">
            <a:off x="7964488" y="2384425"/>
            <a:ext cx="792162" cy="407988"/>
          </a:xfrm>
          <a:prstGeom prst="straightConnector1">
            <a:avLst/>
          </a:prstGeom>
          <a:ln w="19050">
            <a:solidFill>
              <a:srgbClr val="F08214"/>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A7C4E10-A05F-499E-B5A5-DCF412DAAB27}"/>
              </a:ext>
            </a:extLst>
          </p:cNvPr>
          <p:cNvSpPr txBox="1"/>
          <p:nvPr/>
        </p:nvSpPr>
        <p:spPr>
          <a:xfrm>
            <a:off x="2174875" y="4765676"/>
            <a:ext cx="7632700" cy="923925"/>
          </a:xfrm>
          <a:prstGeom prst="rect">
            <a:avLst/>
          </a:prstGeom>
          <a:noFill/>
        </p:spPr>
        <p:txBody>
          <a:bodyPr>
            <a:spAutoFit/>
          </a:bodyPr>
          <a:lstStyle/>
          <a:p>
            <a:pPr algn="ctr">
              <a:defRPr/>
            </a:pPr>
            <a:r>
              <a:rPr lang="en-GB" dirty="0"/>
              <a:t>Examples of other punctuation in direct speech are:</a:t>
            </a:r>
          </a:p>
          <a:p>
            <a:pPr algn="ctr">
              <a:defRPr/>
            </a:pPr>
            <a:r>
              <a:rPr lang="en-GB" b="1" dirty="0">
                <a:solidFill>
                  <a:srgbClr val="0079C2"/>
                </a:solidFill>
              </a:rPr>
              <a:t>“</a:t>
            </a:r>
            <a:r>
              <a:rPr lang="en-GB" dirty="0"/>
              <a:t>How exciting it is</a:t>
            </a:r>
            <a:r>
              <a:rPr lang="en-GB" b="1" dirty="0">
                <a:solidFill>
                  <a:srgbClr val="0079C2"/>
                </a:solidFill>
              </a:rPr>
              <a:t>!”</a:t>
            </a:r>
            <a:r>
              <a:rPr lang="en-GB" dirty="0"/>
              <a:t> exclaimed Sarah</a:t>
            </a:r>
            <a:r>
              <a:rPr lang="en-GB" b="1" dirty="0">
                <a:solidFill>
                  <a:schemeClr val="accent5">
                    <a:lumMod val="75000"/>
                  </a:schemeClr>
                </a:solidFill>
              </a:rPr>
              <a:t>.</a:t>
            </a:r>
          </a:p>
          <a:p>
            <a:pPr algn="ctr">
              <a:defRPr/>
            </a:pPr>
            <a:r>
              <a:rPr lang="en-GB" b="1" dirty="0">
                <a:solidFill>
                  <a:srgbClr val="0079C2"/>
                </a:solidFill>
              </a:rPr>
              <a:t>“</a:t>
            </a:r>
            <a:r>
              <a:rPr lang="en-GB" dirty="0"/>
              <a:t>I don’t know what to do</a:t>
            </a:r>
            <a:r>
              <a:rPr lang="en-GB" b="1" dirty="0">
                <a:solidFill>
                  <a:srgbClr val="0079C2"/>
                </a:solidFill>
              </a:rPr>
              <a:t>,”</a:t>
            </a:r>
            <a:r>
              <a:rPr lang="en-GB" dirty="0"/>
              <a:t> said Sayeed</a:t>
            </a:r>
            <a:r>
              <a:rPr lang="en-GB" b="1" dirty="0">
                <a:solidFill>
                  <a:schemeClr val="accent5">
                    <a:lumMod val="75000"/>
                  </a:schemeClr>
                </a:solidFill>
              </a:rPr>
              <a:t>.</a:t>
            </a:r>
          </a:p>
        </p:txBody>
      </p:sp>
      <p:sp>
        <p:nvSpPr>
          <p:cNvPr id="10247" name="TextBox 10">
            <a:extLst>
              <a:ext uri="{FF2B5EF4-FFF2-40B4-BE49-F238E27FC236}">
                <a16:creationId xmlns:a16="http://schemas.microsoft.com/office/drawing/2014/main" id="{4D533115-38FD-4FFB-A647-B7EF8AEA85F0}"/>
              </a:ext>
            </a:extLst>
          </p:cNvPr>
          <p:cNvSpPr txBox="1">
            <a:spLocks noChangeArrowheads="1"/>
          </p:cNvSpPr>
          <p:nvPr/>
        </p:nvSpPr>
        <p:spPr bwMode="auto">
          <a:xfrm>
            <a:off x="7607301" y="2792413"/>
            <a:ext cx="2297113" cy="1200150"/>
          </a:xfrm>
          <a:prstGeom prst="rect">
            <a:avLst/>
          </a:prstGeom>
          <a:noFill/>
          <a:ln w="28575">
            <a:solidFill>
              <a:srgbClr val="0079C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rPr>
              <a:t>You will need to finish your sentence with a full stop after the reporting clause.</a:t>
            </a:r>
            <a:endParaRPr lang="en-GB" altLang="en-US" sz="1400" baseline="-25000">
              <a:solidFill>
                <a:schemeClr val="tx1"/>
              </a:solidFill>
            </a:endParaRPr>
          </a:p>
        </p:txBody>
      </p:sp>
      <p:sp>
        <p:nvSpPr>
          <p:cNvPr id="10248" name="TextBox 7">
            <a:extLst>
              <a:ext uri="{FF2B5EF4-FFF2-40B4-BE49-F238E27FC236}">
                <a16:creationId xmlns:a16="http://schemas.microsoft.com/office/drawing/2014/main" id="{0206E649-A8A8-4FE5-8EAB-F459FA72D29A}"/>
              </a:ext>
            </a:extLst>
          </p:cNvPr>
          <p:cNvSpPr txBox="1">
            <a:spLocks noChangeArrowheads="1"/>
          </p:cNvSpPr>
          <p:nvPr/>
        </p:nvSpPr>
        <p:spPr bwMode="auto">
          <a:xfrm>
            <a:off x="2279650" y="2787650"/>
            <a:ext cx="4965700" cy="1200150"/>
          </a:xfrm>
          <a:prstGeom prst="rect">
            <a:avLst/>
          </a:prstGeom>
          <a:noFill/>
          <a:ln w="28575">
            <a:solidFill>
              <a:srgbClr val="0079C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You need to end the speaking with:</a:t>
            </a:r>
          </a:p>
          <a:p>
            <a:pPr eaLnBrk="1" hangingPunct="1">
              <a:lnSpc>
                <a:spcPct val="100000"/>
              </a:lnSpc>
              <a:spcBef>
                <a:spcPct val="0"/>
              </a:spcBef>
            </a:pPr>
            <a:r>
              <a:rPr lang="en-GB" altLang="en-US">
                <a:solidFill>
                  <a:schemeClr val="tx1"/>
                </a:solidFill>
              </a:rPr>
              <a:t> a comma</a:t>
            </a:r>
            <a:endParaRPr lang="en-GB" altLang="en-US" baseline="-25000">
              <a:solidFill>
                <a:schemeClr val="tx1"/>
              </a:solidFill>
            </a:endParaRPr>
          </a:p>
          <a:p>
            <a:pPr eaLnBrk="1" hangingPunct="1">
              <a:lnSpc>
                <a:spcPct val="100000"/>
              </a:lnSpc>
              <a:spcBef>
                <a:spcPct val="0"/>
              </a:spcBef>
            </a:pPr>
            <a:r>
              <a:rPr lang="en-GB" altLang="en-US" baseline="-25000">
                <a:solidFill>
                  <a:schemeClr val="tx1"/>
                </a:solidFill>
              </a:rPr>
              <a:t> </a:t>
            </a:r>
            <a:r>
              <a:rPr lang="en-GB" altLang="en-US">
                <a:solidFill>
                  <a:schemeClr val="tx1"/>
                </a:solidFill>
              </a:rPr>
              <a:t>a question mark, if it is a question.</a:t>
            </a:r>
          </a:p>
          <a:p>
            <a:pPr eaLnBrk="1" hangingPunct="1">
              <a:lnSpc>
                <a:spcPct val="100000"/>
              </a:lnSpc>
              <a:spcBef>
                <a:spcPct val="0"/>
              </a:spcBef>
            </a:pPr>
            <a:r>
              <a:rPr lang="en-GB" altLang="en-US">
                <a:solidFill>
                  <a:schemeClr val="tx1"/>
                </a:solidFill>
              </a:rPr>
              <a:t> an exclamation mark, if it is an exclamation.</a:t>
            </a:r>
          </a:p>
        </p:txBody>
      </p:sp>
      <p:sp>
        <p:nvSpPr>
          <p:cNvPr id="18" name="Rectangle: Rounded Corners 17">
            <a:hlinkClick r:id="" action="ppaction://hlinkshowjump?jump=previousslide"/>
            <a:extLst>
              <a:ext uri="{FF2B5EF4-FFF2-40B4-BE49-F238E27FC236}">
                <a16:creationId xmlns:a16="http://schemas.microsoft.com/office/drawing/2014/main" id="{32A9AB62-F9AE-4997-B269-683DEE0FF18E}"/>
              </a:ext>
            </a:extLst>
          </p:cNvPr>
          <p:cNvSpPr/>
          <p:nvPr/>
        </p:nvSpPr>
        <p:spPr>
          <a:xfrm>
            <a:off x="2279650" y="5726113"/>
            <a:ext cx="725488" cy="366712"/>
          </a:xfrm>
          <a:prstGeom prst="round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4666A89A-9CD1-4C80-9696-4520D2A71F0D}"/>
              </a:ext>
            </a:extLst>
          </p:cNvPr>
          <p:cNvSpPr>
            <a:spLocks noGrp="1"/>
          </p:cNvSpPr>
          <p:nvPr>
            <p:ph type="title"/>
          </p:nvPr>
        </p:nvSpPr>
        <p:spPr>
          <a:xfrm>
            <a:off x="1981201" y="479426"/>
            <a:ext cx="8220075" cy="993775"/>
          </a:xfrm>
        </p:spPr>
        <p:txBody>
          <a:bodyPr/>
          <a:lstStyle/>
          <a:p>
            <a:pPr eaLnBrk="1" hangingPunct="1"/>
            <a:r>
              <a:rPr lang="en-GB" altLang="en-US" sz="3600">
                <a:latin typeface="Twinkl SemiBold" charset="0"/>
              </a:rPr>
              <a:t>Reporting Clauses</a:t>
            </a:r>
          </a:p>
        </p:txBody>
      </p:sp>
      <p:sp>
        <p:nvSpPr>
          <p:cNvPr id="11267" name="Rectangle 4">
            <a:extLst>
              <a:ext uri="{FF2B5EF4-FFF2-40B4-BE49-F238E27FC236}">
                <a16:creationId xmlns:a16="http://schemas.microsoft.com/office/drawing/2014/main" id="{FBA461DA-6668-40B1-A37D-5960E438A584}"/>
              </a:ext>
            </a:extLst>
          </p:cNvPr>
          <p:cNvSpPr>
            <a:spLocks noChangeArrowheads="1"/>
          </p:cNvSpPr>
          <p:nvPr/>
        </p:nvSpPr>
        <p:spPr bwMode="auto">
          <a:xfrm>
            <a:off x="2279650" y="1238251"/>
            <a:ext cx="76327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After the speech itself, a reporting clause gives a little bit of information about </a:t>
            </a:r>
            <a:r>
              <a:rPr lang="en-GB" altLang="en-US" b="1">
                <a:solidFill>
                  <a:srgbClr val="0079C2"/>
                </a:solidFill>
              </a:rPr>
              <a:t>who is speaking </a:t>
            </a:r>
            <a:r>
              <a:rPr lang="en-GB" altLang="en-US">
                <a:solidFill>
                  <a:schemeClr val="tx1"/>
                </a:solidFill>
              </a:rPr>
              <a:t>and </a:t>
            </a:r>
            <a:r>
              <a:rPr lang="en-GB" altLang="en-US" b="1">
                <a:solidFill>
                  <a:srgbClr val="0079C2"/>
                </a:solidFill>
              </a:rPr>
              <a:t>how it was said</a:t>
            </a:r>
            <a:r>
              <a:rPr lang="en-GB" altLang="en-US">
                <a:solidFill>
                  <a:srgbClr val="0079C2"/>
                </a:solidFill>
              </a:rPr>
              <a:t>.</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“What’s the matter, Dina?” </a:t>
            </a:r>
            <a:r>
              <a:rPr lang="en-GB" altLang="en-US" b="1">
                <a:solidFill>
                  <a:srgbClr val="0079C2"/>
                </a:solidFill>
              </a:rPr>
              <a:t>said Sid</a:t>
            </a:r>
            <a:r>
              <a:rPr lang="en-GB" altLang="en-US">
                <a:solidFill>
                  <a:schemeClr val="tx1"/>
                </a:solidFill>
              </a:rPr>
              <a:t>.</a:t>
            </a:r>
          </a:p>
        </p:txBody>
      </p:sp>
      <p:cxnSp>
        <p:nvCxnSpPr>
          <p:cNvPr id="22" name="Straight Arrow Connector 21">
            <a:extLst>
              <a:ext uri="{FF2B5EF4-FFF2-40B4-BE49-F238E27FC236}">
                <a16:creationId xmlns:a16="http://schemas.microsoft.com/office/drawing/2014/main" id="{404F7DD4-2D45-42FC-9F3F-8B8FCDEE1861}"/>
              </a:ext>
            </a:extLst>
          </p:cNvPr>
          <p:cNvCxnSpPr>
            <a:cxnSpLocks/>
          </p:cNvCxnSpPr>
          <p:nvPr/>
        </p:nvCxnSpPr>
        <p:spPr>
          <a:xfrm flipV="1">
            <a:off x="5343526" y="2419351"/>
            <a:ext cx="2144713" cy="269875"/>
          </a:xfrm>
          <a:prstGeom prst="straightConnector1">
            <a:avLst/>
          </a:prstGeom>
          <a:ln w="19050">
            <a:solidFill>
              <a:srgbClr val="F08214"/>
            </a:solidFill>
            <a:tailEnd type="triangle"/>
          </a:ln>
        </p:spPr>
        <p:style>
          <a:lnRef idx="1">
            <a:schemeClr val="accent1"/>
          </a:lnRef>
          <a:fillRef idx="0">
            <a:schemeClr val="accent1"/>
          </a:fillRef>
          <a:effectRef idx="0">
            <a:schemeClr val="accent1"/>
          </a:effectRef>
          <a:fontRef idx="minor">
            <a:schemeClr val="tx1"/>
          </a:fontRef>
        </p:style>
      </p:cxnSp>
      <p:sp>
        <p:nvSpPr>
          <p:cNvPr id="11269" name="TextBox 22">
            <a:extLst>
              <a:ext uri="{FF2B5EF4-FFF2-40B4-BE49-F238E27FC236}">
                <a16:creationId xmlns:a16="http://schemas.microsoft.com/office/drawing/2014/main" id="{D399624C-33A1-4311-8350-22AE28E5C11A}"/>
              </a:ext>
            </a:extLst>
          </p:cNvPr>
          <p:cNvSpPr txBox="1">
            <a:spLocks noChangeArrowheads="1"/>
          </p:cNvSpPr>
          <p:nvPr/>
        </p:nvSpPr>
        <p:spPr bwMode="auto">
          <a:xfrm>
            <a:off x="2179639" y="3105150"/>
            <a:ext cx="3394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If Sid said it in a different way, you could change ‘said’ to...</a:t>
            </a:r>
            <a:endParaRPr lang="en-GB" altLang="en-US" sz="1400" baseline="-25000">
              <a:solidFill>
                <a:schemeClr val="tx1"/>
              </a:solidFill>
            </a:endParaRPr>
          </a:p>
        </p:txBody>
      </p:sp>
      <p:sp>
        <p:nvSpPr>
          <p:cNvPr id="11270" name="TextBox 10">
            <a:extLst>
              <a:ext uri="{FF2B5EF4-FFF2-40B4-BE49-F238E27FC236}">
                <a16:creationId xmlns:a16="http://schemas.microsoft.com/office/drawing/2014/main" id="{26415EAE-F5DD-4014-ACD5-8AFFF4B35827}"/>
              </a:ext>
            </a:extLst>
          </p:cNvPr>
          <p:cNvSpPr txBox="1">
            <a:spLocks noChangeArrowheads="1"/>
          </p:cNvSpPr>
          <p:nvPr/>
        </p:nvSpPr>
        <p:spPr bwMode="auto">
          <a:xfrm>
            <a:off x="6859588" y="2601914"/>
            <a:ext cx="3048000" cy="646331"/>
          </a:xfrm>
          <a:prstGeom prst="rect">
            <a:avLst/>
          </a:prstGeom>
          <a:noFill/>
          <a:ln w="28575">
            <a:solidFill>
              <a:srgbClr val="0079C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rPr>
              <a:t>In this case, Sid is speaking.</a:t>
            </a:r>
            <a:endParaRPr lang="en-GB" altLang="en-US" sz="1400" baseline="-25000">
              <a:solidFill>
                <a:schemeClr val="tx1"/>
              </a:solidFill>
            </a:endParaRPr>
          </a:p>
        </p:txBody>
      </p:sp>
      <p:sp>
        <p:nvSpPr>
          <p:cNvPr id="13" name="Rectangle: Rounded Corners 12">
            <a:extLst>
              <a:ext uri="{FF2B5EF4-FFF2-40B4-BE49-F238E27FC236}">
                <a16:creationId xmlns:a16="http://schemas.microsoft.com/office/drawing/2014/main" id="{62535662-FB2F-478D-83D6-FD6BE489B93F}"/>
              </a:ext>
            </a:extLst>
          </p:cNvPr>
          <p:cNvSpPr/>
          <p:nvPr/>
        </p:nvSpPr>
        <p:spPr>
          <a:xfrm>
            <a:off x="4624388" y="2601913"/>
            <a:ext cx="2112962" cy="368300"/>
          </a:xfrm>
          <a:prstGeom prst="round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Reporting Clauses</a:t>
            </a:r>
          </a:p>
        </p:txBody>
      </p:sp>
      <p:sp>
        <p:nvSpPr>
          <p:cNvPr id="11272" name="TextBox 5">
            <a:extLst>
              <a:ext uri="{FF2B5EF4-FFF2-40B4-BE49-F238E27FC236}">
                <a16:creationId xmlns:a16="http://schemas.microsoft.com/office/drawing/2014/main" id="{2AA6AAB6-ADFC-462A-AE94-1BF41997CB11}"/>
              </a:ext>
            </a:extLst>
          </p:cNvPr>
          <p:cNvSpPr txBox="1">
            <a:spLocks noChangeArrowheads="1"/>
          </p:cNvSpPr>
          <p:nvPr/>
        </p:nvSpPr>
        <p:spPr bwMode="auto">
          <a:xfrm>
            <a:off x="2284414" y="5135564"/>
            <a:ext cx="1754187" cy="522287"/>
          </a:xfrm>
          <a:prstGeom prst="rect">
            <a:avLst/>
          </a:prstGeom>
          <a:noFill/>
          <a:ln w="28575">
            <a:solidFill>
              <a:srgbClr val="0079C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1400">
                <a:solidFill>
                  <a:schemeClr val="tx1"/>
                </a:solidFill>
              </a:rPr>
              <a:t>“What’s the matter, </a:t>
            </a:r>
            <a:br>
              <a:rPr lang="en-GB" altLang="en-US" sz="1400">
                <a:solidFill>
                  <a:schemeClr val="tx1"/>
                </a:solidFill>
              </a:rPr>
            </a:br>
            <a:r>
              <a:rPr lang="en-GB" altLang="en-US" sz="1400">
                <a:solidFill>
                  <a:schemeClr val="tx1"/>
                </a:solidFill>
              </a:rPr>
              <a:t>Dina?” </a:t>
            </a:r>
            <a:r>
              <a:rPr lang="en-GB" altLang="en-US" sz="1400" b="1">
                <a:solidFill>
                  <a:srgbClr val="0079C2"/>
                </a:solidFill>
              </a:rPr>
              <a:t>asked Sid</a:t>
            </a:r>
            <a:r>
              <a:rPr lang="en-GB" altLang="en-US" sz="1400">
                <a:solidFill>
                  <a:schemeClr val="tx1"/>
                </a:solidFill>
              </a:rPr>
              <a:t>.</a:t>
            </a:r>
          </a:p>
        </p:txBody>
      </p:sp>
      <p:sp>
        <p:nvSpPr>
          <p:cNvPr id="17" name="TextBox 16">
            <a:extLst>
              <a:ext uri="{FF2B5EF4-FFF2-40B4-BE49-F238E27FC236}">
                <a16:creationId xmlns:a16="http://schemas.microsoft.com/office/drawing/2014/main" id="{E8F76E5C-E7A0-4CEC-A242-34FABD1BB746}"/>
              </a:ext>
            </a:extLst>
          </p:cNvPr>
          <p:cNvSpPr txBox="1"/>
          <p:nvPr/>
        </p:nvSpPr>
        <p:spPr>
          <a:xfrm>
            <a:off x="4164014" y="5135564"/>
            <a:ext cx="1963737" cy="522287"/>
          </a:xfrm>
          <a:prstGeom prst="rect">
            <a:avLst/>
          </a:prstGeom>
          <a:noFill/>
          <a:ln w="28575">
            <a:solidFill>
              <a:srgbClr val="0079C2"/>
            </a:solidFill>
          </a:ln>
        </p:spPr>
        <p:txBody>
          <a:bodyPr>
            <a:spAutoFit/>
          </a:bodyPr>
          <a:lstStyle/>
          <a:p>
            <a:pPr algn="ctr">
              <a:defRPr/>
            </a:pPr>
            <a:r>
              <a:rPr lang="en-GB" sz="1400" dirty="0"/>
              <a:t>“What’s the matter, </a:t>
            </a:r>
            <a:br>
              <a:rPr lang="en-GB" sz="1400" dirty="0"/>
            </a:br>
            <a:r>
              <a:rPr lang="en-GB" sz="1400" dirty="0"/>
              <a:t>Dina?” </a:t>
            </a:r>
            <a:r>
              <a:rPr lang="en-GB" sz="1400" b="1" dirty="0">
                <a:solidFill>
                  <a:schemeClr val="accent5">
                    <a:lumMod val="75000"/>
                  </a:schemeClr>
                </a:solidFill>
              </a:rPr>
              <a:t>whispered Sid</a:t>
            </a:r>
            <a:r>
              <a:rPr lang="en-GB" sz="1400" dirty="0"/>
              <a:t>.</a:t>
            </a:r>
          </a:p>
        </p:txBody>
      </p:sp>
      <p:sp>
        <p:nvSpPr>
          <p:cNvPr id="19" name="TextBox 18">
            <a:extLst>
              <a:ext uri="{FF2B5EF4-FFF2-40B4-BE49-F238E27FC236}">
                <a16:creationId xmlns:a16="http://schemas.microsoft.com/office/drawing/2014/main" id="{26731863-F04D-4A63-AE28-43895AE18311}"/>
              </a:ext>
            </a:extLst>
          </p:cNvPr>
          <p:cNvSpPr txBox="1"/>
          <p:nvPr/>
        </p:nvSpPr>
        <p:spPr>
          <a:xfrm>
            <a:off x="6251576" y="5135564"/>
            <a:ext cx="1725613" cy="522287"/>
          </a:xfrm>
          <a:prstGeom prst="rect">
            <a:avLst/>
          </a:prstGeom>
          <a:noFill/>
          <a:ln w="28575">
            <a:solidFill>
              <a:srgbClr val="0079C2"/>
            </a:solidFill>
          </a:ln>
        </p:spPr>
        <p:txBody>
          <a:bodyPr>
            <a:spAutoFit/>
          </a:bodyPr>
          <a:lstStyle/>
          <a:p>
            <a:pPr algn="ctr">
              <a:defRPr/>
            </a:pPr>
            <a:r>
              <a:rPr lang="en-GB" sz="1400" dirty="0"/>
              <a:t>“What’s the matter, </a:t>
            </a:r>
            <a:br>
              <a:rPr lang="en-GB" sz="1400" dirty="0"/>
            </a:br>
            <a:r>
              <a:rPr lang="en-GB" sz="1400" dirty="0"/>
              <a:t>Dina?” </a:t>
            </a:r>
            <a:r>
              <a:rPr lang="en-GB" sz="1400" b="1" dirty="0">
                <a:solidFill>
                  <a:schemeClr val="accent5">
                    <a:lumMod val="75000"/>
                  </a:schemeClr>
                </a:solidFill>
              </a:rPr>
              <a:t>uttered Sid</a:t>
            </a:r>
            <a:r>
              <a:rPr lang="en-GB" sz="1400" dirty="0"/>
              <a:t>.</a:t>
            </a:r>
          </a:p>
        </p:txBody>
      </p:sp>
      <p:sp>
        <p:nvSpPr>
          <p:cNvPr id="20" name="TextBox 19">
            <a:extLst>
              <a:ext uri="{FF2B5EF4-FFF2-40B4-BE49-F238E27FC236}">
                <a16:creationId xmlns:a16="http://schemas.microsoft.com/office/drawing/2014/main" id="{F786C4BF-E11F-4061-A58F-60D30FD9C2E4}"/>
              </a:ext>
            </a:extLst>
          </p:cNvPr>
          <p:cNvSpPr txBox="1"/>
          <p:nvPr/>
        </p:nvSpPr>
        <p:spPr>
          <a:xfrm>
            <a:off x="8113713" y="5135564"/>
            <a:ext cx="1789112" cy="522287"/>
          </a:xfrm>
          <a:prstGeom prst="rect">
            <a:avLst/>
          </a:prstGeom>
          <a:noFill/>
          <a:ln w="28575">
            <a:solidFill>
              <a:srgbClr val="0079C2"/>
            </a:solidFill>
          </a:ln>
        </p:spPr>
        <p:txBody>
          <a:bodyPr>
            <a:spAutoFit/>
          </a:bodyPr>
          <a:lstStyle/>
          <a:p>
            <a:pPr algn="ctr">
              <a:defRPr/>
            </a:pPr>
            <a:r>
              <a:rPr lang="en-GB" sz="1400" dirty="0"/>
              <a:t>“What’s the matter, </a:t>
            </a:r>
            <a:br>
              <a:rPr lang="en-GB" sz="1400" dirty="0"/>
            </a:br>
            <a:r>
              <a:rPr lang="en-GB" sz="1400" dirty="0"/>
              <a:t>Dina?” </a:t>
            </a:r>
            <a:r>
              <a:rPr lang="en-GB" sz="1400" b="1" dirty="0">
                <a:solidFill>
                  <a:schemeClr val="accent5">
                    <a:lumMod val="75000"/>
                  </a:schemeClr>
                </a:solidFill>
              </a:rPr>
              <a:t>shouted Sid</a:t>
            </a:r>
            <a:r>
              <a:rPr lang="en-GB" sz="1400" dirty="0"/>
              <a:t>.</a:t>
            </a:r>
          </a:p>
        </p:txBody>
      </p:sp>
      <p:sp>
        <p:nvSpPr>
          <p:cNvPr id="24" name="Rectangle: Rounded Corners 23">
            <a:hlinkClick r:id="" action="ppaction://hlinkshowjump?jump=previousslide"/>
            <a:extLst>
              <a:ext uri="{FF2B5EF4-FFF2-40B4-BE49-F238E27FC236}">
                <a16:creationId xmlns:a16="http://schemas.microsoft.com/office/drawing/2014/main" id="{9F87CA1D-45CA-47B5-8AD2-1D4CB5B403CE}"/>
              </a:ext>
            </a:extLst>
          </p:cNvPr>
          <p:cNvSpPr/>
          <p:nvPr/>
        </p:nvSpPr>
        <p:spPr>
          <a:xfrm>
            <a:off x="2279650" y="5735638"/>
            <a:ext cx="725488" cy="366712"/>
          </a:xfrm>
          <a:prstGeom prst="round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pic>
        <p:nvPicPr>
          <p:cNvPr id="11277" name="Picture 9">
            <a:extLst>
              <a:ext uri="{FF2B5EF4-FFF2-40B4-BE49-F238E27FC236}">
                <a16:creationId xmlns:a16="http://schemas.microsoft.com/office/drawing/2014/main" id="{91F2D52F-C909-44BA-B2D9-926DB75B1C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91351" y="3087689"/>
            <a:ext cx="1336675"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438C-E443-433B-AC50-35F65AD65E71}"/>
              </a:ext>
            </a:extLst>
          </p:cNvPr>
          <p:cNvSpPr>
            <a:spLocks noGrp="1"/>
          </p:cNvSpPr>
          <p:nvPr>
            <p:ph type="title"/>
          </p:nvPr>
        </p:nvSpPr>
        <p:spPr>
          <a:xfrm>
            <a:off x="838200" y="-51435"/>
            <a:ext cx="10515600" cy="1325563"/>
          </a:xfrm>
        </p:spPr>
        <p:txBody>
          <a:bodyPr/>
          <a:lstStyle/>
          <a:p>
            <a:pPr algn="ctr"/>
            <a:r>
              <a:rPr lang="en-US" b="1" dirty="0">
                <a:latin typeface="Comic Sans MS" panose="030F0702030302020204" pitchFamily="66" charset="0"/>
              </a:rPr>
              <a:t>Activity 3:</a:t>
            </a:r>
          </a:p>
        </p:txBody>
      </p:sp>
      <p:sp>
        <p:nvSpPr>
          <p:cNvPr id="3" name="Content Placeholder 2">
            <a:extLst>
              <a:ext uri="{FF2B5EF4-FFF2-40B4-BE49-F238E27FC236}">
                <a16:creationId xmlns:a16="http://schemas.microsoft.com/office/drawing/2014/main" id="{B5A3E912-461F-4CD0-82A1-B6038C7A5349}"/>
              </a:ext>
            </a:extLst>
          </p:cNvPr>
          <p:cNvSpPr>
            <a:spLocks noGrp="1"/>
          </p:cNvSpPr>
          <p:nvPr>
            <p:ph idx="1"/>
          </p:nvPr>
        </p:nvSpPr>
        <p:spPr>
          <a:xfrm>
            <a:off x="838200" y="1300480"/>
            <a:ext cx="10515600" cy="4876483"/>
          </a:xfrm>
        </p:spPr>
        <p:txBody>
          <a:bodyPr>
            <a:normAutofit fontScale="92500"/>
          </a:bodyPr>
          <a:lstStyle/>
          <a:p>
            <a:pPr marL="0" indent="0">
              <a:lnSpc>
                <a:spcPct val="107000"/>
              </a:lnSpc>
              <a:spcAft>
                <a:spcPts val="800"/>
              </a:spcAft>
              <a:buNone/>
            </a:pPr>
            <a:r>
              <a:rPr lang="en-GB" dirty="0">
                <a:latin typeface="Comic Sans MS" panose="030F0702030302020204" pitchFamily="66" charset="0"/>
                <a:ea typeface="Calibri" panose="020F0502020204030204" pitchFamily="34" charset="0"/>
              </a:rPr>
              <a:t>With your </a:t>
            </a:r>
            <a:r>
              <a:rPr lang="en-GB" sz="2800" dirty="0">
                <a:effectLst/>
                <a:latin typeface="Comic Sans MS" panose="030F0702030302020204" pitchFamily="66" charset="0"/>
                <a:ea typeface="Calibri" panose="020F0502020204030204" pitchFamily="34" charset="0"/>
              </a:rPr>
              <a:t>group, can you children write some sentences from your characters using speech marks.</a:t>
            </a:r>
            <a:endParaRPr lang="en-US" dirty="0">
              <a:latin typeface="Comic Sans MS" panose="030F0702030302020204" pitchFamily="66" charset="0"/>
            </a:endParaRPr>
          </a:p>
          <a:p>
            <a:pPr marL="0" indent="0">
              <a:lnSpc>
                <a:spcPct val="107000"/>
              </a:lnSpc>
              <a:spcAft>
                <a:spcPts val="800"/>
              </a:spcAft>
              <a:buNone/>
            </a:pPr>
            <a:endParaRPr lang="en-GB" dirty="0">
              <a:latin typeface="Comic Sans MS" panose="030F0702030302020204" pitchFamily="66"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sz="2800" b="1" dirty="0">
                <a:effectLst/>
                <a:latin typeface="Comic Sans MS" panose="030F0702030302020204" pitchFamily="66" charset="0"/>
                <a:ea typeface="Calibri" panose="020F0502020204030204" pitchFamily="34" charset="0"/>
                <a:cs typeface="Calibri" panose="020F0502020204030204" pitchFamily="34" charset="0"/>
              </a:rPr>
              <a:t>The three sentences are:</a:t>
            </a:r>
          </a:p>
          <a:p>
            <a:pPr>
              <a:lnSpc>
                <a:spcPct val="107000"/>
              </a:lnSpc>
              <a:spcAft>
                <a:spcPts val="800"/>
              </a:spcAft>
              <a:buFontTx/>
              <a:buChar char="-"/>
            </a:pPr>
            <a:r>
              <a:rPr lang="en-GB" dirty="0">
                <a:latin typeface="Comic Sans MS" panose="030F0702030302020204" pitchFamily="66" charset="0"/>
                <a:ea typeface="Calibri" panose="020F0502020204030204" pitchFamily="34" charset="0"/>
                <a:cs typeface="Calibri" panose="020F0502020204030204" pitchFamily="34" charset="0"/>
              </a:rPr>
              <a:t>Mum and Dad have been arguing again.</a:t>
            </a:r>
          </a:p>
          <a:p>
            <a:pPr>
              <a:lnSpc>
                <a:spcPct val="107000"/>
              </a:lnSpc>
              <a:spcAft>
                <a:spcPts val="800"/>
              </a:spcAft>
              <a:buFontTx/>
              <a:buChar char="-"/>
            </a:pPr>
            <a:r>
              <a:rPr lang="en-GB" sz="2800" dirty="0">
                <a:effectLst/>
                <a:latin typeface="Comic Sans MS" panose="030F0702030302020204" pitchFamily="66" charset="0"/>
                <a:ea typeface="Calibri" panose="020F0502020204030204" pitchFamily="34" charset="0"/>
                <a:cs typeface="Calibri" panose="020F0502020204030204" pitchFamily="34" charset="0"/>
              </a:rPr>
              <a:t>Mum couldn’t find the chicken she ha</a:t>
            </a:r>
            <a:r>
              <a:rPr lang="en-GB" dirty="0">
                <a:latin typeface="Comic Sans MS" panose="030F0702030302020204" pitchFamily="66" charset="0"/>
                <a:ea typeface="Calibri" panose="020F0502020204030204" pitchFamily="34" charset="0"/>
                <a:cs typeface="Calibri" panose="020F0502020204030204" pitchFamily="34" charset="0"/>
              </a:rPr>
              <a:t>d bought for Sunday lunch.</a:t>
            </a:r>
          </a:p>
          <a:p>
            <a:pPr>
              <a:lnSpc>
                <a:spcPct val="107000"/>
              </a:lnSpc>
              <a:spcAft>
                <a:spcPts val="800"/>
              </a:spcAft>
              <a:buFontTx/>
              <a:buChar char="-"/>
            </a:pPr>
            <a:r>
              <a:rPr lang="en-GB" dirty="0">
                <a:latin typeface="Comic Sans MS" panose="030F0702030302020204" pitchFamily="66" charset="0"/>
                <a:ea typeface="Calibri" panose="020F0502020204030204" pitchFamily="34" charset="0"/>
                <a:cs typeface="Calibri" panose="020F0502020204030204" pitchFamily="34" charset="0"/>
              </a:rPr>
              <a:t>I think Dad made a bad mistake then. He laughed. Mum threw the mushrooms at him and went storming off to the kitchen.</a:t>
            </a:r>
            <a:r>
              <a:rPr lang="en-GB" sz="2800" dirty="0">
                <a:effectLst/>
                <a:latin typeface="Comic Sans MS" panose="030F0702030302020204" pitchFamily="66" charset="0"/>
                <a:ea typeface="Calibri" panose="020F0502020204030204" pitchFamily="34" charset="0"/>
                <a:cs typeface="Calibri" panose="020F0502020204030204" pitchFamily="34" charset="0"/>
              </a:rPr>
              <a:t> </a:t>
            </a:r>
            <a:endParaRPr lang="en-US" sz="2800" dirty="0">
              <a:effectLst/>
              <a:latin typeface="Comic Sans MS" panose="030F0702030302020204" pitchFamily="66" charset="0"/>
              <a:ea typeface="Calibri" panose="020F0502020204030204" pitchFamily="34" charset="0"/>
              <a:cs typeface="Times New Roman" panose="02020603050405020304" pitchFamily="18" charset="0"/>
            </a:endParaRPr>
          </a:p>
          <a:p>
            <a:endParaRPr lang="en-US" dirty="0">
              <a:latin typeface="Comic Sans MS" panose="030F0702030302020204" pitchFamily="66" charset="0"/>
            </a:endParaRPr>
          </a:p>
        </p:txBody>
      </p:sp>
    </p:spTree>
    <p:extLst>
      <p:ext uri="{BB962C8B-B14F-4D97-AF65-F5344CB8AC3E}">
        <p14:creationId xmlns:p14="http://schemas.microsoft.com/office/powerpoint/2010/main" val="190425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38DDC-DE03-4ACC-A3FD-DE6A1CFBC89A}"/>
              </a:ext>
            </a:extLst>
          </p:cNvPr>
          <p:cNvSpPr>
            <a:spLocks noGrp="1"/>
          </p:cNvSpPr>
          <p:nvPr>
            <p:ph type="title"/>
          </p:nvPr>
        </p:nvSpPr>
        <p:spPr>
          <a:xfrm>
            <a:off x="333375" y="365125"/>
            <a:ext cx="11620500" cy="1325563"/>
          </a:xfrm>
        </p:spPr>
        <p:txBody>
          <a:bodyPr>
            <a:noAutofit/>
          </a:bodyPr>
          <a:lstStyle/>
          <a:p>
            <a:r>
              <a:rPr lang="en-US" sz="3600" b="1" dirty="0">
                <a:latin typeface="Comic Sans MS" panose="030F0702030302020204" pitchFamily="66" charset="0"/>
              </a:rPr>
              <a:t>LO:</a:t>
            </a:r>
            <a:r>
              <a:rPr lang="en-GB" sz="3600" b="1" dirty="0">
                <a:latin typeface="Comic Sans MS" panose="030F0702030302020204" pitchFamily="66" charset="0"/>
                <a:ea typeface="Calibri" panose="020F0502020204030204" pitchFamily="34" charset="0"/>
                <a:cs typeface="Calibri" panose="020F0502020204030204" pitchFamily="34" charset="0"/>
              </a:rPr>
              <a:t>To use drama to explore a text.</a:t>
            </a:r>
            <a:endParaRPr lang="en-US" sz="36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29908CDD-F586-40FA-A9EB-9EAA95512BBC}"/>
              </a:ext>
            </a:extLst>
          </p:cNvPr>
          <p:cNvSpPr>
            <a:spLocks noGrp="1"/>
          </p:cNvSpPr>
          <p:nvPr>
            <p:ph idx="1"/>
          </p:nvPr>
        </p:nvSpPr>
        <p:spPr/>
        <p:txBody>
          <a:bodyPr>
            <a:normAutofit/>
          </a:bodyPr>
          <a:lstStyle/>
          <a:p>
            <a:pPr>
              <a:lnSpc>
                <a:spcPct val="107000"/>
              </a:lnSpc>
              <a:spcAft>
                <a:spcPts val="800"/>
              </a:spcAft>
            </a:pPr>
            <a:r>
              <a:rPr lang="en-GB" dirty="0">
                <a:effectLst/>
                <a:latin typeface="Comic Sans MS" panose="030F0702030302020204" pitchFamily="66" charset="0"/>
                <a:ea typeface="Calibri" panose="020F0502020204030204" pitchFamily="34" charset="0"/>
                <a:cs typeface="Calibri" panose="020F0502020204030204" pitchFamily="34" charset="0"/>
              </a:rPr>
              <a:t>I can create a freeze frame to reflect the plot.</a:t>
            </a:r>
            <a:endParaRPr lang="en-US" dirty="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Calibri" panose="020F0502020204030204" pitchFamily="34" charset="0"/>
              </a:rPr>
              <a:t>I can imagine what a character might say in the freeze frame.</a:t>
            </a:r>
            <a:endParaRPr lang="en-US" dirty="0">
              <a:effectLst/>
              <a:latin typeface="Comic Sans MS" panose="030F0702030302020204" pitchFamily="66" charset="0"/>
              <a:ea typeface="Calibri" panose="020F0502020204030204" pitchFamily="34" charset="0"/>
              <a:cs typeface="Times New Roman" panose="02020603050405020304" pitchFamily="18" charset="0"/>
            </a:endParaRPr>
          </a:p>
          <a:p>
            <a:r>
              <a:rPr lang="en-GB" dirty="0">
                <a:effectLst/>
                <a:latin typeface="Comic Sans MS" panose="030F0702030302020204" pitchFamily="66" charset="0"/>
                <a:ea typeface="Calibri" panose="020F0502020204030204" pitchFamily="34" charset="0"/>
              </a:rPr>
              <a:t>I can use speech marks correctly to record my ideas.</a:t>
            </a:r>
            <a:endParaRPr lang="en-US" dirty="0">
              <a:latin typeface="Comic Sans MS" panose="030F0702030302020204" pitchFamily="66" charset="0"/>
            </a:endParaRPr>
          </a:p>
        </p:txBody>
      </p:sp>
    </p:spTree>
    <p:extLst>
      <p:ext uri="{BB962C8B-B14F-4D97-AF65-F5344CB8AC3E}">
        <p14:creationId xmlns:p14="http://schemas.microsoft.com/office/powerpoint/2010/main" val="384245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6556-E607-493E-8E74-9C4228B47A94}"/>
              </a:ext>
            </a:extLst>
          </p:cNvPr>
          <p:cNvSpPr>
            <a:spLocks noGrp="1"/>
          </p:cNvSpPr>
          <p:nvPr>
            <p:ph type="title"/>
          </p:nvPr>
        </p:nvSpPr>
        <p:spPr/>
        <p:txBody>
          <a:bodyPr/>
          <a:lstStyle/>
          <a:p>
            <a:pPr algn="ctr"/>
            <a:r>
              <a:rPr lang="en-GB" b="1" dirty="0">
                <a:solidFill>
                  <a:srgbClr val="000000"/>
                </a:solidFill>
                <a:latin typeface="Comic Sans MS" panose="030F0702030302020204" pitchFamily="66" charset="0"/>
                <a:ea typeface="Calibri" panose="020F0502020204030204" pitchFamily="34" charset="0"/>
                <a:cs typeface="Calibri" panose="020F0502020204030204" pitchFamily="34" charset="0"/>
              </a:rPr>
              <a:t>Starter:</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3D8DAEE3-F78B-4893-9BCC-BF7285CD874B}"/>
              </a:ext>
            </a:extLst>
          </p:cNvPr>
          <p:cNvSpPr>
            <a:spLocks noGrp="1"/>
          </p:cNvSpPr>
          <p:nvPr>
            <p:ph idx="1"/>
          </p:nvPr>
        </p:nvSpPr>
        <p:spPr>
          <a:xfrm>
            <a:off x="838200" y="1423511"/>
            <a:ext cx="10515600" cy="4351338"/>
          </a:xfrm>
        </p:spPr>
        <p:txBody>
          <a:bodyPr>
            <a:normAutofit/>
          </a:bodyPr>
          <a:lstStyle/>
          <a:p>
            <a:pPr marL="0" indent="0" algn="ctr" fontAlgn="base">
              <a:lnSpc>
                <a:spcPct val="107000"/>
              </a:lnSpc>
              <a:spcAft>
                <a:spcPts val="800"/>
              </a:spcAft>
              <a:buNone/>
            </a:pPr>
            <a:r>
              <a:rPr lang="en-US" sz="32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We have listened to/read chapters 1 to 3 of both books so far. What has happened so far in each story? Talk to a partner. </a:t>
            </a:r>
            <a:endParaRPr lang="en-US" sz="4400" dirty="0">
              <a:latin typeface="Comic Sans MS" panose="030F0702030302020204" pitchFamily="66" charset="0"/>
            </a:endParaRPr>
          </a:p>
        </p:txBody>
      </p:sp>
      <p:pic>
        <p:nvPicPr>
          <p:cNvPr id="4" name="Picture 2" descr="See the source image">
            <a:extLst>
              <a:ext uri="{FF2B5EF4-FFF2-40B4-BE49-F238E27FC236}">
                <a16:creationId xmlns:a16="http://schemas.microsoft.com/office/drawing/2014/main" id="{13EEE93F-AE19-4146-8C3B-9E99EBEF76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3" t="1805" r="1227" b="1250"/>
          <a:stretch/>
        </p:blipFill>
        <p:spPr bwMode="auto">
          <a:xfrm>
            <a:off x="3978768" y="3599180"/>
            <a:ext cx="1717796" cy="27127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A42DC25-E4E3-4CA1-98DE-EDBC3B418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803" y="3599180"/>
            <a:ext cx="1772237" cy="271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243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6C37B49-7795-4B85-A599-AC32C7657892}"/>
              </a:ext>
            </a:extLst>
          </p:cNvPr>
          <p:cNvSpPr>
            <a:spLocks noGrp="1"/>
          </p:cNvSpPr>
          <p:nvPr>
            <p:ph type="body" idx="1"/>
          </p:nvPr>
        </p:nvSpPr>
        <p:spPr>
          <a:xfrm>
            <a:off x="409892" y="-80962"/>
            <a:ext cx="5157787" cy="823912"/>
          </a:xfrm>
        </p:spPr>
        <p:txBody>
          <a:bodyPr>
            <a:noAutofit/>
          </a:bodyPr>
          <a:lstStyle/>
          <a:p>
            <a:pPr algn="ctr"/>
            <a:r>
              <a:rPr lang="en-US" u="sng" dirty="0">
                <a:latin typeface="Comic Sans MS" panose="030F0702030302020204" pitchFamily="66" charset="0"/>
              </a:rPr>
              <a:t>The Hundred-Mile-an-Hour Dog</a:t>
            </a:r>
          </a:p>
        </p:txBody>
      </p:sp>
      <p:sp>
        <p:nvSpPr>
          <p:cNvPr id="6" name="Content Placeholder 5">
            <a:extLst>
              <a:ext uri="{FF2B5EF4-FFF2-40B4-BE49-F238E27FC236}">
                <a16:creationId xmlns:a16="http://schemas.microsoft.com/office/drawing/2014/main" id="{FBD80B8B-4787-4327-8357-8E613CE6DC01}"/>
              </a:ext>
            </a:extLst>
          </p:cNvPr>
          <p:cNvSpPr>
            <a:spLocks noGrp="1"/>
          </p:cNvSpPr>
          <p:nvPr>
            <p:ph sz="half" idx="2"/>
          </p:nvPr>
        </p:nvSpPr>
        <p:spPr>
          <a:xfrm>
            <a:off x="135572" y="1108709"/>
            <a:ext cx="5157787" cy="5186045"/>
          </a:xfrm>
        </p:spPr>
        <p:txBody>
          <a:bodyPr>
            <a:normAutofit fontScale="85000" lnSpcReduction="20000"/>
          </a:bodyPr>
          <a:lstStyle/>
          <a:p>
            <a:r>
              <a:rPr lang="en-US" dirty="0">
                <a:latin typeface="Comic Sans MS" panose="030F0702030302020204" pitchFamily="66" charset="0"/>
              </a:rPr>
              <a:t>Dog called </a:t>
            </a:r>
            <a:r>
              <a:rPr lang="en-US" dirty="0">
                <a:solidFill>
                  <a:srgbClr val="FF0000"/>
                </a:solidFill>
                <a:latin typeface="Comic Sans MS" panose="030F0702030302020204" pitchFamily="66" charset="0"/>
              </a:rPr>
              <a:t>Streaker</a:t>
            </a:r>
            <a:r>
              <a:rPr lang="en-US" dirty="0">
                <a:latin typeface="Comic Sans MS" panose="030F0702030302020204" pitchFamily="66" charset="0"/>
              </a:rPr>
              <a:t> who is super fast.</a:t>
            </a:r>
          </a:p>
          <a:p>
            <a:r>
              <a:rPr lang="en-US" dirty="0">
                <a:latin typeface="Comic Sans MS" panose="030F0702030302020204" pitchFamily="66" charset="0"/>
              </a:rPr>
              <a:t>Mum </a:t>
            </a:r>
            <a:r>
              <a:rPr lang="en-US" dirty="0">
                <a:solidFill>
                  <a:srgbClr val="FF0000"/>
                </a:solidFill>
                <a:latin typeface="Comic Sans MS" panose="030F0702030302020204" pitchFamily="66" charset="0"/>
              </a:rPr>
              <a:t>bets</a:t>
            </a:r>
            <a:r>
              <a:rPr lang="en-US" dirty="0">
                <a:latin typeface="Comic Sans MS" panose="030F0702030302020204" pitchFamily="66" charset="0"/>
              </a:rPr>
              <a:t> Trevor that he can’t walk her every day over the Easter holidays. If he does, he will get </a:t>
            </a:r>
            <a:r>
              <a:rPr lang="en-US" dirty="0">
                <a:solidFill>
                  <a:srgbClr val="FF0000"/>
                </a:solidFill>
                <a:latin typeface="Comic Sans MS" panose="030F0702030302020204" pitchFamily="66" charset="0"/>
              </a:rPr>
              <a:t>£30. </a:t>
            </a:r>
          </a:p>
          <a:p>
            <a:r>
              <a:rPr lang="en-US" dirty="0">
                <a:latin typeface="Comic Sans MS" panose="030F0702030302020204" pitchFamily="66" charset="0"/>
              </a:rPr>
              <a:t>Trevor has a great idea to wear his </a:t>
            </a:r>
            <a:r>
              <a:rPr lang="en-US" dirty="0">
                <a:solidFill>
                  <a:srgbClr val="FF0000"/>
                </a:solidFill>
                <a:latin typeface="Comic Sans MS" panose="030F0702030302020204" pitchFamily="66" charset="0"/>
              </a:rPr>
              <a:t>roller skates </a:t>
            </a:r>
            <a:r>
              <a:rPr lang="en-US" dirty="0">
                <a:latin typeface="Comic Sans MS" panose="030F0702030302020204" pitchFamily="66" charset="0"/>
              </a:rPr>
              <a:t>when walking Streaker and accidentally </a:t>
            </a:r>
            <a:r>
              <a:rPr lang="en-US" dirty="0">
                <a:solidFill>
                  <a:srgbClr val="FF0000"/>
                </a:solidFill>
                <a:latin typeface="Comic Sans MS" panose="030F0702030302020204" pitchFamily="66" charset="0"/>
              </a:rPr>
              <a:t>grabs a woman's bag</a:t>
            </a:r>
            <a:r>
              <a:rPr lang="en-US" dirty="0">
                <a:latin typeface="Comic Sans MS" panose="030F0702030302020204" pitchFamily="66" charset="0"/>
              </a:rPr>
              <a:t> as they zoom past the market.</a:t>
            </a:r>
          </a:p>
          <a:p>
            <a:r>
              <a:rPr lang="en-US" dirty="0">
                <a:latin typeface="Comic Sans MS" panose="030F0702030302020204" pitchFamily="66" charset="0"/>
              </a:rPr>
              <a:t>He is taken to the </a:t>
            </a:r>
            <a:r>
              <a:rPr lang="en-US" dirty="0">
                <a:solidFill>
                  <a:srgbClr val="FF0000"/>
                </a:solidFill>
                <a:latin typeface="Comic Sans MS" panose="030F0702030302020204" pitchFamily="66" charset="0"/>
              </a:rPr>
              <a:t>police station </a:t>
            </a:r>
            <a:r>
              <a:rPr lang="en-US" dirty="0">
                <a:latin typeface="Comic Sans MS" panose="030F0702030302020204" pitchFamily="66" charset="0"/>
              </a:rPr>
              <a:t>but is let go.</a:t>
            </a:r>
          </a:p>
          <a:p>
            <a:r>
              <a:rPr lang="en-US" dirty="0">
                <a:latin typeface="Comic Sans MS" panose="030F0702030302020204" pitchFamily="66" charset="0"/>
              </a:rPr>
              <a:t>Trevor goes to his friend </a:t>
            </a:r>
            <a:r>
              <a:rPr lang="en-US" dirty="0">
                <a:solidFill>
                  <a:srgbClr val="FF0000"/>
                </a:solidFill>
                <a:latin typeface="Comic Sans MS" panose="030F0702030302020204" pitchFamily="66" charset="0"/>
              </a:rPr>
              <a:t>Tina</a:t>
            </a:r>
            <a:r>
              <a:rPr lang="en-US" dirty="0">
                <a:latin typeface="Comic Sans MS" panose="030F0702030302020204" pitchFamily="66" charset="0"/>
              </a:rPr>
              <a:t> and asks her to </a:t>
            </a:r>
            <a:r>
              <a:rPr lang="en-US" dirty="0">
                <a:solidFill>
                  <a:srgbClr val="FF0000"/>
                </a:solidFill>
                <a:latin typeface="Comic Sans MS" panose="030F0702030302020204" pitchFamily="66" charset="0"/>
              </a:rPr>
              <a:t>help train Streaker.</a:t>
            </a:r>
          </a:p>
        </p:txBody>
      </p:sp>
      <p:sp>
        <p:nvSpPr>
          <p:cNvPr id="7" name="Text Placeholder 6">
            <a:extLst>
              <a:ext uri="{FF2B5EF4-FFF2-40B4-BE49-F238E27FC236}">
                <a16:creationId xmlns:a16="http://schemas.microsoft.com/office/drawing/2014/main" id="{A23E4327-7C9A-4EE6-A782-2F7C3A4FD7B3}"/>
              </a:ext>
            </a:extLst>
          </p:cNvPr>
          <p:cNvSpPr>
            <a:spLocks noGrp="1"/>
          </p:cNvSpPr>
          <p:nvPr>
            <p:ph type="body" sz="quarter" idx="3"/>
          </p:nvPr>
        </p:nvSpPr>
        <p:spPr>
          <a:xfrm>
            <a:off x="6870064" y="-80962"/>
            <a:ext cx="5183188" cy="823912"/>
          </a:xfrm>
        </p:spPr>
        <p:txBody>
          <a:bodyPr>
            <a:normAutofit/>
          </a:bodyPr>
          <a:lstStyle/>
          <a:p>
            <a:pPr algn="ctr"/>
            <a:r>
              <a:rPr lang="en-US" u="sng" dirty="0">
                <a:latin typeface="Comic Sans MS" panose="030F0702030302020204" pitchFamily="66" charset="0"/>
              </a:rPr>
              <a:t>My Dad’s Got an Alligator</a:t>
            </a:r>
          </a:p>
        </p:txBody>
      </p:sp>
      <p:sp>
        <p:nvSpPr>
          <p:cNvPr id="8" name="Content Placeholder 7">
            <a:extLst>
              <a:ext uri="{FF2B5EF4-FFF2-40B4-BE49-F238E27FC236}">
                <a16:creationId xmlns:a16="http://schemas.microsoft.com/office/drawing/2014/main" id="{80727EA6-DABD-4DC0-83B1-926F2004BED5}"/>
              </a:ext>
            </a:extLst>
          </p:cNvPr>
          <p:cNvSpPr>
            <a:spLocks noGrp="1"/>
          </p:cNvSpPr>
          <p:nvPr>
            <p:ph sz="quarter" idx="4"/>
          </p:nvPr>
        </p:nvSpPr>
        <p:spPr>
          <a:xfrm>
            <a:off x="6873240" y="1108709"/>
            <a:ext cx="5183188" cy="5186045"/>
          </a:xfrm>
        </p:spPr>
        <p:txBody>
          <a:bodyPr>
            <a:normAutofit fontScale="85000" lnSpcReduction="20000"/>
          </a:bodyPr>
          <a:lstStyle/>
          <a:p>
            <a:r>
              <a:rPr lang="en-US" dirty="0">
                <a:latin typeface="Comic Sans MS" panose="030F0702030302020204" pitchFamily="66" charset="0"/>
              </a:rPr>
              <a:t>Dad brings home an </a:t>
            </a:r>
            <a:r>
              <a:rPr lang="en-US" dirty="0">
                <a:solidFill>
                  <a:srgbClr val="FF0000"/>
                </a:solidFill>
                <a:latin typeface="Comic Sans MS" panose="030F0702030302020204" pitchFamily="66" charset="0"/>
              </a:rPr>
              <a:t>alligator</a:t>
            </a:r>
            <a:r>
              <a:rPr lang="en-US" dirty="0">
                <a:latin typeface="Comic Sans MS" panose="030F0702030302020204" pitchFamily="66" charset="0"/>
              </a:rPr>
              <a:t> from work as a </a:t>
            </a:r>
            <a:r>
              <a:rPr lang="en-US" dirty="0">
                <a:solidFill>
                  <a:srgbClr val="FF0000"/>
                </a:solidFill>
                <a:latin typeface="Comic Sans MS" panose="030F0702030302020204" pitchFamily="66" charset="0"/>
              </a:rPr>
              <a:t>pet</a:t>
            </a:r>
            <a:r>
              <a:rPr lang="en-US" dirty="0">
                <a:latin typeface="Comic Sans MS" panose="030F0702030302020204" pitchFamily="66" charset="0"/>
              </a:rPr>
              <a:t>.</a:t>
            </a:r>
          </a:p>
          <a:p>
            <a:r>
              <a:rPr lang="en-US" dirty="0">
                <a:latin typeface="Comic Sans MS" panose="030F0702030302020204" pitchFamily="66" charset="0"/>
              </a:rPr>
              <a:t>Mum is </a:t>
            </a:r>
            <a:r>
              <a:rPr lang="en-US" dirty="0">
                <a:solidFill>
                  <a:srgbClr val="FF0000"/>
                </a:solidFill>
                <a:latin typeface="Comic Sans MS" panose="030F0702030302020204" pitchFamily="66" charset="0"/>
              </a:rPr>
              <a:t>not happy</a:t>
            </a:r>
            <a:r>
              <a:rPr lang="en-US" dirty="0">
                <a:latin typeface="Comic Sans MS" panose="030F0702030302020204" pitchFamily="66" charset="0"/>
              </a:rPr>
              <a:t>!</a:t>
            </a:r>
          </a:p>
          <a:p>
            <a:r>
              <a:rPr lang="en-US" dirty="0">
                <a:latin typeface="Comic Sans MS" panose="030F0702030302020204" pitchFamily="66" charset="0"/>
              </a:rPr>
              <a:t>The alligator is </a:t>
            </a:r>
            <a:r>
              <a:rPr lang="en-US" dirty="0">
                <a:solidFill>
                  <a:srgbClr val="FF0000"/>
                </a:solidFill>
                <a:latin typeface="Comic Sans MS" panose="030F0702030302020204" pitchFamily="66" charset="0"/>
              </a:rPr>
              <a:t>ruining</a:t>
            </a:r>
            <a:r>
              <a:rPr lang="en-US" dirty="0">
                <a:latin typeface="Comic Sans MS" panose="030F0702030302020204" pitchFamily="66" charset="0"/>
              </a:rPr>
              <a:t> the house – he has eaten the remote and is making a mess.</a:t>
            </a:r>
          </a:p>
          <a:p>
            <a:r>
              <a:rPr lang="en-US" dirty="0">
                <a:latin typeface="Comic Sans MS" panose="030F0702030302020204" pitchFamily="66" charset="0"/>
              </a:rPr>
              <a:t>Dad builds a </a:t>
            </a:r>
            <a:r>
              <a:rPr lang="en-US" dirty="0">
                <a:solidFill>
                  <a:srgbClr val="FF0000"/>
                </a:solidFill>
                <a:latin typeface="Comic Sans MS" panose="030F0702030302020204" pitchFamily="66" charset="0"/>
              </a:rPr>
              <a:t>cage</a:t>
            </a:r>
            <a:r>
              <a:rPr lang="en-US" dirty="0">
                <a:latin typeface="Comic Sans MS" panose="030F0702030302020204" pitchFamily="66" charset="0"/>
              </a:rPr>
              <a:t> that looks like a </a:t>
            </a:r>
            <a:r>
              <a:rPr lang="en-US" dirty="0">
                <a:solidFill>
                  <a:srgbClr val="FF0000"/>
                </a:solidFill>
                <a:latin typeface="Comic Sans MS" panose="030F0702030302020204" pitchFamily="66" charset="0"/>
              </a:rPr>
              <a:t>T-Rex</a:t>
            </a:r>
            <a:r>
              <a:rPr lang="en-US" dirty="0">
                <a:latin typeface="Comic Sans MS" panose="030F0702030302020204" pitchFamily="66" charset="0"/>
              </a:rPr>
              <a:t> to keep the </a:t>
            </a:r>
            <a:r>
              <a:rPr lang="en-US" dirty="0">
                <a:solidFill>
                  <a:srgbClr val="FF0000"/>
                </a:solidFill>
                <a:latin typeface="Comic Sans MS" panose="030F0702030302020204" pitchFamily="66" charset="0"/>
              </a:rPr>
              <a:t>alligator safe.</a:t>
            </a:r>
          </a:p>
          <a:p>
            <a:r>
              <a:rPr lang="en-US" dirty="0" err="1">
                <a:latin typeface="Comic Sans MS" panose="030F0702030302020204" pitchFamily="66" charset="0"/>
              </a:rPr>
              <a:t>Mr</a:t>
            </a:r>
            <a:r>
              <a:rPr lang="en-US" dirty="0">
                <a:latin typeface="Comic Sans MS" panose="030F0702030302020204" pitchFamily="66" charset="0"/>
              </a:rPr>
              <a:t> and </a:t>
            </a:r>
            <a:r>
              <a:rPr lang="en-US" dirty="0" err="1">
                <a:latin typeface="Comic Sans MS" panose="030F0702030302020204" pitchFamily="66" charset="0"/>
              </a:rPr>
              <a:t>Mrs</a:t>
            </a:r>
            <a:r>
              <a:rPr lang="en-US" dirty="0">
                <a:latin typeface="Comic Sans MS" panose="030F0702030302020204" pitchFamily="66" charset="0"/>
              </a:rPr>
              <a:t> </a:t>
            </a:r>
            <a:r>
              <a:rPr lang="en-US" dirty="0" err="1">
                <a:latin typeface="Comic Sans MS" panose="030F0702030302020204" pitchFamily="66" charset="0"/>
              </a:rPr>
              <a:t>Tugg</a:t>
            </a:r>
            <a:r>
              <a:rPr lang="en-US" dirty="0">
                <a:latin typeface="Comic Sans MS" panose="030F0702030302020204" pitchFamily="66" charset="0"/>
              </a:rPr>
              <a:t> (the </a:t>
            </a:r>
            <a:r>
              <a:rPr lang="en-US" dirty="0" err="1">
                <a:latin typeface="Comic Sans MS" panose="030F0702030302020204" pitchFamily="66" charset="0"/>
              </a:rPr>
              <a:t>neighbours</a:t>
            </a:r>
            <a:r>
              <a:rPr lang="en-US" dirty="0">
                <a:latin typeface="Comic Sans MS" panose="030F0702030302020204" pitchFamily="66" charset="0"/>
              </a:rPr>
              <a:t>) are not happy about the alligator either. </a:t>
            </a:r>
          </a:p>
          <a:p>
            <a:r>
              <a:rPr lang="en-US" dirty="0" err="1">
                <a:solidFill>
                  <a:srgbClr val="FF0000"/>
                </a:solidFill>
                <a:latin typeface="Comic Sans MS" panose="030F0702030302020204" pitchFamily="66" charset="0"/>
              </a:rPr>
              <a:t>Mr</a:t>
            </a:r>
            <a:r>
              <a:rPr lang="en-US" dirty="0">
                <a:solidFill>
                  <a:srgbClr val="FF0000"/>
                </a:solidFill>
                <a:latin typeface="Comic Sans MS" panose="030F0702030302020204" pitchFamily="66" charset="0"/>
              </a:rPr>
              <a:t> </a:t>
            </a:r>
            <a:r>
              <a:rPr lang="en-US" dirty="0" err="1">
                <a:solidFill>
                  <a:srgbClr val="FF0000"/>
                </a:solidFill>
                <a:latin typeface="Comic Sans MS" panose="030F0702030302020204" pitchFamily="66" charset="0"/>
              </a:rPr>
              <a:t>Tugg</a:t>
            </a:r>
            <a:r>
              <a:rPr lang="en-US" dirty="0">
                <a:solidFill>
                  <a:srgbClr val="FF0000"/>
                </a:solidFill>
                <a:latin typeface="Comic Sans MS" panose="030F0702030302020204" pitchFamily="66" charset="0"/>
              </a:rPr>
              <a:t> </a:t>
            </a:r>
            <a:r>
              <a:rPr lang="en-US" dirty="0">
                <a:latin typeface="Comic Sans MS" panose="030F0702030302020204" pitchFamily="66" charset="0"/>
              </a:rPr>
              <a:t>is very </a:t>
            </a:r>
            <a:r>
              <a:rPr lang="en-US" dirty="0">
                <a:solidFill>
                  <a:srgbClr val="FF0000"/>
                </a:solidFill>
                <a:latin typeface="Comic Sans MS" panose="030F0702030302020204" pitchFamily="66" charset="0"/>
              </a:rPr>
              <a:t>grumpy</a:t>
            </a:r>
            <a:r>
              <a:rPr lang="en-US" dirty="0">
                <a:latin typeface="Comic Sans MS" panose="030F0702030302020204" pitchFamily="66" charset="0"/>
              </a:rPr>
              <a:t> and comes over to complain about Dad’s loud singing. What a grump!</a:t>
            </a:r>
          </a:p>
        </p:txBody>
      </p:sp>
      <p:pic>
        <p:nvPicPr>
          <p:cNvPr id="9" name="Picture 2" descr="See the source image">
            <a:extLst>
              <a:ext uri="{FF2B5EF4-FFF2-40B4-BE49-F238E27FC236}">
                <a16:creationId xmlns:a16="http://schemas.microsoft.com/office/drawing/2014/main" id="{872F1F97-E546-4345-8AB9-65C7273368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3" t="1805" r="1227" b="1250"/>
          <a:stretch/>
        </p:blipFill>
        <p:spPr bwMode="auto">
          <a:xfrm>
            <a:off x="4242072" y="5245733"/>
            <a:ext cx="831555" cy="13131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622BEFB0-B858-40E8-B97B-AB7387D6E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358" y="5144133"/>
            <a:ext cx="924285" cy="141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294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38EF1-A15D-4286-A8A0-293FCEC9E2FF}"/>
              </a:ext>
            </a:extLst>
          </p:cNvPr>
          <p:cNvSpPr>
            <a:spLocks noGrp="1"/>
          </p:cNvSpPr>
          <p:nvPr>
            <p:ph type="title"/>
          </p:nvPr>
        </p:nvSpPr>
        <p:spPr/>
        <p:txBody>
          <a:bodyPr/>
          <a:lstStyle/>
          <a:p>
            <a:pPr algn="ctr"/>
            <a:r>
              <a:rPr lang="en-US" b="1" dirty="0">
                <a:latin typeface="Comic Sans MS" panose="030F0702030302020204" pitchFamily="66" charset="0"/>
              </a:rPr>
              <a:t>What is a freeze frame?</a:t>
            </a:r>
          </a:p>
        </p:txBody>
      </p:sp>
      <p:sp>
        <p:nvSpPr>
          <p:cNvPr id="3" name="Content Placeholder 2">
            <a:extLst>
              <a:ext uri="{FF2B5EF4-FFF2-40B4-BE49-F238E27FC236}">
                <a16:creationId xmlns:a16="http://schemas.microsoft.com/office/drawing/2014/main" id="{FFF811DC-1CB3-4BF0-A2B6-6B62A17378C9}"/>
              </a:ext>
            </a:extLst>
          </p:cNvPr>
          <p:cNvSpPr>
            <a:spLocks noGrp="1"/>
          </p:cNvSpPr>
          <p:nvPr>
            <p:ph idx="1"/>
          </p:nvPr>
        </p:nvSpPr>
        <p:spPr/>
        <p:txBody>
          <a:bodyPr/>
          <a:lstStyle/>
          <a:p>
            <a:pPr marL="0" indent="0" fontAlgn="base">
              <a:lnSpc>
                <a:spcPct val="107000"/>
              </a:lnSpc>
              <a:spcAft>
                <a:spcPts val="800"/>
              </a:spcAft>
              <a:buNone/>
            </a:pPr>
            <a:r>
              <a:rPr lang="en-US" sz="28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What is a freeze frame? When might we use a freeze frame? What can a freeze frame show us? </a:t>
            </a:r>
            <a:endParaRPr lang="en-US" sz="2800" dirty="0">
              <a:effectLst/>
              <a:latin typeface="Comic Sans MS" panose="030F0702030302020204" pitchFamily="66" charset="0"/>
              <a:ea typeface="Calibri" panose="020F0502020204030204" pitchFamily="34" charset="0"/>
              <a:cs typeface="Times New Roman" panose="02020603050405020304" pitchFamily="18" charset="0"/>
            </a:endParaRPr>
          </a:p>
          <a:p>
            <a:endParaRPr lang="en-US" dirty="0">
              <a:latin typeface="Comic Sans MS" panose="030F0702030302020204" pitchFamily="66" charset="0"/>
            </a:endParaRPr>
          </a:p>
        </p:txBody>
      </p:sp>
      <p:pic>
        <p:nvPicPr>
          <p:cNvPr id="1026" name="Picture 2" descr="See the source image">
            <a:extLst>
              <a:ext uri="{FF2B5EF4-FFF2-40B4-BE49-F238E27FC236}">
                <a16:creationId xmlns:a16="http://schemas.microsoft.com/office/drawing/2014/main" id="{6E75B360-E70B-4478-886E-32EAE2468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644" y="2912011"/>
            <a:ext cx="4375036" cy="326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30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CA485F-16B0-4881-8EB1-534F22933E67}"/>
              </a:ext>
            </a:extLst>
          </p:cNvPr>
          <p:cNvSpPr>
            <a:spLocks noGrp="1"/>
          </p:cNvSpPr>
          <p:nvPr>
            <p:ph idx="1"/>
          </p:nvPr>
        </p:nvSpPr>
        <p:spPr>
          <a:xfrm>
            <a:off x="2306320" y="406400"/>
            <a:ext cx="9047480" cy="5770563"/>
          </a:xfrm>
        </p:spPr>
        <p:txBody>
          <a:bodyPr>
            <a:normAutofit/>
          </a:bodyPr>
          <a:lstStyle/>
          <a:p>
            <a:pPr marL="0" indent="0" fontAlgn="base">
              <a:lnSpc>
                <a:spcPct val="107000"/>
              </a:lnSpc>
              <a:spcAft>
                <a:spcPts val="800"/>
              </a:spcAft>
              <a:buNone/>
            </a:pPr>
            <a:r>
              <a:rPr lang="en-US" sz="28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Today, we are going to be looking at Chapter 4 of My Dad’s Got an Alligator and focus on some key lines that we can act out using freeze frames. </a:t>
            </a:r>
          </a:p>
          <a:p>
            <a:pPr marL="0" indent="0" fontAlgn="base">
              <a:lnSpc>
                <a:spcPct val="107000"/>
              </a:lnSpc>
              <a:spcAft>
                <a:spcPts val="800"/>
              </a:spcAft>
              <a:buNone/>
            </a:pPr>
            <a:endParaRPr lang="en-US" sz="28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en-US" dirty="0">
                <a:solidFill>
                  <a:srgbClr val="000000"/>
                </a:solidFill>
                <a:latin typeface="Comic Sans MS" panose="030F0702030302020204" pitchFamily="66" charset="0"/>
                <a:ea typeface="Calibri" panose="020F0502020204030204" pitchFamily="34" charset="0"/>
                <a:cs typeface="Calibri" panose="020F0502020204030204" pitchFamily="34" charset="0"/>
              </a:rPr>
              <a:t>Let’s read through it together.</a:t>
            </a:r>
          </a:p>
          <a:p>
            <a:pPr marL="0" indent="0" fontAlgn="base">
              <a:lnSpc>
                <a:spcPct val="107000"/>
              </a:lnSpc>
              <a:spcAft>
                <a:spcPts val="800"/>
              </a:spcAft>
              <a:buNone/>
            </a:pPr>
            <a:endPar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1D0563A6-AB1E-4D62-AEB1-796F4DE10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72237" cy="271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74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6069E6-2510-4CD0-A1BF-A0B0E42F6FDA}"/>
              </a:ext>
            </a:extLst>
          </p:cNvPr>
          <p:cNvPicPr/>
          <p:nvPr/>
        </p:nvPicPr>
        <p:blipFill rotWithShape="1">
          <a:blip r:embed="rId2" r:link="rId3">
            <a:extLst>
              <a:ext uri="{28A0092B-C50C-407E-A947-70E740481C1C}">
                <a14:useLocalDpi xmlns:a14="http://schemas.microsoft.com/office/drawing/2010/main" val="0"/>
              </a:ext>
            </a:extLst>
          </a:blip>
          <a:srcRect l="4047" t="16386" b="21259"/>
          <a:stretch>
            <a:fillRect/>
          </a:stretch>
        </p:blipFill>
        <p:spPr bwMode="auto">
          <a:xfrm>
            <a:off x="1041722" y="159152"/>
            <a:ext cx="5995686" cy="6539696"/>
          </a:xfrm>
          <a:prstGeom prst="rect">
            <a:avLst/>
          </a:prstGeom>
          <a:noFill/>
          <a:ln>
            <a:noFill/>
          </a:ln>
        </p:spPr>
      </p:pic>
      <p:pic>
        <p:nvPicPr>
          <p:cNvPr id="5" name="Picture 4">
            <a:extLst>
              <a:ext uri="{FF2B5EF4-FFF2-40B4-BE49-F238E27FC236}">
                <a16:creationId xmlns:a16="http://schemas.microsoft.com/office/drawing/2014/main" id="{412E38C3-181A-4E77-8E4D-A54E4EEDE7A8}"/>
              </a:ext>
            </a:extLst>
          </p:cNvPr>
          <p:cNvPicPr/>
          <p:nvPr/>
        </p:nvPicPr>
        <p:blipFill rotWithShape="1">
          <a:blip r:embed="rId4" r:link="rId5">
            <a:extLst>
              <a:ext uri="{28A0092B-C50C-407E-A947-70E740481C1C}">
                <a14:useLocalDpi xmlns:a14="http://schemas.microsoft.com/office/drawing/2010/main" val="0"/>
              </a:ext>
            </a:extLst>
          </a:blip>
          <a:srcRect l="19448" t="10633" r="17403" b="13080"/>
          <a:stretch>
            <a:fillRect/>
          </a:stretch>
        </p:blipFill>
        <p:spPr bwMode="auto">
          <a:xfrm>
            <a:off x="7693306" y="159152"/>
            <a:ext cx="3730906" cy="6539696"/>
          </a:xfrm>
          <a:prstGeom prst="rect">
            <a:avLst/>
          </a:prstGeom>
          <a:noFill/>
          <a:ln>
            <a:noFill/>
          </a:ln>
        </p:spPr>
      </p:pic>
    </p:spTree>
    <p:extLst>
      <p:ext uri="{BB962C8B-B14F-4D97-AF65-F5344CB8AC3E}">
        <p14:creationId xmlns:p14="http://schemas.microsoft.com/office/powerpoint/2010/main" val="391257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0B040D4-EC85-42AF-9C74-581F9BA9903C}"/>
              </a:ext>
            </a:extLst>
          </p:cNvPr>
          <p:cNvPicPr>
            <a:picLocks noGrp="1"/>
          </p:cNvPicPr>
          <p:nvPr>
            <p:ph idx="1"/>
          </p:nvPr>
        </p:nvPicPr>
        <p:blipFill rotWithShape="1">
          <a:blip r:embed="rId2" r:link="rId3">
            <a:extLst>
              <a:ext uri="{28A0092B-C50C-407E-A947-70E740481C1C}">
                <a14:useLocalDpi xmlns:a14="http://schemas.microsoft.com/office/drawing/2010/main" val="0"/>
              </a:ext>
            </a:extLst>
          </a:blip>
          <a:srcRect l="1351" t="9282" r="-1" b="39925"/>
          <a:stretch>
            <a:fillRect/>
          </a:stretch>
        </p:blipFill>
        <p:spPr bwMode="auto">
          <a:xfrm>
            <a:off x="3137222" y="888355"/>
            <a:ext cx="5917555" cy="5246225"/>
          </a:xfrm>
          <a:prstGeom prst="rect">
            <a:avLst/>
          </a:prstGeom>
          <a:noFill/>
          <a:ln>
            <a:noFill/>
          </a:ln>
        </p:spPr>
      </p:pic>
    </p:spTree>
    <p:extLst>
      <p:ext uri="{BB962C8B-B14F-4D97-AF65-F5344CB8AC3E}">
        <p14:creationId xmlns:p14="http://schemas.microsoft.com/office/powerpoint/2010/main" val="2441375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6EF93B-7464-4450-A2DA-E9265A8FCD48}"/>
              </a:ext>
            </a:extLst>
          </p:cNvPr>
          <p:cNvPicPr/>
          <p:nvPr/>
        </p:nvPicPr>
        <p:blipFill rotWithShape="1">
          <a:blip r:embed="rId2" r:link="rId3">
            <a:extLst>
              <a:ext uri="{28A0092B-C50C-407E-A947-70E740481C1C}">
                <a14:useLocalDpi xmlns:a14="http://schemas.microsoft.com/office/drawing/2010/main" val="0"/>
              </a:ext>
            </a:extLst>
          </a:blip>
          <a:srcRect l="5852" t="8945" r="8402" b="7679"/>
          <a:stretch>
            <a:fillRect/>
          </a:stretch>
        </p:blipFill>
        <p:spPr bwMode="auto">
          <a:xfrm>
            <a:off x="3617087" y="96937"/>
            <a:ext cx="4957825" cy="6664125"/>
          </a:xfrm>
          <a:prstGeom prst="rect">
            <a:avLst/>
          </a:prstGeom>
          <a:noFill/>
          <a:ln>
            <a:noFill/>
          </a:ln>
        </p:spPr>
      </p:pic>
    </p:spTree>
    <p:extLst>
      <p:ext uri="{BB962C8B-B14F-4D97-AF65-F5344CB8AC3E}">
        <p14:creationId xmlns:p14="http://schemas.microsoft.com/office/powerpoint/2010/main" val="2734081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1547EE-270D-4BC0-8276-61C64A118BAA}"/>
</file>

<file path=customXml/itemProps2.xml><?xml version="1.0" encoding="utf-8"?>
<ds:datastoreItem xmlns:ds="http://schemas.openxmlformats.org/officeDocument/2006/customXml" ds:itemID="{6845BAEA-0CBC-4AC2-AF94-87DDDC2FF098}"/>
</file>

<file path=customXml/itemProps3.xml><?xml version="1.0" encoding="utf-8"?>
<ds:datastoreItem xmlns:ds="http://schemas.openxmlformats.org/officeDocument/2006/customXml" ds:itemID="{82305803-9B40-484C-8E16-EC06847B063A}"/>
</file>

<file path=docProps/app.xml><?xml version="1.0" encoding="utf-8"?>
<Properties xmlns="http://schemas.openxmlformats.org/officeDocument/2006/extended-properties" xmlns:vt="http://schemas.openxmlformats.org/officeDocument/2006/docPropsVTypes">
  <TotalTime>0</TotalTime>
  <Words>1008</Words>
  <Application>Microsoft Office PowerPoint</Application>
  <PresentationFormat>Widescreen</PresentationFormat>
  <Paragraphs>93</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Comic Sans MS</vt:lpstr>
      <vt:lpstr>Twinkl</vt:lpstr>
      <vt:lpstr>Twinkl SemiBold</vt:lpstr>
      <vt:lpstr>Office Theme</vt:lpstr>
      <vt:lpstr>Jeremy Strong</vt:lpstr>
      <vt:lpstr>LO:To use drama to explore a text.</vt:lpstr>
      <vt:lpstr>Starter:</vt:lpstr>
      <vt:lpstr>PowerPoint Presentation</vt:lpstr>
      <vt:lpstr>What is a freeze frame?</vt:lpstr>
      <vt:lpstr>PowerPoint Presentation</vt:lpstr>
      <vt:lpstr>PowerPoint Presentation</vt:lpstr>
      <vt:lpstr>PowerPoint Presentation</vt:lpstr>
      <vt:lpstr>PowerPoint Presentation</vt:lpstr>
      <vt:lpstr>PowerPoint Presentation</vt:lpstr>
      <vt:lpstr>Activity 1:</vt:lpstr>
      <vt:lpstr>Activity 2:</vt:lpstr>
      <vt:lpstr>PowerPoint Presentation</vt:lpstr>
      <vt:lpstr>Inverted Commas</vt:lpstr>
      <vt:lpstr>Punctuation</vt:lpstr>
      <vt:lpstr>Reporting Clauses</vt:lpstr>
      <vt:lpstr>Activity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Jeremy Strong</dc:title>
  <dc:creator>A Chhibber</dc:creator>
  <cp:lastModifiedBy>A Chhibber</cp:lastModifiedBy>
  <cp:revision>64</cp:revision>
  <dcterms:created xsi:type="dcterms:W3CDTF">2021-10-28T20:01:42Z</dcterms:created>
  <dcterms:modified xsi:type="dcterms:W3CDTF">2021-11-01T11:49:19Z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