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8" r:id="rId5"/>
    <p:sldId id="269" r:id="rId6"/>
    <p:sldId id="270" r:id="rId7"/>
    <p:sldId id="271" r:id="rId8"/>
    <p:sldId id="272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789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03CA3-DE6A-4701-BA64-B9345B717C8B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19EE4-7397-4248-A93E-78FA5DFF4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answers on whiteboards.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19EE4-7397-4248-A93E-78FA5DFF4D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19EE4-7397-4248-A93E-78FA5DFF4D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7115-87FD-4E9F-A451-BA50F555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F7A1D-8035-4705-98DC-0265C4BE7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3D94F-968D-4D1A-93B0-0D70E303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52DA-8431-4C1B-9EE4-5B938F38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914A7-DE2E-45EA-A98E-3BCF3EE7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B679-3DE5-4FE0-88AD-2E444779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E12EF-A2DF-4C1E-BABC-04F129166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628A1-2144-47BB-8A5E-6C50DBE9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3A18-4F04-457D-B55C-50CE256D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D359D-380F-45BD-9961-C10BEA6D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E1AB8-CDA5-47B1-A972-14ECD8A4F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F9F78-8B5D-4C93-AAC7-3F78C0E8E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E970D-F06E-45FF-8AD5-AFED227C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83806-429C-41AC-A8E5-D4C8B370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3DE61-E272-436B-B6DB-BB77B98A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1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2001795"/>
            <a:ext cx="10960100" cy="4656700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74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B1D9267-C8D3-4BA6-8724-87670E8BD0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74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B1D9267-C8D3-4BA6-8724-87670E8BD0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076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B1D9267-C8D3-4BA6-8724-87670E8BD0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73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B1D9267-C8D3-4BA6-8724-87670E8BD0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54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B1D9267-C8D3-4BA6-8724-87670E8BD0A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7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AE27-A5CF-43F1-B33E-64E10DC9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32EA2-DE66-447C-9F76-3A7976DA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E7DD-FCBE-4869-BB03-49769DAB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B6E7D-7EB9-4533-9505-A14DAB8F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21A13-718B-4F93-ABC7-924972349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EDED-3C1D-4372-B90A-402D7B85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B57D-0C9B-43F9-A7D7-53922C74D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F1FE7-B10E-4B12-AAD7-4E67F952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0B77B-8710-4B76-8B7E-DA1E3808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59ED-2130-4A01-9B14-B95235AB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5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11175-D3E3-4F70-96D7-D9C4B41A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569D-FC4D-4960-9860-5687D6CEB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35E00-B2B6-4D8D-8BD3-F33046AC9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302DB-5B4A-4A70-A1D0-5BACF16C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F86B0-9696-4F22-AB07-DD4A9C7A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6A5F8-6D98-4216-B293-41E122FE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4711-181B-4636-88BD-BC23BF61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8D322-4B6C-4CF9-B971-4A0CA6031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29250-C064-46D2-A80A-8D7BFA8E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C0AE-E308-4289-B498-9F6B8C5B9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940FC-6D40-4E6F-A609-682D5F8D8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0DB62-05A1-4475-9EDC-E73F88A9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5A14F-E2CE-46BF-8F63-56C4B32C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9F440-C60E-42E1-949D-81307895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2461-6F55-4A08-B897-E1D3B9BB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EE037-6ECB-4CEE-BBC4-7CCE54DC3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B7B4D-81B5-4707-955C-3F5BAC71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D184D-F5AE-4495-824F-4B00D311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48116-2240-4529-87CC-9DFD4988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704740-5FE5-47D9-BAC7-B9FB23B1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3742F-016D-40AE-AF04-5E87F7C1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0A75-A9ED-4F61-9B10-2631151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7534-2D89-4934-A56C-0774078B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0C4C5-1233-4356-B81E-ACF5E9B6E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D86B2-BE5D-450E-A906-88AF0EAE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6096-275F-481B-AE70-39E5EE39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79043-D47D-467A-9F15-4630AD4F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62DF-31BE-484D-B4D2-A0E273FB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6F7C9-87C6-488C-BA16-360E93BAA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64228-9F40-4B50-A545-1594EB5D5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ED5AB-6C04-405E-AD06-50660ECBC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9B42A-860D-4394-8403-4E24910B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F63E5-1FB6-4644-8DEE-D464ED00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922F3-504D-4D60-A2BA-AD7EEE9E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2FB5-38B8-42EA-B161-9C0077432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901C2-14B5-4906-9A36-A80577FB6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2222-8876-41E2-90DB-25C4B5C08BF5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4F575-8DCC-489B-8F1E-5AE01A47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7B182-3A61-4D1E-9335-16A0AE91E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6C46-10EC-46EF-BA9D-8BBE1C7E2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watch?v=j7cgQikVP-U&amp;t=4m2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5CFE-CE18-4888-B89D-8A68A28C1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647" y="2269734"/>
            <a:ext cx="5611178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Jeremy Strong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FDFD0-FAB2-44E7-A4DE-7CC41FABB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4645" y="5236668"/>
            <a:ext cx="5611177" cy="1147863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Lesson 2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1D89BC2-4DC0-4BC4-B800-544764B73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" r="-1" b="78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25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025894" y="2043762"/>
            <a:ext cx="8131324" cy="549211"/>
            <a:chOff x="491384" y="2044525"/>
            <a:chExt cx="8131324" cy="549211"/>
          </a:xfrm>
        </p:grpSpPr>
        <p:sp>
          <p:nvSpPr>
            <p:cNvPr id="37" name="Freeform 36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solidFill>
              <a:srgbClr val="BE09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Vocabulary Victor wants to know…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40588" y="2802498"/>
            <a:ext cx="3864193" cy="3431006"/>
            <a:chOff x="5208526" y="2283973"/>
            <a:chExt cx="3413775" cy="3031084"/>
          </a:xfrm>
        </p:grpSpPr>
        <p:grpSp>
          <p:nvGrpSpPr>
            <p:cNvPr id="80" name="Group 79"/>
            <p:cNvGrpSpPr/>
            <p:nvPr/>
          </p:nvGrpSpPr>
          <p:grpSpPr>
            <a:xfrm>
              <a:off x="5415631" y="2283973"/>
              <a:ext cx="3206670" cy="3031084"/>
              <a:chOff x="5549232" y="2721315"/>
              <a:chExt cx="2811329" cy="265739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483410B-890E-414C-BE5A-628F5263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28" b="7663"/>
              <a:stretch/>
            </p:blipFill>
            <p:spPr>
              <a:xfrm rot="21597734">
                <a:off x="5549232" y="2721315"/>
                <a:ext cx="2669052" cy="2657390"/>
              </a:xfrm>
              <a:prstGeom prst="rect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sp>
            <p:nvSpPr>
              <p:cNvPr id="79" name="Freeform: Shape 29">
                <a:extLst>
                  <a:ext uri="{FF2B5EF4-FFF2-40B4-BE49-F238E27FC236}">
                    <a16:creationId xmlns:a16="http://schemas.microsoft.com/office/drawing/2014/main" id="{4DCC0E72-7C6F-43A1-AA37-22F82D2BB919}"/>
                  </a:ext>
                </a:extLst>
              </p:cNvPr>
              <p:cNvSpPr/>
              <p:nvPr/>
            </p:nvSpPr>
            <p:spPr>
              <a:xfrm rot="18762351">
                <a:off x="7937617" y="2560842"/>
                <a:ext cx="203591" cy="642296"/>
              </a:xfrm>
              <a:custGeom>
                <a:avLst/>
                <a:gdLst>
                  <a:gd name="connsiteX0" fmla="*/ 105483 w 210966"/>
                  <a:gd name="connsiteY0" fmla="*/ 757465 h 757465"/>
                  <a:gd name="connsiteX1" fmla="*/ 70977 w 210966"/>
                  <a:gd name="connsiteY1" fmla="*/ 697972 h 757465"/>
                  <a:gd name="connsiteX2" fmla="*/ 36471 w 210966"/>
                  <a:gd name="connsiteY2" fmla="*/ 757465 h 757465"/>
                  <a:gd name="connsiteX3" fmla="*/ 0 w 210966"/>
                  <a:gd name="connsiteY3" fmla="*/ 694584 h 757465"/>
                  <a:gd name="connsiteX4" fmla="*/ 0 w 210966"/>
                  <a:gd name="connsiteY4" fmla="*/ 62882 h 757465"/>
                  <a:gd name="connsiteX5" fmla="*/ 0 w 210966"/>
                  <a:gd name="connsiteY5" fmla="*/ 61538 h 757465"/>
                  <a:gd name="connsiteX6" fmla="*/ 779 w 210966"/>
                  <a:gd name="connsiteY6" fmla="*/ 61538 h 757465"/>
                  <a:gd name="connsiteX7" fmla="*/ 36471 w 210966"/>
                  <a:gd name="connsiteY7" fmla="*/ 1 h 757465"/>
                  <a:gd name="connsiteX8" fmla="*/ 70977 w 210966"/>
                  <a:gd name="connsiteY8" fmla="*/ 59494 h 757465"/>
                  <a:gd name="connsiteX9" fmla="*/ 105483 w 210966"/>
                  <a:gd name="connsiteY9" fmla="*/ 1 h 757465"/>
                  <a:gd name="connsiteX10" fmla="*/ 139989 w 210966"/>
                  <a:gd name="connsiteY10" fmla="*/ 59494 h 757465"/>
                  <a:gd name="connsiteX11" fmla="*/ 174495 w 210966"/>
                  <a:gd name="connsiteY11" fmla="*/ 0 h 757465"/>
                  <a:gd name="connsiteX12" fmla="*/ 210187 w 210966"/>
                  <a:gd name="connsiteY12" fmla="*/ 61538 h 757465"/>
                  <a:gd name="connsiteX13" fmla="*/ 210966 w 210966"/>
                  <a:gd name="connsiteY13" fmla="*/ 61538 h 757465"/>
                  <a:gd name="connsiteX14" fmla="*/ 210966 w 210966"/>
                  <a:gd name="connsiteY14" fmla="*/ 62881 h 757465"/>
                  <a:gd name="connsiteX15" fmla="*/ 210966 w 210966"/>
                  <a:gd name="connsiteY15" fmla="*/ 694583 h 757465"/>
                  <a:gd name="connsiteX16" fmla="*/ 210966 w 210966"/>
                  <a:gd name="connsiteY16" fmla="*/ 694584 h 757465"/>
                  <a:gd name="connsiteX17" fmla="*/ 210966 w 210966"/>
                  <a:gd name="connsiteY17" fmla="*/ 694584 h 757465"/>
                  <a:gd name="connsiteX18" fmla="*/ 174495 w 210966"/>
                  <a:gd name="connsiteY18" fmla="*/ 757464 h 757465"/>
                  <a:gd name="connsiteX19" fmla="*/ 139990 w 210966"/>
                  <a:gd name="connsiteY19" fmla="*/ 697972 h 7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0966" h="757465">
                    <a:moveTo>
                      <a:pt x="105483" y="757465"/>
                    </a:moveTo>
                    <a:lnTo>
                      <a:pt x="70977" y="697972"/>
                    </a:lnTo>
                    <a:lnTo>
                      <a:pt x="36471" y="757465"/>
                    </a:lnTo>
                    <a:lnTo>
                      <a:pt x="0" y="694584"/>
                    </a:lnTo>
                    <a:lnTo>
                      <a:pt x="0" y="62882"/>
                    </a:lnTo>
                    <a:lnTo>
                      <a:pt x="0" y="61538"/>
                    </a:lnTo>
                    <a:lnTo>
                      <a:pt x="779" y="61538"/>
                    </a:lnTo>
                    <a:lnTo>
                      <a:pt x="36471" y="1"/>
                    </a:lnTo>
                    <a:lnTo>
                      <a:pt x="70977" y="59494"/>
                    </a:lnTo>
                    <a:lnTo>
                      <a:pt x="105483" y="1"/>
                    </a:lnTo>
                    <a:lnTo>
                      <a:pt x="139989" y="59494"/>
                    </a:lnTo>
                    <a:lnTo>
                      <a:pt x="174495" y="0"/>
                    </a:lnTo>
                    <a:lnTo>
                      <a:pt x="210187" y="61538"/>
                    </a:lnTo>
                    <a:lnTo>
                      <a:pt x="210966" y="61538"/>
                    </a:lnTo>
                    <a:lnTo>
                      <a:pt x="210966" y="62881"/>
                    </a:lnTo>
                    <a:lnTo>
                      <a:pt x="210966" y="694583"/>
                    </a:lnTo>
                    <a:lnTo>
                      <a:pt x="210966" y="694584"/>
                    </a:lnTo>
                    <a:lnTo>
                      <a:pt x="210966" y="694584"/>
                    </a:lnTo>
                    <a:lnTo>
                      <a:pt x="174495" y="757464"/>
                    </a:lnTo>
                    <a:lnTo>
                      <a:pt x="139990" y="697972"/>
                    </a:lnTo>
                    <a:close/>
                  </a:path>
                </a:pathLst>
              </a:custGeom>
              <a:solidFill>
                <a:srgbClr val="00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1" name="Freeform: Shape 29">
              <a:extLst>
                <a:ext uri="{FF2B5EF4-FFF2-40B4-BE49-F238E27FC236}">
                  <a16:creationId xmlns:a16="http://schemas.microsoft.com/office/drawing/2014/main" id="{4DCC0E72-7C6F-43A1-AA37-22F82D2BB919}"/>
                </a:ext>
              </a:extLst>
            </p:cNvPr>
            <p:cNvSpPr/>
            <p:nvPr/>
          </p:nvSpPr>
          <p:spPr>
            <a:xfrm rot="18762351">
              <a:off x="5458724" y="4749103"/>
              <a:ext cx="232221" cy="732618"/>
            </a:xfrm>
            <a:custGeom>
              <a:avLst/>
              <a:gdLst>
                <a:gd name="connsiteX0" fmla="*/ 105483 w 210966"/>
                <a:gd name="connsiteY0" fmla="*/ 757465 h 757465"/>
                <a:gd name="connsiteX1" fmla="*/ 70977 w 210966"/>
                <a:gd name="connsiteY1" fmla="*/ 697972 h 757465"/>
                <a:gd name="connsiteX2" fmla="*/ 36471 w 210966"/>
                <a:gd name="connsiteY2" fmla="*/ 757465 h 757465"/>
                <a:gd name="connsiteX3" fmla="*/ 0 w 210966"/>
                <a:gd name="connsiteY3" fmla="*/ 694584 h 757465"/>
                <a:gd name="connsiteX4" fmla="*/ 0 w 210966"/>
                <a:gd name="connsiteY4" fmla="*/ 62882 h 757465"/>
                <a:gd name="connsiteX5" fmla="*/ 0 w 210966"/>
                <a:gd name="connsiteY5" fmla="*/ 61538 h 757465"/>
                <a:gd name="connsiteX6" fmla="*/ 779 w 210966"/>
                <a:gd name="connsiteY6" fmla="*/ 61538 h 757465"/>
                <a:gd name="connsiteX7" fmla="*/ 36471 w 210966"/>
                <a:gd name="connsiteY7" fmla="*/ 1 h 757465"/>
                <a:gd name="connsiteX8" fmla="*/ 70977 w 210966"/>
                <a:gd name="connsiteY8" fmla="*/ 59494 h 757465"/>
                <a:gd name="connsiteX9" fmla="*/ 105483 w 210966"/>
                <a:gd name="connsiteY9" fmla="*/ 1 h 757465"/>
                <a:gd name="connsiteX10" fmla="*/ 139989 w 210966"/>
                <a:gd name="connsiteY10" fmla="*/ 59494 h 757465"/>
                <a:gd name="connsiteX11" fmla="*/ 174495 w 210966"/>
                <a:gd name="connsiteY11" fmla="*/ 0 h 757465"/>
                <a:gd name="connsiteX12" fmla="*/ 210187 w 210966"/>
                <a:gd name="connsiteY12" fmla="*/ 61538 h 757465"/>
                <a:gd name="connsiteX13" fmla="*/ 210966 w 210966"/>
                <a:gd name="connsiteY13" fmla="*/ 61538 h 757465"/>
                <a:gd name="connsiteX14" fmla="*/ 210966 w 210966"/>
                <a:gd name="connsiteY14" fmla="*/ 62881 h 757465"/>
                <a:gd name="connsiteX15" fmla="*/ 210966 w 210966"/>
                <a:gd name="connsiteY15" fmla="*/ 694583 h 757465"/>
                <a:gd name="connsiteX16" fmla="*/ 210966 w 210966"/>
                <a:gd name="connsiteY16" fmla="*/ 694584 h 757465"/>
                <a:gd name="connsiteX17" fmla="*/ 210966 w 210966"/>
                <a:gd name="connsiteY17" fmla="*/ 694584 h 757465"/>
                <a:gd name="connsiteX18" fmla="*/ 174495 w 210966"/>
                <a:gd name="connsiteY18" fmla="*/ 757464 h 757465"/>
                <a:gd name="connsiteX19" fmla="*/ 139990 w 210966"/>
                <a:gd name="connsiteY19" fmla="*/ 697972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966" h="757465">
                  <a:moveTo>
                    <a:pt x="105483" y="757465"/>
                  </a:moveTo>
                  <a:lnTo>
                    <a:pt x="70977" y="697972"/>
                  </a:lnTo>
                  <a:lnTo>
                    <a:pt x="36471" y="757465"/>
                  </a:lnTo>
                  <a:lnTo>
                    <a:pt x="0" y="694584"/>
                  </a:lnTo>
                  <a:lnTo>
                    <a:pt x="0" y="62882"/>
                  </a:lnTo>
                  <a:lnTo>
                    <a:pt x="0" y="61538"/>
                  </a:lnTo>
                  <a:lnTo>
                    <a:pt x="779" y="61538"/>
                  </a:lnTo>
                  <a:lnTo>
                    <a:pt x="36471" y="1"/>
                  </a:lnTo>
                  <a:lnTo>
                    <a:pt x="70977" y="59494"/>
                  </a:lnTo>
                  <a:lnTo>
                    <a:pt x="105483" y="1"/>
                  </a:lnTo>
                  <a:lnTo>
                    <a:pt x="139989" y="59494"/>
                  </a:lnTo>
                  <a:lnTo>
                    <a:pt x="174495" y="0"/>
                  </a:lnTo>
                  <a:lnTo>
                    <a:pt x="210187" y="61538"/>
                  </a:lnTo>
                  <a:lnTo>
                    <a:pt x="210966" y="61538"/>
                  </a:lnTo>
                  <a:lnTo>
                    <a:pt x="210966" y="62881"/>
                  </a:lnTo>
                  <a:lnTo>
                    <a:pt x="210966" y="694583"/>
                  </a:lnTo>
                  <a:lnTo>
                    <a:pt x="210966" y="694584"/>
                  </a:lnTo>
                  <a:lnTo>
                    <a:pt x="210966" y="694584"/>
                  </a:lnTo>
                  <a:lnTo>
                    <a:pt x="174495" y="757464"/>
                  </a:lnTo>
                  <a:lnTo>
                    <a:pt x="139990" y="697972"/>
                  </a:lnTo>
                  <a:close/>
                </a:path>
              </a:pathLst>
            </a:cu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9" name="REVEAL ANSWER">
            <a:extLst>
              <a:ext uri="{FF2B5EF4-FFF2-40B4-BE49-F238E27FC236}">
                <a16:creationId xmlns:a16="http://schemas.microsoft.com/office/drawing/2014/main" id="{654F83C1-E113-4E98-9F3C-1C90B82567CB}"/>
              </a:ext>
            </a:extLst>
          </p:cNvPr>
          <p:cNvSpPr/>
          <p:nvPr/>
        </p:nvSpPr>
        <p:spPr>
          <a:xfrm>
            <a:off x="4282066" y="4844554"/>
            <a:ext cx="1837201" cy="535204"/>
          </a:xfrm>
          <a:prstGeom prst="roundRect">
            <a:avLst>
              <a:gd name="adj" fmla="val 14815"/>
            </a:avLst>
          </a:prstGeom>
          <a:solidFill>
            <a:srgbClr val="0076B0"/>
          </a:solidFill>
          <a:ln w="28575">
            <a:solidFill>
              <a:srgbClr val="88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Reveal Answer</a:t>
            </a:r>
          </a:p>
        </p:txBody>
      </p:sp>
      <p:sp>
        <p:nvSpPr>
          <p:cNvPr id="2" name="QUESTION"/>
          <p:cNvSpPr/>
          <p:nvPr/>
        </p:nvSpPr>
        <p:spPr>
          <a:xfrm>
            <a:off x="2906353" y="2981273"/>
            <a:ext cx="2981196" cy="1761030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CA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Which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two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adjectives could you use to describe how the people at the market might feel?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46813" y="4809519"/>
            <a:ext cx="1321532" cy="1567157"/>
            <a:chOff x="622812" y="2517250"/>
            <a:chExt cx="3122337" cy="37026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6898487-860E-46C0-AA87-D4F213C585CA}"/>
                </a:ext>
              </a:extLst>
            </p:cNvPr>
            <p:cNvSpPr/>
            <p:nvPr/>
          </p:nvSpPr>
          <p:spPr>
            <a:xfrm>
              <a:off x="631770" y="3115498"/>
              <a:ext cx="3104422" cy="3104422"/>
            </a:xfrm>
            <a:prstGeom prst="ellipse">
              <a:avLst/>
            </a:prstGeom>
            <a:solidFill>
              <a:srgbClr val="D81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F2B5D9C-898C-4BF8-ADFB-40CB009101F4}"/>
                </a:ext>
              </a:extLst>
            </p:cNvPr>
            <p:cNvGrpSpPr/>
            <p:nvPr/>
          </p:nvGrpSpPr>
          <p:grpSpPr>
            <a:xfrm>
              <a:off x="622812" y="2517250"/>
              <a:ext cx="3122337" cy="3702670"/>
              <a:chOff x="3187128" y="2317959"/>
              <a:chExt cx="3122337" cy="3702670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4676D3D-1ED0-4FDA-8ED5-01F4A399A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543" r="-341"/>
              <a:stretch/>
            </p:blipFill>
            <p:spPr>
              <a:xfrm>
                <a:off x="3187128" y="2916207"/>
                <a:ext cx="3113188" cy="3104422"/>
              </a:xfrm>
              <a:prstGeom prst="ellipse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5F945612-5E7C-44AA-9A0C-D88BE2984B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543" t="-2185" r="-341"/>
              <a:stretch/>
            </p:blipFill>
            <p:spPr>
              <a:xfrm>
                <a:off x="3196277" y="2317959"/>
                <a:ext cx="3113188" cy="2612571"/>
              </a:xfrm>
              <a:prstGeom prst="rect">
                <a:avLst/>
              </a:prstGeom>
            </p:spPr>
          </p:pic>
        </p:grpSp>
      </p:grpSp>
      <p:sp>
        <p:nvSpPr>
          <p:cNvPr id="83" name="ANSWER"/>
          <p:cNvSpPr/>
          <p:nvPr/>
        </p:nvSpPr>
        <p:spPr>
          <a:xfrm>
            <a:off x="2906353" y="2989179"/>
            <a:ext cx="2981196" cy="1761030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CA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 two adjectives that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 could use to describe how the people at the market might feel are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angry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startled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9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8000" decel="72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040588" y="2802498"/>
            <a:ext cx="3864193" cy="3431006"/>
            <a:chOff x="5208526" y="2283973"/>
            <a:chExt cx="3413775" cy="3031084"/>
          </a:xfrm>
        </p:grpSpPr>
        <p:grpSp>
          <p:nvGrpSpPr>
            <p:cNvPr id="66" name="Group 65"/>
            <p:cNvGrpSpPr/>
            <p:nvPr/>
          </p:nvGrpSpPr>
          <p:grpSpPr>
            <a:xfrm>
              <a:off x="5415631" y="2283973"/>
              <a:ext cx="3206670" cy="3031084"/>
              <a:chOff x="5549232" y="2721315"/>
              <a:chExt cx="2811329" cy="265739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483410B-890E-414C-BE5A-628F5263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28" b="7663"/>
              <a:stretch/>
            </p:blipFill>
            <p:spPr>
              <a:xfrm rot="21597734">
                <a:off x="5549232" y="2721315"/>
                <a:ext cx="2669052" cy="2657390"/>
              </a:xfrm>
              <a:prstGeom prst="rect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sp>
            <p:nvSpPr>
              <p:cNvPr id="77" name="Freeform: Shape 29">
                <a:extLst>
                  <a:ext uri="{FF2B5EF4-FFF2-40B4-BE49-F238E27FC236}">
                    <a16:creationId xmlns:a16="http://schemas.microsoft.com/office/drawing/2014/main" id="{4DCC0E72-7C6F-43A1-AA37-22F82D2BB919}"/>
                  </a:ext>
                </a:extLst>
              </p:cNvPr>
              <p:cNvSpPr/>
              <p:nvPr/>
            </p:nvSpPr>
            <p:spPr>
              <a:xfrm rot="18762351">
                <a:off x="7937617" y="2560842"/>
                <a:ext cx="203591" cy="642296"/>
              </a:xfrm>
              <a:custGeom>
                <a:avLst/>
                <a:gdLst>
                  <a:gd name="connsiteX0" fmla="*/ 105483 w 210966"/>
                  <a:gd name="connsiteY0" fmla="*/ 757465 h 757465"/>
                  <a:gd name="connsiteX1" fmla="*/ 70977 w 210966"/>
                  <a:gd name="connsiteY1" fmla="*/ 697972 h 757465"/>
                  <a:gd name="connsiteX2" fmla="*/ 36471 w 210966"/>
                  <a:gd name="connsiteY2" fmla="*/ 757465 h 757465"/>
                  <a:gd name="connsiteX3" fmla="*/ 0 w 210966"/>
                  <a:gd name="connsiteY3" fmla="*/ 694584 h 757465"/>
                  <a:gd name="connsiteX4" fmla="*/ 0 w 210966"/>
                  <a:gd name="connsiteY4" fmla="*/ 62882 h 757465"/>
                  <a:gd name="connsiteX5" fmla="*/ 0 w 210966"/>
                  <a:gd name="connsiteY5" fmla="*/ 61538 h 757465"/>
                  <a:gd name="connsiteX6" fmla="*/ 779 w 210966"/>
                  <a:gd name="connsiteY6" fmla="*/ 61538 h 757465"/>
                  <a:gd name="connsiteX7" fmla="*/ 36471 w 210966"/>
                  <a:gd name="connsiteY7" fmla="*/ 1 h 757465"/>
                  <a:gd name="connsiteX8" fmla="*/ 70977 w 210966"/>
                  <a:gd name="connsiteY8" fmla="*/ 59494 h 757465"/>
                  <a:gd name="connsiteX9" fmla="*/ 105483 w 210966"/>
                  <a:gd name="connsiteY9" fmla="*/ 1 h 757465"/>
                  <a:gd name="connsiteX10" fmla="*/ 139989 w 210966"/>
                  <a:gd name="connsiteY10" fmla="*/ 59494 h 757465"/>
                  <a:gd name="connsiteX11" fmla="*/ 174495 w 210966"/>
                  <a:gd name="connsiteY11" fmla="*/ 0 h 757465"/>
                  <a:gd name="connsiteX12" fmla="*/ 210187 w 210966"/>
                  <a:gd name="connsiteY12" fmla="*/ 61538 h 757465"/>
                  <a:gd name="connsiteX13" fmla="*/ 210966 w 210966"/>
                  <a:gd name="connsiteY13" fmla="*/ 61538 h 757465"/>
                  <a:gd name="connsiteX14" fmla="*/ 210966 w 210966"/>
                  <a:gd name="connsiteY14" fmla="*/ 62881 h 757465"/>
                  <a:gd name="connsiteX15" fmla="*/ 210966 w 210966"/>
                  <a:gd name="connsiteY15" fmla="*/ 694583 h 757465"/>
                  <a:gd name="connsiteX16" fmla="*/ 210966 w 210966"/>
                  <a:gd name="connsiteY16" fmla="*/ 694584 h 757465"/>
                  <a:gd name="connsiteX17" fmla="*/ 210966 w 210966"/>
                  <a:gd name="connsiteY17" fmla="*/ 694584 h 757465"/>
                  <a:gd name="connsiteX18" fmla="*/ 174495 w 210966"/>
                  <a:gd name="connsiteY18" fmla="*/ 757464 h 757465"/>
                  <a:gd name="connsiteX19" fmla="*/ 139990 w 210966"/>
                  <a:gd name="connsiteY19" fmla="*/ 697972 h 7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0966" h="757465">
                    <a:moveTo>
                      <a:pt x="105483" y="757465"/>
                    </a:moveTo>
                    <a:lnTo>
                      <a:pt x="70977" y="697972"/>
                    </a:lnTo>
                    <a:lnTo>
                      <a:pt x="36471" y="757465"/>
                    </a:lnTo>
                    <a:lnTo>
                      <a:pt x="0" y="694584"/>
                    </a:lnTo>
                    <a:lnTo>
                      <a:pt x="0" y="62882"/>
                    </a:lnTo>
                    <a:lnTo>
                      <a:pt x="0" y="61538"/>
                    </a:lnTo>
                    <a:lnTo>
                      <a:pt x="779" y="61538"/>
                    </a:lnTo>
                    <a:lnTo>
                      <a:pt x="36471" y="1"/>
                    </a:lnTo>
                    <a:lnTo>
                      <a:pt x="70977" y="59494"/>
                    </a:lnTo>
                    <a:lnTo>
                      <a:pt x="105483" y="1"/>
                    </a:lnTo>
                    <a:lnTo>
                      <a:pt x="139989" y="59494"/>
                    </a:lnTo>
                    <a:lnTo>
                      <a:pt x="174495" y="0"/>
                    </a:lnTo>
                    <a:lnTo>
                      <a:pt x="210187" y="61538"/>
                    </a:lnTo>
                    <a:lnTo>
                      <a:pt x="210966" y="61538"/>
                    </a:lnTo>
                    <a:lnTo>
                      <a:pt x="210966" y="62881"/>
                    </a:lnTo>
                    <a:lnTo>
                      <a:pt x="210966" y="694583"/>
                    </a:lnTo>
                    <a:lnTo>
                      <a:pt x="210966" y="694584"/>
                    </a:lnTo>
                    <a:lnTo>
                      <a:pt x="210966" y="694584"/>
                    </a:lnTo>
                    <a:lnTo>
                      <a:pt x="174495" y="757464"/>
                    </a:lnTo>
                    <a:lnTo>
                      <a:pt x="139990" y="697972"/>
                    </a:lnTo>
                    <a:close/>
                  </a:path>
                </a:pathLst>
              </a:custGeom>
              <a:solidFill>
                <a:srgbClr val="00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: Shape 29">
              <a:extLst>
                <a:ext uri="{FF2B5EF4-FFF2-40B4-BE49-F238E27FC236}">
                  <a16:creationId xmlns:a16="http://schemas.microsoft.com/office/drawing/2014/main" id="{4DCC0E72-7C6F-43A1-AA37-22F82D2BB919}"/>
                </a:ext>
              </a:extLst>
            </p:cNvPr>
            <p:cNvSpPr/>
            <p:nvPr/>
          </p:nvSpPr>
          <p:spPr>
            <a:xfrm rot="18762351">
              <a:off x="5458724" y="4749103"/>
              <a:ext cx="232221" cy="732618"/>
            </a:xfrm>
            <a:custGeom>
              <a:avLst/>
              <a:gdLst>
                <a:gd name="connsiteX0" fmla="*/ 105483 w 210966"/>
                <a:gd name="connsiteY0" fmla="*/ 757465 h 757465"/>
                <a:gd name="connsiteX1" fmla="*/ 70977 w 210966"/>
                <a:gd name="connsiteY1" fmla="*/ 697972 h 757465"/>
                <a:gd name="connsiteX2" fmla="*/ 36471 w 210966"/>
                <a:gd name="connsiteY2" fmla="*/ 757465 h 757465"/>
                <a:gd name="connsiteX3" fmla="*/ 0 w 210966"/>
                <a:gd name="connsiteY3" fmla="*/ 694584 h 757465"/>
                <a:gd name="connsiteX4" fmla="*/ 0 w 210966"/>
                <a:gd name="connsiteY4" fmla="*/ 62882 h 757465"/>
                <a:gd name="connsiteX5" fmla="*/ 0 w 210966"/>
                <a:gd name="connsiteY5" fmla="*/ 61538 h 757465"/>
                <a:gd name="connsiteX6" fmla="*/ 779 w 210966"/>
                <a:gd name="connsiteY6" fmla="*/ 61538 h 757465"/>
                <a:gd name="connsiteX7" fmla="*/ 36471 w 210966"/>
                <a:gd name="connsiteY7" fmla="*/ 1 h 757465"/>
                <a:gd name="connsiteX8" fmla="*/ 70977 w 210966"/>
                <a:gd name="connsiteY8" fmla="*/ 59494 h 757465"/>
                <a:gd name="connsiteX9" fmla="*/ 105483 w 210966"/>
                <a:gd name="connsiteY9" fmla="*/ 1 h 757465"/>
                <a:gd name="connsiteX10" fmla="*/ 139989 w 210966"/>
                <a:gd name="connsiteY10" fmla="*/ 59494 h 757465"/>
                <a:gd name="connsiteX11" fmla="*/ 174495 w 210966"/>
                <a:gd name="connsiteY11" fmla="*/ 0 h 757465"/>
                <a:gd name="connsiteX12" fmla="*/ 210187 w 210966"/>
                <a:gd name="connsiteY12" fmla="*/ 61538 h 757465"/>
                <a:gd name="connsiteX13" fmla="*/ 210966 w 210966"/>
                <a:gd name="connsiteY13" fmla="*/ 61538 h 757465"/>
                <a:gd name="connsiteX14" fmla="*/ 210966 w 210966"/>
                <a:gd name="connsiteY14" fmla="*/ 62881 h 757465"/>
                <a:gd name="connsiteX15" fmla="*/ 210966 w 210966"/>
                <a:gd name="connsiteY15" fmla="*/ 694583 h 757465"/>
                <a:gd name="connsiteX16" fmla="*/ 210966 w 210966"/>
                <a:gd name="connsiteY16" fmla="*/ 694584 h 757465"/>
                <a:gd name="connsiteX17" fmla="*/ 210966 w 210966"/>
                <a:gd name="connsiteY17" fmla="*/ 694584 h 757465"/>
                <a:gd name="connsiteX18" fmla="*/ 174495 w 210966"/>
                <a:gd name="connsiteY18" fmla="*/ 757464 h 757465"/>
                <a:gd name="connsiteX19" fmla="*/ 139990 w 210966"/>
                <a:gd name="connsiteY19" fmla="*/ 697972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966" h="757465">
                  <a:moveTo>
                    <a:pt x="105483" y="757465"/>
                  </a:moveTo>
                  <a:lnTo>
                    <a:pt x="70977" y="697972"/>
                  </a:lnTo>
                  <a:lnTo>
                    <a:pt x="36471" y="757465"/>
                  </a:lnTo>
                  <a:lnTo>
                    <a:pt x="0" y="694584"/>
                  </a:lnTo>
                  <a:lnTo>
                    <a:pt x="0" y="62882"/>
                  </a:lnTo>
                  <a:lnTo>
                    <a:pt x="0" y="61538"/>
                  </a:lnTo>
                  <a:lnTo>
                    <a:pt x="779" y="61538"/>
                  </a:lnTo>
                  <a:lnTo>
                    <a:pt x="36471" y="1"/>
                  </a:lnTo>
                  <a:lnTo>
                    <a:pt x="70977" y="59494"/>
                  </a:lnTo>
                  <a:lnTo>
                    <a:pt x="105483" y="1"/>
                  </a:lnTo>
                  <a:lnTo>
                    <a:pt x="139989" y="59494"/>
                  </a:lnTo>
                  <a:lnTo>
                    <a:pt x="174495" y="0"/>
                  </a:lnTo>
                  <a:lnTo>
                    <a:pt x="210187" y="61538"/>
                  </a:lnTo>
                  <a:lnTo>
                    <a:pt x="210966" y="61538"/>
                  </a:lnTo>
                  <a:lnTo>
                    <a:pt x="210966" y="62881"/>
                  </a:lnTo>
                  <a:lnTo>
                    <a:pt x="210966" y="694583"/>
                  </a:lnTo>
                  <a:lnTo>
                    <a:pt x="210966" y="694584"/>
                  </a:lnTo>
                  <a:lnTo>
                    <a:pt x="210966" y="694584"/>
                  </a:lnTo>
                  <a:lnTo>
                    <a:pt x="174495" y="757464"/>
                  </a:lnTo>
                  <a:lnTo>
                    <a:pt x="139990" y="697972"/>
                  </a:lnTo>
                  <a:close/>
                </a:path>
              </a:pathLst>
            </a:cu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 flipH="1">
            <a:off x="2145324" y="4867371"/>
            <a:ext cx="1493991" cy="1509637"/>
            <a:chOff x="5047355" y="2723622"/>
            <a:chExt cx="3460062" cy="349629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6898487-860E-46C0-AA87-D4F213C585CA}"/>
                </a:ext>
              </a:extLst>
            </p:cNvPr>
            <p:cNvSpPr/>
            <p:nvPr/>
          </p:nvSpPr>
          <p:spPr>
            <a:xfrm>
              <a:off x="5402994" y="3115498"/>
              <a:ext cx="3104422" cy="3104422"/>
            </a:xfrm>
            <a:prstGeom prst="ellipse">
              <a:avLst/>
            </a:prstGeom>
            <a:solidFill>
              <a:srgbClr val="E5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8984310-E4EE-4C4E-8420-64336AE7C768}"/>
                </a:ext>
              </a:extLst>
            </p:cNvPr>
            <p:cNvGrpSpPr/>
            <p:nvPr/>
          </p:nvGrpSpPr>
          <p:grpSpPr>
            <a:xfrm>
              <a:off x="5047355" y="2723622"/>
              <a:ext cx="3460062" cy="3496298"/>
              <a:chOff x="5047355" y="2723622"/>
              <a:chExt cx="3460062" cy="3496298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FF01D178-D77B-4EDD-9CBC-349C866774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20565" y="3115498"/>
                <a:ext cx="3086851" cy="3104422"/>
              </a:xfrm>
              <a:prstGeom prst="ellipse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4BD377A-E3CB-496B-AD52-E54659AC89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47355" y="2723622"/>
                <a:ext cx="3460062" cy="3104422"/>
              </a:xfrm>
              <a:prstGeom prst="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2025894" y="2043762"/>
            <a:ext cx="8131324" cy="549211"/>
            <a:chOff x="491384" y="2044525"/>
            <a:chExt cx="8131324" cy="549211"/>
          </a:xfrm>
          <a:solidFill>
            <a:srgbClr val="E5C800"/>
          </a:solidFill>
        </p:grpSpPr>
        <p:sp>
          <p:nvSpPr>
            <p:cNvPr id="37" name="Freeform 36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Rex Retriever wants to know…</a:t>
              </a:r>
            </a:p>
          </p:txBody>
        </p:sp>
      </p:grpSp>
      <p:sp>
        <p:nvSpPr>
          <p:cNvPr id="9" name="REVEAL ANSWER">
            <a:extLst>
              <a:ext uri="{FF2B5EF4-FFF2-40B4-BE49-F238E27FC236}">
                <a16:creationId xmlns:a16="http://schemas.microsoft.com/office/drawing/2014/main" id="{654F83C1-E113-4E98-9F3C-1C90B82567CB}"/>
              </a:ext>
            </a:extLst>
          </p:cNvPr>
          <p:cNvSpPr/>
          <p:nvPr/>
        </p:nvSpPr>
        <p:spPr>
          <a:xfrm>
            <a:off x="4274805" y="4838185"/>
            <a:ext cx="1837201" cy="535204"/>
          </a:xfrm>
          <a:prstGeom prst="roundRect">
            <a:avLst>
              <a:gd name="adj" fmla="val 14815"/>
            </a:avLst>
          </a:prstGeom>
          <a:solidFill>
            <a:srgbClr val="0076B0"/>
          </a:solidFill>
          <a:ln w="28575">
            <a:solidFill>
              <a:srgbClr val="88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Reveal Answer</a:t>
            </a:r>
          </a:p>
        </p:txBody>
      </p:sp>
      <p:sp>
        <p:nvSpPr>
          <p:cNvPr id="2" name="QUESTION"/>
          <p:cNvSpPr/>
          <p:nvPr/>
        </p:nvSpPr>
        <p:spPr>
          <a:xfrm>
            <a:off x="2868172" y="3128446"/>
            <a:ext cx="3098459" cy="1474477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Why were the people from the market chasing</a:t>
            </a:r>
            <a:br>
              <a:rPr lang="en-GB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after Trevor?</a:t>
            </a:r>
          </a:p>
        </p:txBody>
      </p:sp>
      <p:sp>
        <p:nvSpPr>
          <p:cNvPr id="83" name="ANSWER"/>
          <p:cNvSpPr/>
          <p:nvPr/>
        </p:nvSpPr>
        <p:spPr>
          <a:xfrm>
            <a:off x="2551147" y="3044280"/>
            <a:ext cx="3634872" cy="1673100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  <a:ea typeface="Tahoma" panose="020B0604030504040204" pitchFamily="34" charset="0"/>
                <a:cs typeface="Tahoma" panose="020B0604030504040204" pitchFamily="34" charset="0"/>
              </a:rPr>
              <a:t>People from the market were chasing Trevor because </a:t>
            </a:r>
            <a:r>
              <a:rPr lang="en-GB" b="1" dirty="0">
                <a:solidFill>
                  <a:schemeClr val="tx1"/>
                </a:solidFill>
                <a:latin typeface="Twinkl" pitchFamily="2" charset="0"/>
                <a:ea typeface="Tahoma" panose="020B0604030504040204" pitchFamily="34" charset="0"/>
                <a:cs typeface="Tahoma" panose="020B0604030504040204" pitchFamily="34" charset="0"/>
              </a:rPr>
              <a:t>they thought that he had stolen the old lady’s bag which was caught on his arm.</a:t>
            </a:r>
          </a:p>
        </p:txBody>
      </p:sp>
    </p:spTree>
    <p:extLst>
      <p:ext uri="{BB962C8B-B14F-4D97-AF65-F5344CB8AC3E}">
        <p14:creationId xmlns:p14="http://schemas.microsoft.com/office/powerpoint/2010/main" val="9775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040588" y="2802498"/>
            <a:ext cx="3864193" cy="3431006"/>
            <a:chOff x="5208526" y="2283973"/>
            <a:chExt cx="3413775" cy="3031084"/>
          </a:xfrm>
        </p:grpSpPr>
        <p:grpSp>
          <p:nvGrpSpPr>
            <p:cNvPr id="66" name="Group 65"/>
            <p:cNvGrpSpPr/>
            <p:nvPr/>
          </p:nvGrpSpPr>
          <p:grpSpPr>
            <a:xfrm>
              <a:off x="5415631" y="2283973"/>
              <a:ext cx="3206670" cy="3031084"/>
              <a:chOff x="5549232" y="2721315"/>
              <a:chExt cx="2811329" cy="265739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483410B-890E-414C-BE5A-628F5263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28" b="7663"/>
              <a:stretch/>
            </p:blipFill>
            <p:spPr>
              <a:xfrm rot="21597734">
                <a:off x="5549232" y="2721315"/>
                <a:ext cx="2669052" cy="2657390"/>
              </a:xfrm>
              <a:prstGeom prst="rect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sp>
            <p:nvSpPr>
              <p:cNvPr id="77" name="Freeform: Shape 29">
                <a:extLst>
                  <a:ext uri="{FF2B5EF4-FFF2-40B4-BE49-F238E27FC236}">
                    <a16:creationId xmlns:a16="http://schemas.microsoft.com/office/drawing/2014/main" id="{4DCC0E72-7C6F-43A1-AA37-22F82D2BB919}"/>
                  </a:ext>
                </a:extLst>
              </p:cNvPr>
              <p:cNvSpPr/>
              <p:nvPr/>
            </p:nvSpPr>
            <p:spPr>
              <a:xfrm rot="18762351">
                <a:off x="7937617" y="2560842"/>
                <a:ext cx="203591" cy="642296"/>
              </a:xfrm>
              <a:custGeom>
                <a:avLst/>
                <a:gdLst>
                  <a:gd name="connsiteX0" fmla="*/ 105483 w 210966"/>
                  <a:gd name="connsiteY0" fmla="*/ 757465 h 757465"/>
                  <a:gd name="connsiteX1" fmla="*/ 70977 w 210966"/>
                  <a:gd name="connsiteY1" fmla="*/ 697972 h 757465"/>
                  <a:gd name="connsiteX2" fmla="*/ 36471 w 210966"/>
                  <a:gd name="connsiteY2" fmla="*/ 757465 h 757465"/>
                  <a:gd name="connsiteX3" fmla="*/ 0 w 210966"/>
                  <a:gd name="connsiteY3" fmla="*/ 694584 h 757465"/>
                  <a:gd name="connsiteX4" fmla="*/ 0 w 210966"/>
                  <a:gd name="connsiteY4" fmla="*/ 62882 h 757465"/>
                  <a:gd name="connsiteX5" fmla="*/ 0 w 210966"/>
                  <a:gd name="connsiteY5" fmla="*/ 61538 h 757465"/>
                  <a:gd name="connsiteX6" fmla="*/ 779 w 210966"/>
                  <a:gd name="connsiteY6" fmla="*/ 61538 h 757465"/>
                  <a:gd name="connsiteX7" fmla="*/ 36471 w 210966"/>
                  <a:gd name="connsiteY7" fmla="*/ 1 h 757465"/>
                  <a:gd name="connsiteX8" fmla="*/ 70977 w 210966"/>
                  <a:gd name="connsiteY8" fmla="*/ 59494 h 757465"/>
                  <a:gd name="connsiteX9" fmla="*/ 105483 w 210966"/>
                  <a:gd name="connsiteY9" fmla="*/ 1 h 757465"/>
                  <a:gd name="connsiteX10" fmla="*/ 139989 w 210966"/>
                  <a:gd name="connsiteY10" fmla="*/ 59494 h 757465"/>
                  <a:gd name="connsiteX11" fmla="*/ 174495 w 210966"/>
                  <a:gd name="connsiteY11" fmla="*/ 0 h 757465"/>
                  <a:gd name="connsiteX12" fmla="*/ 210187 w 210966"/>
                  <a:gd name="connsiteY12" fmla="*/ 61538 h 757465"/>
                  <a:gd name="connsiteX13" fmla="*/ 210966 w 210966"/>
                  <a:gd name="connsiteY13" fmla="*/ 61538 h 757465"/>
                  <a:gd name="connsiteX14" fmla="*/ 210966 w 210966"/>
                  <a:gd name="connsiteY14" fmla="*/ 62881 h 757465"/>
                  <a:gd name="connsiteX15" fmla="*/ 210966 w 210966"/>
                  <a:gd name="connsiteY15" fmla="*/ 694583 h 757465"/>
                  <a:gd name="connsiteX16" fmla="*/ 210966 w 210966"/>
                  <a:gd name="connsiteY16" fmla="*/ 694584 h 757465"/>
                  <a:gd name="connsiteX17" fmla="*/ 210966 w 210966"/>
                  <a:gd name="connsiteY17" fmla="*/ 694584 h 757465"/>
                  <a:gd name="connsiteX18" fmla="*/ 174495 w 210966"/>
                  <a:gd name="connsiteY18" fmla="*/ 757464 h 757465"/>
                  <a:gd name="connsiteX19" fmla="*/ 139990 w 210966"/>
                  <a:gd name="connsiteY19" fmla="*/ 697972 h 7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0966" h="757465">
                    <a:moveTo>
                      <a:pt x="105483" y="757465"/>
                    </a:moveTo>
                    <a:lnTo>
                      <a:pt x="70977" y="697972"/>
                    </a:lnTo>
                    <a:lnTo>
                      <a:pt x="36471" y="757465"/>
                    </a:lnTo>
                    <a:lnTo>
                      <a:pt x="0" y="694584"/>
                    </a:lnTo>
                    <a:lnTo>
                      <a:pt x="0" y="62882"/>
                    </a:lnTo>
                    <a:lnTo>
                      <a:pt x="0" y="61538"/>
                    </a:lnTo>
                    <a:lnTo>
                      <a:pt x="779" y="61538"/>
                    </a:lnTo>
                    <a:lnTo>
                      <a:pt x="36471" y="1"/>
                    </a:lnTo>
                    <a:lnTo>
                      <a:pt x="70977" y="59494"/>
                    </a:lnTo>
                    <a:lnTo>
                      <a:pt x="105483" y="1"/>
                    </a:lnTo>
                    <a:lnTo>
                      <a:pt x="139989" y="59494"/>
                    </a:lnTo>
                    <a:lnTo>
                      <a:pt x="174495" y="0"/>
                    </a:lnTo>
                    <a:lnTo>
                      <a:pt x="210187" y="61538"/>
                    </a:lnTo>
                    <a:lnTo>
                      <a:pt x="210966" y="61538"/>
                    </a:lnTo>
                    <a:lnTo>
                      <a:pt x="210966" y="62881"/>
                    </a:lnTo>
                    <a:lnTo>
                      <a:pt x="210966" y="694583"/>
                    </a:lnTo>
                    <a:lnTo>
                      <a:pt x="210966" y="694584"/>
                    </a:lnTo>
                    <a:lnTo>
                      <a:pt x="210966" y="694584"/>
                    </a:lnTo>
                    <a:lnTo>
                      <a:pt x="174495" y="757464"/>
                    </a:lnTo>
                    <a:lnTo>
                      <a:pt x="139990" y="697972"/>
                    </a:lnTo>
                    <a:close/>
                  </a:path>
                </a:pathLst>
              </a:custGeom>
              <a:solidFill>
                <a:srgbClr val="00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: Shape 29">
              <a:extLst>
                <a:ext uri="{FF2B5EF4-FFF2-40B4-BE49-F238E27FC236}">
                  <a16:creationId xmlns:a16="http://schemas.microsoft.com/office/drawing/2014/main" id="{4DCC0E72-7C6F-43A1-AA37-22F82D2BB919}"/>
                </a:ext>
              </a:extLst>
            </p:cNvPr>
            <p:cNvSpPr/>
            <p:nvPr/>
          </p:nvSpPr>
          <p:spPr>
            <a:xfrm rot="18762351">
              <a:off x="5458724" y="4749103"/>
              <a:ext cx="232221" cy="732618"/>
            </a:xfrm>
            <a:custGeom>
              <a:avLst/>
              <a:gdLst>
                <a:gd name="connsiteX0" fmla="*/ 105483 w 210966"/>
                <a:gd name="connsiteY0" fmla="*/ 757465 h 757465"/>
                <a:gd name="connsiteX1" fmla="*/ 70977 w 210966"/>
                <a:gd name="connsiteY1" fmla="*/ 697972 h 757465"/>
                <a:gd name="connsiteX2" fmla="*/ 36471 w 210966"/>
                <a:gd name="connsiteY2" fmla="*/ 757465 h 757465"/>
                <a:gd name="connsiteX3" fmla="*/ 0 w 210966"/>
                <a:gd name="connsiteY3" fmla="*/ 694584 h 757465"/>
                <a:gd name="connsiteX4" fmla="*/ 0 w 210966"/>
                <a:gd name="connsiteY4" fmla="*/ 62882 h 757465"/>
                <a:gd name="connsiteX5" fmla="*/ 0 w 210966"/>
                <a:gd name="connsiteY5" fmla="*/ 61538 h 757465"/>
                <a:gd name="connsiteX6" fmla="*/ 779 w 210966"/>
                <a:gd name="connsiteY6" fmla="*/ 61538 h 757465"/>
                <a:gd name="connsiteX7" fmla="*/ 36471 w 210966"/>
                <a:gd name="connsiteY7" fmla="*/ 1 h 757465"/>
                <a:gd name="connsiteX8" fmla="*/ 70977 w 210966"/>
                <a:gd name="connsiteY8" fmla="*/ 59494 h 757465"/>
                <a:gd name="connsiteX9" fmla="*/ 105483 w 210966"/>
                <a:gd name="connsiteY9" fmla="*/ 1 h 757465"/>
                <a:gd name="connsiteX10" fmla="*/ 139989 w 210966"/>
                <a:gd name="connsiteY10" fmla="*/ 59494 h 757465"/>
                <a:gd name="connsiteX11" fmla="*/ 174495 w 210966"/>
                <a:gd name="connsiteY11" fmla="*/ 0 h 757465"/>
                <a:gd name="connsiteX12" fmla="*/ 210187 w 210966"/>
                <a:gd name="connsiteY12" fmla="*/ 61538 h 757465"/>
                <a:gd name="connsiteX13" fmla="*/ 210966 w 210966"/>
                <a:gd name="connsiteY13" fmla="*/ 61538 h 757465"/>
                <a:gd name="connsiteX14" fmla="*/ 210966 w 210966"/>
                <a:gd name="connsiteY14" fmla="*/ 62881 h 757465"/>
                <a:gd name="connsiteX15" fmla="*/ 210966 w 210966"/>
                <a:gd name="connsiteY15" fmla="*/ 694583 h 757465"/>
                <a:gd name="connsiteX16" fmla="*/ 210966 w 210966"/>
                <a:gd name="connsiteY16" fmla="*/ 694584 h 757465"/>
                <a:gd name="connsiteX17" fmla="*/ 210966 w 210966"/>
                <a:gd name="connsiteY17" fmla="*/ 694584 h 757465"/>
                <a:gd name="connsiteX18" fmla="*/ 174495 w 210966"/>
                <a:gd name="connsiteY18" fmla="*/ 757464 h 757465"/>
                <a:gd name="connsiteX19" fmla="*/ 139990 w 210966"/>
                <a:gd name="connsiteY19" fmla="*/ 697972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966" h="757465">
                  <a:moveTo>
                    <a:pt x="105483" y="757465"/>
                  </a:moveTo>
                  <a:lnTo>
                    <a:pt x="70977" y="697972"/>
                  </a:lnTo>
                  <a:lnTo>
                    <a:pt x="36471" y="757465"/>
                  </a:lnTo>
                  <a:lnTo>
                    <a:pt x="0" y="694584"/>
                  </a:lnTo>
                  <a:lnTo>
                    <a:pt x="0" y="62882"/>
                  </a:lnTo>
                  <a:lnTo>
                    <a:pt x="0" y="61538"/>
                  </a:lnTo>
                  <a:lnTo>
                    <a:pt x="779" y="61538"/>
                  </a:lnTo>
                  <a:lnTo>
                    <a:pt x="36471" y="1"/>
                  </a:lnTo>
                  <a:lnTo>
                    <a:pt x="70977" y="59494"/>
                  </a:lnTo>
                  <a:lnTo>
                    <a:pt x="105483" y="1"/>
                  </a:lnTo>
                  <a:lnTo>
                    <a:pt x="139989" y="59494"/>
                  </a:lnTo>
                  <a:lnTo>
                    <a:pt x="174495" y="0"/>
                  </a:lnTo>
                  <a:lnTo>
                    <a:pt x="210187" y="61538"/>
                  </a:lnTo>
                  <a:lnTo>
                    <a:pt x="210966" y="61538"/>
                  </a:lnTo>
                  <a:lnTo>
                    <a:pt x="210966" y="62881"/>
                  </a:lnTo>
                  <a:lnTo>
                    <a:pt x="210966" y="694583"/>
                  </a:lnTo>
                  <a:lnTo>
                    <a:pt x="210966" y="694584"/>
                  </a:lnTo>
                  <a:lnTo>
                    <a:pt x="210966" y="694584"/>
                  </a:lnTo>
                  <a:lnTo>
                    <a:pt x="174495" y="757464"/>
                  </a:lnTo>
                  <a:lnTo>
                    <a:pt x="139990" y="697972"/>
                  </a:lnTo>
                  <a:close/>
                </a:path>
              </a:pathLst>
            </a:cu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25894" y="2043762"/>
            <a:ext cx="8131324" cy="549211"/>
            <a:chOff x="491384" y="2044525"/>
            <a:chExt cx="8131324" cy="549211"/>
          </a:xfrm>
          <a:solidFill>
            <a:srgbClr val="00A8E7"/>
          </a:solidFill>
        </p:grpSpPr>
        <p:sp>
          <p:nvSpPr>
            <p:cNvPr id="69" name="Freeform 68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Sequencing Suki wants to know…</a:t>
              </a:r>
            </a:p>
          </p:txBody>
        </p:sp>
      </p:grpSp>
      <p:sp>
        <p:nvSpPr>
          <p:cNvPr id="9" name="REVEAL ANSWER">
            <a:extLst>
              <a:ext uri="{FF2B5EF4-FFF2-40B4-BE49-F238E27FC236}">
                <a16:creationId xmlns:a16="http://schemas.microsoft.com/office/drawing/2014/main" id="{654F83C1-E113-4E98-9F3C-1C90B82567CB}"/>
              </a:ext>
            </a:extLst>
          </p:cNvPr>
          <p:cNvSpPr/>
          <p:nvPr/>
        </p:nvSpPr>
        <p:spPr>
          <a:xfrm>
            <a:off x="4274924" y="4565042"/>
            <a:ext cx="1837201" cy="535204"/>
          </a:xfrm>
          <a:prstGeom prst="roundRect">
            <a:avLst>
              <a:gd name="adj" fmla="val 14815"/>
            </a:avLst>
          </a:prstGeom>
          <a:solidFill>
            <a:srgbClr val="0076B0"/>
          </a:solidFill>
          <a:ln w="28575">
            <a:solidFill>
              <a:srgbClr val="88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Reveal Answer</a:t>
            </a:r>
          </a:p>
        </p:txBody>
      </p:sp>
      <p:sp>
        <p:nvSpPr>
          <p:cNvPr id="2" name="QUESTION"/>
          <p:cNvSpPr/>
          <p:nvPr/>
        </p:nvSpPr>
        <p:spPr>
          <a:xfrm>
            <a:off x="3110313" y="2976933"/>
            <a:ext cx="2981196" cy="1415677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 could you use 20 words or fewer to sum up what you can see in this picture?</a:t>
            </a:r>
          </a:p>
        </p:txBody>
      </p:sp>
      <p:sp>
        <p:nvSpPr>
          <p:cNvPr id="83" name="ANSWER"/>
          <p:cNvSpPr/>
          <p:nvPr/>
        </p:nvSpPr>
        <p:spPr>
          <a:xfrm>
            <a:off x="3110313" y="2984839"/>
            <a:ext cx="2981196" cy="1388285"/>
          </a:xfrm>
          <a:prstGeom prst="wedgeRoundRectCallout">
            <a:avLst>
              <a:gd name="adj1" fmla="val -35821"/>
              <a:gd name="adj2" fmla="val 67940"/>
              <a:gd name="adj3" fmla="val 16667"/>
            </a:avLst>
          </a:prstGeom>
          <a:solidFill>
            <a:srgbClr val="FCFDFE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pc="-60" dirty="0">
                <a:solidFill>
                  <a:schemeClr val="tx1"/>
                </a:solidFill>
                <a:latin typeface="Twinkl" pitchFamily="2" charset="0"/>
              </a:rPr>
              <a:t>In the picture, I can see </a:t>
            </a:r>
            <a:r>
              <a:rPr lang="en-GB" b="1" spc="-60" dirty="0">
                <a:solidFill>
                  <a:schemeClr val="tx1"/>
                </a:solidFill>
                <a:latin typeface="Twinkl" pitchFamily="2" charset="0"/>
              </a:rPr>
              <a:t>Trevor letting go of </a:t>
            </a:r>
            <a:r>
              <a:rPr lang="en-GB" b="1" spc="-60" dirty="0" err="1">
                <a:solidFill>
                  <a:schemeClr val="tx1"/>
                </a:solidFill>
                <a:latin typeface="Twinkl" pitchFamily="2" charset="0"/>
              </a:rPr>
              <a:t>Streaker’s</a:t>
            </a:r>
            <a:r>
              <a:rPr lang="en-GB" b="1" spc="-60" dirty="0">
                <a:solidFill>
                  <a:schemeClr val="tx1"/>
                </a:solidFill>
                <a:latin typeface="Twinkl" pitchFamily="2" charset="0"/>
              </a:rPr>
              <a:t> lead and falling into a rack of dresses</a:t>
            </a:r>
            <a:r>
              <a:rPr lang="en-GB" spc="-6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155771" y="4618269"/>
            <a:ext cx="1465365" cy="1743740"/>
            <a:chOff x="631770" y="2110811"/>
            <a:chExt cx="3453120" cy="410910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898487-860E-46C0-AA87-D4F213C585CA}"/>
                </a:ext>
              </a:extLst>
            </p:cNvPr>
            <p:cNvSpPr/>
            <p:nvPr/>
          </p:nvSpPr>
          <p:spPr>
            <a:xfrm>
              <a:off x="631770" y="3115498"/>
              <a:ext cx="3104422" cy="3104422"/>
            </a:xfrm>
            <a:prstGeom prst="ellipse">
              <a:avLst/>
            </a:prstGeom>
            <a:solidFill>
              <a:srgbClr val="00A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4E20088-49D4-4AAE-BE90-AF69397CA39B}"/>
                </a:ext>
              </a:extLst>
            </p:cNvPr>
            <p:cNvGrpSpPr/>
            <p:nvPr/>
          </p:nvGrpSpPr>
          <p:grpSpPr>
            <a:xfrm>
              <a:off x="631770" y="2110811"/>
              <a:ext cx="3453120" cy="4109109"/>
              <a:chOff x="631770" y="2110811"/>
              <a:chExt cx="3453120" cy="4109109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B786FF1-C801-479B-8394-8C36895E43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1770" y="3115498"/>
                <a:ext cx="3104422" cy="3104422"/>
              </a:xfrm>
              <a:prstGeom prst="ellipse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829905B-6963-44C0-9CC4-EAC74D9536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487" r="-2196"/>
              <a:stretch/>
            </p:blipFill>
            <p:spPr>
              <a:xfrm>
                <a:off x="906680" y="2110811"/>
                <a:ext cx="3178210" cy="27944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937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040588" y="2802498"/>
            <a:ext cx="3864193" cy="3431006"/>
            <a:chOff x="5208526" y="2283973"/>
            <a:chExt cx="3413775" cy="3031084"/>
          </a:xfrm>
        </p:grpSpPr>
        <p:grpSp>
          <p:nvGrpSpPr>
            <p:cNvPr id="66" name="Group 65"/>
            <p:cNvGrpSpPr/>
            <p:nvPr/>
          </p:nvGrpSpPr>
          <p:grpSpPr>
            <a:xfrm>
              <a:off x="5415631" y="2283973"/>
              <a:ext cx="3206670" cy="3031084"/>
              <a:chOff x="5549232" y="2721315"/>
              <a:chExt cx="2811329" cy="2657390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483410B-890E-414C-BE5A-628F5263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28" b="7663"/>
              <a:stretch/>
            </p:blipFill>
            <p:spPr>
              <a:xfrm rot="21597734">
                <a:off x="5549232" y="2721315"/>
                <a:ext cx="2669052" cy="2657390"/>
              </a:xfrm>
              <a:prstGeom prst="rect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4DCC0E72-7C6F-43A1-AA37-22F82D2BB919}"/>
                  </a:ext>
                </a:extLst>
              </p:cNvPr>
              <p:cNvSpPr/>
              <p:nvPr/>
            </p:nvSpPr>
            <p:spPr>
              <a:xfrm rot="18762351">
                <a:off x="7937617" y="2560842"/>
                <a:ext cx="203591" cy="642296"/>
              </a:xfrm>
              <a:custGeom>
                <a:avLst/>
                <a:gdLst>
                  <a:gd name="connsiteX0" fmla="*/ 105483 w 210966"/>
                  <a:gd name="connsiteY0" fmla="*/ 757465 h 757465"/>
                  <a:gd name="connsiteX1" fmla="*/ 70977 w 210966"/>
                  <a:gd name="connsiteY1" fmla="*/ 697972 h 757465"/>
                  <a:gd name="connsiteX2" fmla="*/ 36471 w 210966"/>
                  <a:gd name="connsiteY2" fmla="*/ 757465 h 757465"/>
                  <a:gd name="connsiteX3" fmla="*/ 0 w 210966"/>
                  <a:gd name="connsiteY3" fmla="*/ 694584 h 757465"/>
                  <a:gd name="connsiteX4" fmla="*/ 0 w 210966"/>
                  <a:gd name="connsiteY4" fmla="*/ 62882 h 757465"/>
                  <a:gd name="connsiteX5" fmla="*/ 0 w 210966"/>
                  <a:gd name="connsiteY5" fmla="*/ 61538 h 757465"/>
                  <a:gd name="connsiteX6" fmla="*/ 779 w 210966"/>
                  <a:gd name="connsiteY6" fmla="*/ 61538 h 757465"/>
                  <a:gd name="connsiteX7" fmla="*/ 36471 w 210966"/>
                  <a:gd name="connsiteY7" fmla="*/ 1 h 757465"/>
                  <a:gd name="connsiteX8" fmla="*/ 70977 w 210966"/>
                  <a:gd name="connsiteY8" fmla="*/ 59494 h 757465"/>
                  <a:gd name="connsiteX9" fmla="*/ 105483 w 210966"/>
                  <a:gd name="connsiteY9" fmla="*/ 1 h 757465"/>
                  <a:gd name="connsiteX10" fmla="*/ 139989 w 210966"/>
                  <a:gd name="connsiteY10" fmla="*/ 59494 h 757465"/>
                  <a:gd name="connsiteX11" fmla="*/ 174495 w 210966"/>
                  <a:gd name="connsiteY11" fmla="*/ 0 h 757465"/>
                  <a:gd name="connsiteX12" fmla="*/ 210187 w 210966"/>
                  <a:gd name="connsiteY12" fmla="*/ 61538 h 757465"/>
                  <a:gd name="connsiteX13" fmla="*/ 210966 w 210966"/>
                  <a:gd name="connsiteY13" fmla="*/ 61538 h 757465"/>
                  <a:gd name="connsiteX14" fmla="*/ 210966 w 210966"/>
                  <a:gd name="connsiteY14" fmla="*/ 62881 h 757465"/>
                  <a:gd name="connsiteX15" fmla="*/ 210966 w 210966"/>
                  <a:gd name="connsiteY15" fmla="*/ 694583 h 757465"/>
                  <a:gd name="connsiteX16" fmla="*/ 210966 w 210966"/>
                  <a:gd name="connsiteY16" fmla="*/ 694584 h 757465"/>
                  <a:gd name="connsiteX17" fmla="*/ 210966 w 210966"/>
                  <a:gd name="connsiteY17" fmla="*/ 694584 h 757465"/>
                  <a:gd name="connsiteX18" fmla="*/ 174495 w 210966"/>
                  <a:gd name="connsiteY18" fmla="*/ 757464 h 757465"/>
                  <a:gd name="connsiteX19" fmla="*/ 139990 w 210966"/>
                  <a:gd name="connsiteY19" fmla="*/ 697972 h 7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0966" h="757465">
                    <a:moveTo>
                      <a:pt x="105483" y="757465"/>
                    </a:moveTo>
                    <a:lnTo>
                      <a:pt x="70977" y="697972"/>
                    </a:lnTo>
                    <a:lnTo>
                      <a:pt x="36471" y="757465"/>
                    </a:lnTo>
                    <a:lnTo>
                      <a:pt x="0" y="694584"/>
                    </a:lnTo>
                    <a:lnTo>
                      <a:pt x="0" y="62882"/>
                    </a:lnTo>
                    <a:lnTo>
                      <a:pt x="0" y="61538"/>
                    </a:lnTo>
                    <a:lnTo>
                      <a:pt x="779" y="61538"/>
                    </a:lnTo>
                    <a:lnTo>
                      <a:pt x="36471" y="1"/>
                    </a:lnTo>
                    <a:lnTo>
                      <a:pt x="70977" y="59494"/>
                    </a:lnTo>
                    <a:lnTo>
                      <a:pt x="105483" y="1"/>
                    </a:lnTo>
                    <a:lnTo>
                      <a:pt x="139989" y="59494"/>
                    </a:lnTo>
                    <a:lnTo>
                      <a:pt x="174495" y="0"/>
                    </a:lnTo>
                    <a:lnTo>
                      <a:pt x="210187" y="61538"/>
                    </a:lnTo>
                    <a:lnTo>
                      <a:pt x="210966" y="61538"/>
                    </a:lnTo>
                    <a:lnTo>
                      <a:pt x="210966" y="62881"/>
                    </a:lnTo>
                    <a:lnTo>
                      <a:pt x="210966" y="694583"/>
                    </a:lnTo>
                    <a:lnTo>
                      <a:pt x="210966" y="694584"/>
                    </a:lnTo>
                    <a:lnTo>
                      <a:pt x="210966" y="694584"/>
                    </a:lnTo>
                    <a:lnTo>
                      <a:pt x="174495" y="757464"/>
                    </a:lnTo>
                    <a:lnTo>
                      <a:pt x="139990" y="697972"/>
                    </a:lnTo>
                    <a:close/>
                  </a:path>
                </a:pathLst>
              </a:custGeom>
              <a:solidFill>
                <a:srgbClr val="00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Freeform: Shape 29">
              <a:extLst>
                <a:ext uri="{FF2B5EF4-FFF2-40B4-BE49-F238E27FC236}">
                  <a16:creationId xmlns:a16="http://schemas.microsoft.com/office/drawing/2014/main" id="{4DCC0E72-7C6F-43A1-AA37-22F82D2BB919}"/>
                </a:ext>
              </a:extLst>
            </p:cNvPr>
            <p:cNvSpPr/>
            <p:nvPr/>
          </p:nvSpPr>
          <p:spPr>
            <a:xfrm rot="18762351">
              <a:off x="5458724" y="4749103"/>
              <a:ext cx="232221" cy="732618"/>
            </a:xfrm>
            <a:custGeom>
              <a:avLst/>
              <a:gdLst>
                <a:gd name="connsiteX0" fmla="*/ 105483 w 210966"/>
                <a:gd name="connsiteY0" fmla="*/ 757465 h 757465"/>
                <a:gd name="connsiteX1" fmla="*/ 70977 w 210966"/>
                <a:gd name="connsiteY1" fmla="*/ 697972 h 757465"/>
                <a:gd name="connsiteX2" fmla="*/ 36471 w 210966"/>
                <a:gd name="connsiteY2" fmla="*/ 757465 h 757465"/>
                <a:gd name="connsiteX3" fmla="*/ 0 w 210966"/>
                <a:gd name="connsiteY3" fmla="*/ 694584 h 757465"/>
                <a:gd name="connsiteX4" fmla="*/ 0 w 210966"/>
                <a:gd name="connsiteY4" fmla="*/ 62882 h 757465"/>
                <a:gd name="connsiteX5" fmla="*/ 0 w 210966"/>
                <a:gd name="connsiteY5" fmla="*/ 61538 h 757465"/>
                <a:gd name="connsiteX6" fmla="*/ 779 w 210966"/>
                <a:gd name="connsiteY6" fmla="*/ 61538 h 757465"/>
                <a:gd name="connsiteX7" fmla="*/ 36471 w 210966"/>
                <a:gd name="connsiteY7" fmla="*/ 1 h 757465"/>
                <a:gd name="connsiteX8" fmla="*/ 70977 w 210966"/>
                <a:gd name="connsiteY8" fmla="*/ 59494 h 757465"/>
                <a:gd name="connsiteX9" fmla="*/ 105483 w 210966"/>
                <a:gd name="connsiteY9" fmla="*/ 1 h 757465"/>
                <a:gd name="connsiteX10" fmla="*/ 139989 w 210966"/>
                <a:gd name="connsiteY10" fmla="*/ 59494 h 757465"/>
                <a:gd name="connsiteX11" fmla="*/ 174495 w 210966"/>
                <a:gd name="connsiteY11" fmla="*/ 0 h 757465"/>
                <a:gd name="connsiteX12" fmla="*/ 210187 w 210966"/>
                <a:gd name="connsiteY12" fmla="*/ 61538 h 757465"/>
                <a:gd name="connsiteX13" fmla="*/ 210966 w 210966"/>
                <a:gd name="connsiteY13" fmla="*/ 61538 h 757465"/>
                <a:gd name="connsiteX14" fmla="*/ 210966 w 210966"/>
                <a:gd name="connsiteY14" fmla="*/ 62881 h 757465"/>
                <a:gd name="connsiteX15" fmla="*/ 210966 w 210966"/>
                <a:gd name="connsiteY15" fmla="*/ 694583 h 757465"/>
                <a:gd name="connsiteX16" fmla="*/ 210966 w 210966"/>
                <a:gd name="connsiteY16" fmla="*/ 694584 h 757465"/>
                <a:gd name="connsiteX17" fmla="*/ 210966 w 210966"/>
                <a:gd name="connsiteY17" fmla="*/ 694584 h 757465"/>
                <a:gd name="connsiteX18" fmla="*/ 174495 w 210966"/>
                <a:gd name="connsiteY18" fmla="*/ 757464 h 757465"/>
                <a:gd name="connsiteX19" fmla="*/ 139990 w 210966"/>
                <a:gd name="connsiteY19" fmla="*/ 697972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966" h="757465">
                  <a:moveTo>
                    <a:pt x="105483" y="757465"/>
                  </a:moveTo>
                  <a:lnTo>
                    <a:pt x="70977" y="697972"/>
                  </a:lnTo>
                  <a:lnTo>
                    <a:pt x="36471" y="757465"/>
                  </a:lnTo>
                  <a:lnTo>
                    <a:pt x="0" y="694584"/>
                  </a:lnTo>
                  <a:lnTo>
                    <a:pt x="0" y="62882"/>
                  </a:lnTo>
                  <a:lnTo>
                    <a:pt x="0" y="61538"/>
                  </a:lnTo>
                  <a:lnTo>
                    <a:pt x="779" y="61538"/>
                  </a:lnTo>
                  <a:lnTo>
                    <a:pt x="36471" y="1"/>
                  </a:lnTo>
                  <a:lnTo>
                    <a:pt x="70977" y="59494"/>
                  </a:lnTo>
                  <a:lnTo>
                    <a:pt x="105483" y="1"/>
                  </a:lnTo>
                  <a:lnTo>
                    <a:pt x="139989" y="59494"/>
                  </a:lnTo>
                  <a:lnTo>
                    <a:pt x="174495" y="0"/>
                  </a:lnTo>
                  <a:lnTo>
                    <a:pt x="210187" y="61538"/>
                  </a:lnTo>
                  <a:lnTo>
                    <a:pt x="210966" y="61538"/>
                  </a:lnTo>
                  <a:lnTo>
                    <a:pt x="210966" y="62881"/>
                  </a:lnTo>
                  <a:lnTo>
                    <a:pt x="210966" y="694583"/>
                  </a:lnTo>
                  <a:lnTo>
                    <a:pt x="210966" y="694584"/>
                  </a:lnTo>
                  <a:lnTo>
                    <a:pt x="210966" y="694584"/>
                  </a:lnTo>
                  <a:lnTo>
                    <a:pt x="174495" y="757464"/>
                  </a:lnTo>
                  <a:lnTo>
                    <a:pt x="139990" y="697972"/>
                  </a:lnTo>
                  <a:close/>
                </a:path>
              </a:pathLst>
            </a:cu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25894" y="2043762"/>
            <a:ext cx="8131324" cy="549211"/>
            <a:chOff x="491384" y="2044525"/>
            <a:chExt cx="8131324" cy="549211"/>
          </a:xfrm>
          <a:solidFill>
            <a:srgbClr val="00A8E7"/>
          </a:solidFill>
        </p:grpSpPr>
        <p:sp>
          <p:nvSpPr>
            <p:cNvPr id="43" name="Freeform 42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solidFill>
              <a:srgbClr val="0095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solidFill>
              <a:srgbClr val="00954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Inference Iggy wants to know…</a:t>
              </a:r>
            </a:p>
          </p:txBody>
        </p:sp>
      </p:grpSp>
      <p:sp>
        <p:nvSpPr>
          <p:cNvPr id="9" name="REVEAL ANSWER">
            <a:extLst>
              <a:ext uri="{FF2B5EF4-FFF2-40B4-BE49-F238E27FC236}">
                <a16:creationId xmlns:a16="http://schemas.microsoft.com/office/drawing/2014/main" id="{654F83C1-E113-4E98-9F3C-1C90B82567CB}"/>
              </a:ext>
            </a:extLst>
          </p:cNvPr>
          <p:cNvSpPr/>
          <p:nvPr/>
        </p:nvSpPr>
        <p:spPr>
          <a:xfrm>
            <a:off x="4226413" y="4425213"/>
            <a:ext cx="1837201" cy="535204"/>
          </a:xfrm>
          <a:prstGeom prst="roundRect">
            <a:avLst>
              <a:gd name="adj" fmla="val 14815"/>
            </a:avLst>
          </a:prstGeom>
          <a:solidFill>
            <a:srgbClr val="0076B0"/>
          </a:solidFill>
          <a:ln w="28575">
            <a:solidFill>
              <a:srgbClr val="88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Reveal Answer</a:t>
            </a:r>
          </a:p>
        </p:txBody>
      </p:sp>
      <p:sp>
        <p:nvSpPr>
          <p:cNvPr id="2" name="QUESTION"/>
          <p:cNvSpPr/>
          <p:nvPr/>
        </p:nvSpPr>
        <p:spPr>
          <a:xfrm>
            <a:off x="2964819" y="3072836"/>
            <a:ext cx="2981196" cy="1168629"/>
          </a:xfrm>
          <a:prstGeom prst="wedgeRoundRectCallout">
            <a:avLst>
              <a:gd name="adj1" fmla="val -39765"/>
              <a:gd name="adj2" fmla="val 109298"/>
              <a:gd name="adj3" fmla="val 16667"/>
            </a:avLst>
          </a:prstGeom>
          <a:solidFill>
            <a:srgbClr val="FCFDFE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think the owner of the dress stall might be thinking?</a:t>
            </a:r>
          </a:p>
        </p:txBody>
      </p:sp>
      <p:sp>
        <p:nvSpPr>
          <p:cNvPr id="83" name="ANSWER"/>
          <p:cNvSpPr/>
          <p:nvPr/>
        </p:nvSpPr>
        <p:spPr>
          <a:xfrm>
            <a:off x="2411929" y="3080742"/>
            <a:ext cx="3534086" cy="1419880"/>
          </a:xfrm>
          <a:prstGeom prst="wedgeRoundRectCallout">
            <a:avLst>
              <a:gd name="adj1" fmla="val -25825"/>
              <a:gd name="adj2" fmla="val 80633"/>
              <a:gd name="adj3" fmla="val 16667"/>
            </a:avLst>
          </a:prstGeom>
          <a:solidFill>
            <a:srgbClr val="FCFDFE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pc="-50" dirty="0">
                <a:solidFill>
                  <a:schemeClr val="tx1"/>
                </a:solidFill>
                <a:latin typeface="Twinkl" pitchFamily="2" charset="0"/>
              </a:rPr>
              <a:t>The owner of the dress stall might be </a:t>
            </a:r>
            <a:r>
              <a:rPr lang="en-GB" b="1" spc="-50" dirty="0">
                <a:solidFill>
                  <a:schemeClr val="tx1"/>
                </a:solidFill>
                <a:latin typeface="Twinkl" pitchFamily="2" charset="0"/>
              </a:rPr>
              <a:t>wondering why a boy has fallen into their stall and wondering where he came from</a:t>
            </a:r>
            <a:r>
              <a:rPr lang="en-GB" spc="-5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 flipH="1">
            <a:off x="2165654" y="4779047"/>
            <a:ext cx="1265946" cy="1585035"/>
            <a:chOff x="5402987" y="2333002"/>
            <a:chExt cx="3104429" cy="388691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6898487-860E-46C0-AA87-D4F213C585CA}"/>
                </a:ext>
              </a:extLst>
            </p:cNvPr>
            <p:cNvSpPr/>
            <p:nvPr/>
          </p:nvSpPr>
          <p:spPr>
            <a:xfrm>
              <a:off x="5402994" y="3115498"/>
              <a:ext cx="3104422" cy="3104422"/>
            </a:xfrm>
            <a:prstGeom prst="ellipse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8617786-9780-4DCF-83AF-00D6F4F5A0A8}"/>
                </a:ext>
              </a:extLst>
            </p:cNvPr>
            <p:cNvGrpSpPr/>
            <p:nvPr/>
          </p:nvGrpSpPr>
          <p:grpSpPr>
            <a:xfrm>
              <a:off x="5402987" y="2333002"/>
              <a:ext cx="3104427" cy="3886918"/>
              <a:chOff x="5402987" y="2333002"/>
              <a:chExt cx="3104427" cy="388691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16A5196-AD33-45CE-B290-244419A2B8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255" r="-28689"/>
              <a:stretch/>
            </p:blipFill>
            <p:spPr>
              <a:xfrm flipH="1">
                <a:off x="5402991" y="3115498"/>
                <a:ext cx="3104423" cy="3104422"/>
              </a:xfrm>
              <a:prstGeom prst="ellipse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7E1D74C-7DF0-499A-988F-1395D71ACC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2255" t="-5708" r="-28689"/>
              <a:stretch/>
            </p:blipFill>
            <p:spPr>
              <a:xfrm flipH="1">
                <a:off x="5402987" y="2333002"/>
                <a:ext cx="3104423" cy="15980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510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6040588" y="2802498"/>
            <a:ext cx="3864193" cy="3431006"/>
            <a:chOff x="5208526" y="2283973"/>
            <a:chExt cx="3413775" cy="3031084"/>
          </a:xfrm>
        </p:grpSpPr>
        <p:grpSp>
          <p:nvGrpSpPr>
            <p:cNvPr id="66" name="Group 65"/>
            <p:cNvGrpSpPr/>
            <p:nvPr/>
          </p:nvGrpSpPr>
          <p:grpSpPr>
            <a:xfrm>
              <a:off x="5415631" y="2283973"/>
              <a:ext cx="3206670" cy="3031084"/>
              <a:chOff x="5549232" y="2721315"/>
              <a:chExt cx="2811329" cy="2657390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483410B-890E-414C-BE5A-628F5263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28" b="7663"/>
              <a:stretch/>
            </p:blipFill>
            <p:spPr>
              <a:xfrm rot="21597734">
                <a:off x="5549232" y="2721315"/>
                <a:ext cx="2669052" cy="2657390"/>
              </a:xfrm>
              <a:prstGeom prst="rect">
                <a:avLst/>
              </a:prstGeom>
              <a:ln w="381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sp>
            <p:nvSpPr>
              <p:cNvPr id="77" name="Freeform: Shape 29">
                <a:extLst>
                  <a:ext uri="{FF2B5EF4-FFF2-40B4-BE49-F238E27FC236}">
                    <a16:creationId xmlns:a16="http://schemas.microsoft.com/office/drawing/2014/main" id="{4DCC0E72-7C6F-43A1-AA37-22F82D2BB919}"/>
                  </a:ext>
                </a:extLst>
              </p:cNvPr>
              <p:cNvSpPr/>
              <p:nvPr/>
            </p:nvSpPr>
            <p:spPr>
              <a:xfrm rot="18762351">
                <a:off x="7937617" y="2560842"/>
                <a:ext cx="203591" cy="642296"/>
              </a:xfrm>
              <a:custGeom>
                <a:avLst/>
                <a:gdLst>
                  <a:gd name="connsiteX0" fmla="*/ 105483 w 210966"/>
                  <a:gd name="connsiteY0" fmla="*/ 757465 h 757465"/>
                  <a:gd name="connsiteX1" fmla="*/ 70977 w 210966"/>
                  <a:gd name="connsiteY1" fmla="*/ 697972 h 757465"/>
                  <a:gd name="connsiteX2" fmla="*/ 36471 w 210966"/>
                  <a:gd name="connsiteY2" fmla="*/ 757465 h 757465"/>
                  <a:gd name="connsiteX3" fmla="*/ 0 w 210966"/>
                  <a:gd name="connsiteY3" fmla="*/ 694584 h 757465"/>
                  <a:gd name="connsiteX4" fmla="*/ 0 w 210966"/>
                  <a:gd name="connsiteY4" fmla="*/ 62882 h 757465"/>
                  <a:gd name="connsiteX5" fmla="*/ 0 w 210966"/>
                  <a:gd name="connsiteY5" fmla="*/ 61538 h 757465"/>
                  <a:gd name="connsiteX6" fmla="*/ 779 w 210966"/>
                  <a:gd name="connsiteY6" fmla="*/ 61538 h 757465"/>
                  <a:gd name="connsiteX7" fmla="*/ 36471 w 210966"/>
                  <a:gd name="connsiteY7" fmla="*/ 1 h 757465"/>
                  <a:gd name="connsiteX8" fmla="*/ 70977 w 210966"/>
                  <a:gd name="connsiteY8" fmla="*/ 59494 h 757465"/>
                  <a:gd name="connsiteX9" fmla="*/ 105483 w 210966"/>
                  <a:gd name="connsiteY9" fmla="*/ 1 h 757465"/>
                  <a:gd name="connsiteX10" fmla="*/ 139989 w 210966"/>
                  <a:gd name="connsiteY10" fmla="*/ 59494 h 757465"/>
                  <a:gd name="connsiteX11" fmla="*/ 174495 w 210966"/>
                  <a:gd name="connsiteY11" fmla="*/ 0 h 757465"/>
                  <a:gd name="connsiteX12" fmla="*/ 210187 w 210966"/>
                  <a:gd name="connsiteY12" fmla="*/ 61538 h 757465"/>
                  <a:gd name="connsiteX13" fmla="*/ 210966 w 210966"/>
                  <a:gd name="connsiteY13" fmla="*/ 61538 h 757465"/>
                  <a:gd name="connsiteX14" fmla="*/ 210966 w 210966"/>
                  <a:gd name="connsiteY14" fmla="*/ 62881 h 757465"/>
                  <a:gd name="connsiteX15" fmla="*/ 210966 w 210966"/>
                  <a:gd name="connsiteY15" fmla="*/ 694583 h 757465"/>
                  <a:gd name="connsiteX16" fmla="*/ 210966 w 210966"/>
                  <a:gd name="connsiteY16" fmla="*/ 694584 h 757465"/>
                  <a:gd name="connsiteX17" fmla="*/ 210966 w 210966"/>
                  <a:gd name="connsiteY17" fmla="*/ 694584 h 757465"/>
                  <a:gd name="connsiteX18" fmla="*/ 174495 w 210966"/>
                  <a:gd name="connsiteY18" fmla="*/ 757464 h 757465"/>
                  <a:gd name="connsiteX19" fmla="*/ 139990 w 210966"/>
                  <a:gd name="connsiteY19" fmla="*/ 697972 h 7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0966" h="757465">
                    <a:moveTo>
                      <a:pt x="105483" y="757465"/>
                    </a:moveTo>
                    <a:lnTo>
                      <a:pt x="70977" y="697972"/>
                    </a:lnTo>
                    <a:lnTo>
                      <a:pt x="36471" y="757465"/>
                    </a:lnTo>
                    <a:lnTo>
                      <a:pt x="0" y="694584"/>
                    </a:lnTo>
                    <a:lnTo>
                      <a:pt x="0" y="62882"/>
                    </a:lnTo>
                    <a:lnTo>
                      <a:pt x="0" y="61538"/>
                    </a:lnTo>
                    <a:lnTo>
                      <a:pt x="779" y="61538"/>
                    </a:lnTo>
                    <a:lnTo>
                      <a:pt x="36471" y="1"/>
                    </a:lnTo>
                    <a:lnTo>
                      <a:pt x="70977" y="59494"/>
                    </a:lnTo>
                    <a:lnTo>
                      <a:pt x="105483" y="1"/>
                    </a:lnTo>
                    <a:lnTo>
                      <a:pt x="139989" y="59494"/>
                    </a:lnTo>
                    <a:lnTo>
                      <a:pt x="174495" y="0"/>
                    </a:lnTo>
                    <a:lnTo>
                      <a:pt x="210187" y="61538"/>
                    </a:lnTo>
                    <a:lnTo>
                      <a:pt x="210966" y="61538"/>
                    </a:lnTo>
                    <a:lnTo>
                      <a:pt x="210966" y="62881"/>
                    </a:lnTo>
                    <a:lnTo>
                      <a:pt x="210966" y="694583"/>
                    </a:lnTo>
                    <a:lnTo>
                      <a:pt x="210966" y="694584"/>
                    </a:lnTo>
                    <a:lnTo>
                      <a:pt x="210966" y="694584"/>
                    </a:lnTo>
                    <a:lnTo>
                      <a:pt x="174495" y="757464"/>
                    </a:lnTo>
                    <a:lnTo>
                      <a:pt x="139990" y="697972"/>
                    </a:lnTo>
                    <a:close/>
                  </a:path>
                </a:pathLst>
              </a:custGeom>
              <a:solidFill>
                <a:srgbClr val="007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75" name="Freeform: Shape 29">
              <a:extLst>
                <a:ext uri="{FF2B5EF4-FFF2-40B4-BE49-F238E27FC236}">
                  <a16:creationId xmlns:a16="http://schemas.microsoft.com/office/drawing/2014/main" id="{4DCC0E72-7C6F-43A1-AA37-22F82D2BB919}"/>
                </a:ext>
              </a:extLst>
            </p:cNvPr>
            <p:cNvSpPr/>
            <p:nvPr/>
          </p:nvSpPr>
          <p:spPr>
            <a:xfrm rot="18762351">
              <a:off x="5458724" y="4749103"/>
              <a:ext cx="232221" cy="732618"/>
            </a:xfrm>
            <a:custGeom>
              <a:avLst/>
              <a:gdLst>
                <a:gd name="connsiteX0" fmla="*/ 105483 w 210966"/>
                <a:gd name="connsiteY0" fmla="*/ 757465 h 757465"/>
                <a:gd name="connsiteX1" fmla="*/ 70977 w 210966"/>
                <a:gd name="connsiteY1" fmla="*/ 697972 h 757465"/>
                <a:gd name="connsiteX2" fmla="*/ 36471 w 210966"/>
                <a:gd name="connsiteY2" fmla="*/ 757465 h 757465"/>
                <a:gd name="connsiteX3" fmla="*/ 0 w 210966"/>
                <a:gd name="connsiteY3" fmla="*/ 694584 h 757465"/>
                <a:gd name="connsiteX4" fmla="*/ 0 w 210966"/>
                <a:gd name="connsiteY4" fmla="*/ 62882 h 757465"/>
                <a:gd name="connsiteX5" fmla="*/ 0 w 210966"/>
                <a:gd name="connsiteY5" fmla="*/ 61538 h 757465"/>
                <a:gd name="connsiteX6" fmla="*/ 779 w 210966"/>
                <a:gd name="connsiteY6" fmla="*/ 61538 h 757465"/>
                <a:gd name="connsiteX7" fmla="*/ 36471 w 210966"/>
                <a:gd name="connsiteY7" fmla="*/ 1 h 757465"/>
                <a:gd name="connsiteX8" fmla="*/ 70977 w 210966"/>
                <a:gd name="connsiteY8" fmla="*/ 59494 h 757465"/>
                <a:gd name="connsiteX9" fmla="*/ 105483 w 210966"/>
                <a:gd name="connsiteY9" fmla="*/ 1 h 757465"/>
                <a:gd name="connsiteX10" fmla="*/ 139989 w 210966"/>
                <a:gd name="connsiteY10" fmla="*/ 59494 h 757465"/>
                <a:gd name="connsiteX11" fmla="*/ 174495 w 210966"/>
                <a:gd name="connsiteY11" fmla="*/ 0 h 757465"/>
                <a:gd name="connsiteX12" fmla="*/ 210187 w 210966"/>
                <a:gd name="connsiteY12" fmla="*/ 61538 h 757465"/>
                <a:gd name="connsiteX13" fmla="*/ 210966 w 210966"/>
                <a:gd name="connsiteY13" fmla="*/ 61538 h 757465"/>
                <a:gd name="connsiteX14" fmla="*/ 210966 w 210966"/>
                <a:gd name="connsiteY14" fmla="*/ 62881 h 757465"/>
                <a:gd name="connsiteX15" fmla="*/ 210966 w 210966"/>
                <a:gd name="connsiteY15" fmla="*/ 694583 h 757465"/>
                <a:gd name="connsiteX16" fmla="*/ 210966 w 210966"/>
                <a:gd name="connsiteY16" fmla="*/ 694584 h 757465"/>
                <a:gd name="connsiteX17" fmla="*/ 210966 w 210966"/>
                <a:gd name="connsiteY17" fmla="*/ 694584 h 757465"/>
                <a:gd name="connsiteX18" fmla="*/ 174495 w 210966"/>
                <a:gd name="connsiteY18" fmla="*/ 757464 h 757465"/>
                <a:gd name="connsiteX19" fmla="*/ 139990 w 210966"/>
                <a:gd name="connsiteY19" fmla="*/ 697972 h 7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966" h="757465">
                  <a:moveTo>
                    <a:pt x="105483" y="757465"/>
                  </a:moveTo>
                  <a:lnTo>
                    <a:pt x="70977" y="697972"/>
                  </a:lnTo>
                  <a:lnTo>
                    <a:pt x="36471" y="757465"/>
                  </a:lnTo>
                  <a:lnTo>
                    <a:pt x="0" y="694584"/>
                  </a:lnTo>
                  <a:lnTo>
                    <a:pt x="0" y="62882"/>
                  </a:lnTo>
                  <a:lnTo>
                    <a:pt x="0" y="61538"/>
                  </a:lnTo>
                  <a:lnTo>
                    <a:pt x="779" y="61538"/>
                  </a:lnTo>
                  <a:lnTo>
                    <a:pt x="36471" y="1"/>
                  </a:lnTo>
                  <a:lnTo>
                    <a:pt x="70977" y="59494"/>
                  </a:lnTo>
                  <a:lnTo>
                    <a:pt x="105483" y="1"/>
                  </a:lnTo>
                  <a:lnTo>
                    <a:pt x="139989" y="59494"/>
                  </a:lnTo>
                  <a:lnTo>
                    <a:pt x="174495" y="0"/>
                  </a:lnTo>
                  <a:lnTo>
                    <a:pt x="210187" y="61538"/>
                  </a:lnTo>
                  <a:lnTo>
                    <a:pt x="210966" y="61538"/>
                  </a:lnTo>
                  <a:lnTo>
                    <a:pt x="210966" y="62881"/>
                  </a:lnTo>
                  <a:lnTo>
                    <a:pt x="210966" y="694583"/>
                  </a:lnTo>
                  <a:lnTo>
                    <a:pt x="210966" y="694584"/>
                  </a:lnTo>
                  <a:lnTo>
                    <a:pt x="210966" y="694584"/>
                  </a:lnTo>
                  <a:lnTo>
                    <a:pt x="174495" y="757464"/>
                  </a:lnTo>
                  <a:lnTo>
                    <a:pt x="139990" y="697972"/>
                  </a:lnTo>
                  <a:close/>
                </a:path>
              </a:pathLst>
            </a:custGeom>
            <a:solidFill>
              <a:srgbClr val="007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25894" y="2043762"/>
            <a:ext cx="8131324" cy="549211"/>
            <a:chOff x="491384" y="2044525"/>
            <a:chExt cx="8131324" cy="549211"/>
          </a:xfrm>
          <a:solidFill>
            <a:srgbClr val="8D358B"/>
          </a:solidFill>
        </p:grpSpPr>
        <p:sp>
          <p:nvSpPr>
            <p:cNvPr id="44" name="Freeform 43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Predicting Pip wants to know…</a:t>
              </a:r>
            </a:p>
          </p:txBody>
        </p:sp>
      </p:grpSp>
      <p:sp>
        <p:nvSpPr>
          <p:cNvPr id="9" name="REVEAL ANSWER">
            <a:extLst>
              <a:ext uri="{FF2B5EF4-FFF2-40B4-BE49-F238E27FC236}">
                <a16:creationId xmlns:a16="http://schemas.microsoft.com/office/drawing/2014/main" id="{654F83C1-E113-4E98-9F3C-1C90B82567CB}"/>
              </a:ext>
            </a:extLst>
          </p:cNvPr>
          <p:cNvSpPr/>
          <p:nvPr/>
        </p:nvSpPr>
        <p:spPr>
          <a:xfrm>
            <a:off x="4299589" y="4890106"/>
            <a:ext cx="1837201" cy="535204"/>
          </a:xfrm>
          <a:prstGeom prst="roundRect">
            <a:avLst>
              <a:gd name="adj" fmla="val 14815"/>
            </a:avLst>
          </a:prstGeom>
          <a:solidFill>
            <a:srgbClr val="0076B0"/>
          </a:solidFill>
          <a:ln w="28575">
            <a:solidFill>
              <a:srgbClr val="88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Reveal Answer</a:t>
            </a:r>
          </a:p>
        </p:txBody>
      </p:sp>
      <p:sp>
        <p:nvSpPr>
          <p:cNvPr id="2" name="QUESTION"/>
          <p:cNvSpPr/>
          <p:nvPr/>
        </p:nvSpPr>
        <p:spPr>
          <a:xfrm>
            <a:off x="2982578" y="3029972"/>
            <a:ext cx="2981196" cy="1415677"/>
          </a:xfrm>
          <a:prstGeom prst="wedgeRoundRectCallout">
            <a:avLst>
              <a:gd name="adj1" fmla="val -35383"/>
              <a:gd name="adj2" fmla="val 79771"/>
              <a:gd name="adj3" fmla="val 16667"/>
            </a:avLst>
          </a:prstGeom>
          <a:solidFill>
            <a:srgbClr val="FCFDFE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 do you think will happen at the market after Trevor and </a:t>
            </a:r>
            <a:r>
              <a:rPr lang="en-GB" dirty="0" err="1">
                <a:solidFill>
                  <a:schemeClr val="tx1"/>
                </a:solidFill>
                <a:latin typeface="Twinkl" pitchFamily="2" charset="0"/>
              </a:rPr>
              <a:t>Streaker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 have left?</a:t>
            </a:r>
          </a:p>
        </p:txBody>
      </p:sp>
      <p:sp>
        <p:nvSpPr>
          <p:cNvPr id="83" name="ANSWER"/>
          <p:cNvSpPr/>
          <p:nvPr/>
        </p:nvSpPr>
        <p:spPr>
          <a:xfrm>
            <a:off x="2982578" y="3037878"/>
            <a:ext cx="2981196" cy="1784715"/>
          </a:xfrm>
          <a:prstGeom prst="wedgeRoundRectCallout">
            <a:avLst>
              <a:gd name="adj1" fmla="val -36698"/>
              <a:gd name="adj2" fmla="val 60961"/>
              <a:gd name="adj3" fmla="val 16667"/>
            </a:avLst>
          </a:prstGeom>
          <a:solidFill>
            <a:srgbClr val="FCFDFE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pc="-70" dirty="0">
                <a:solidFill>
                  <a:schemeClr val="tx1"/>
                </a:solidFill>
                <a:latin typeface="Twinkl" pitchFamily="2" charset="0"/>
              </a:rPr>
              <a:t>I think that </a:t>
            </a:r>
            <a:r>
              <a:rPr lang="en-GB" b="1" spc="-70" dirty="0">
                <a:solidFill>
                  <a:schemeClr val="tx1"/>
                </a:solidFill>
                <a:latin typeface="Twinkl" pitchFamily="2" charset="0"/>
              </a:rPr>
              <a:t>the people who were following Trevor and </a:t>
            </a:r>
            <a:r>
              <a:rPr lang="en-GB" b="1" spc="-70" dirty="0" err="1">
                <a:solidFill>
                  <a:schemeClr val="tx1"/>
                </a:solidFill>
                <a:latin typeface="Twinkl" pitchFamily="2" charset="0"/>
              </a:rPr>
              <a:t>Streaker</a:t>
            </a:r>
            <a:r>
              <a:rPr lang="en-GB" b="1" spc="-70" dirty="0">
                <a:solidFill>
                  <a:schemeClr val="tx1"/>
                </a:solidFill>
                <a:latin typeface="Twinkl" pitchFamily="2" charset="0"/>
              </a:rPr>
              <a:t> through the market might stay and help all of the stallholders to tidy up the mess.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172034" y="4780624"/>
            <a:ext cx="1253657" cy="1583457"/>
            <a:chOff x="631770" y="2298819"/>
            <a:chExt cx="3104422" cy="392110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898487-860E-46C0-AA87-D4F213C585CA}"/>
                </a:ext>
              </a:extLst>
            </p:cNvPr>
            <p:cNvSpPr/>
            <p:nvPr/>
          </p:nvSpPr>
          <p:spPr>
            <a:xfrm>
              <a:off x="631770" y="3115498"/>
              <a:ext cx="3104422" cy="3104422"/>
            </a:xfrm>
            <a:prstGeom prst="ellipse">
              <a:avLst/>
            </a:prstGeom>
            <a:solidFill>
              <a:srgbClr val="8C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DAEE52-AA05-4999-B586-CE7CD5A98B8F}"/>
                </a:ext>
              </a:extLst>
            </p:cNvPr>
            <p:cNvGrpSpPr/>
            <p:nvPr/>
          </p:nvGrpSpPr>
          <p:grpSpPr>
            <a:xfrm>
              <a:off x="631770" y="2298819"/>
              <a:ext cx="3104422" cy="3921101"/>
              <a:chOff x="631770" y="2298819"/>
              <a:chExt cx="3104422" cy="392110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D7D58FD-9925-42DC-9ABA-BDE45E8AED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143" r="-14821"/>
              <a:stretch/>
            </p:blipFill>
            <p:spPr>
              <a:xfrm>
                <a:off x="631770" y="3115498"/>
                <a:ext cx="3104422" cy="3104422"/>
              </a:xfrm>
              <a:prstGeom prst="ellipse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9E54E43-6340-4D81-9FC8-27F2F72F27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143" t="-5572" r="-14821"/>
              <a:stretch/>
            </p:blipFill>
            <p:spPr>
              <a:xfrm>
                <a:off x="631770" y="2298819"/>
                <a:ext cx="3104422" cy="1435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03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8467-CCD5-4B09-A591-5A94E7AB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A5E9-2E93-4B1D-B5FE-AE99F40A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In your groups, read through Chapter 2 of My Dad’s Got an Alligator. Then answer the comprehension questions about the </a:t>
            </a:r>
            <a:r>
              <a:rPr lang="en-US">
                <a:latin typeface="Comic Sans MS" panose="030F0702030302020204" pitchFamily="66" charset="0"/>
              </a:rPr>
              <a:t>chapter.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Once you have finished that, can you think of your own questions to ask about the book using one of the 5 reading skills we have looked at.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CDF98-29E8-4C9E-BE44-CB9AEF36D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4" b="11993"/>
          <a:stretch/>
        </p:blipFill>
        <p:spPr>
          <a:xfrm>
            <a:off x="758789" y="4780144"/>
            <a:ext cx="10975638" cy="1960818"/>
          </a:xfrm>
          <a:prstGeom prst="rect">
            <a:avLst/>
          </a:prstGeom>
        </p:spPr>
      </p:pic>
      <p:grpSp>
        <p:nvGrpSpPr>
          <p:cNvPr id="5" name="DOGS">
            <a:extLst>
              <a:ext uri="{FF2B5EF4-FFF2-40B4-BE49-F238E27FC236}">
                <a16:creationId xmlns:a16="http://schemas.microsoft.com/office/drawing/2014/main" id="{B6F5630A-A133-4F76-9AA9-F5A37C707BD6}"/>
              </a:ext>
            </a:extLst>
          </p:cNvPr>
          <p:cNvGrpSpPr/>
          <p:nvPr/>
        </p:nvGrpSpPr>
        <p:grpSpPr>
          <a:xfrm>
            <a:off x="1135399" y="4760294"/>
            <a:ext cx="9884084" cy="1769026"/>
            <a:chOff x="833812" y="2622143"/>
            <a:chExt cx="7476376" cy="14894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C58A50-DE04-4079-8D44-757F92DC1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42"/>
            <a:stretch/>
          </p:blipFill>
          <p:spPr>
            <a:xfrm>
              <a:off x="833812" y="3000041"/>
              <a:ext cx="1057517" cy="1028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1BAF62-A725-4198-BF2D-DE7E5C562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49" b="8395"/>
            <a:stretch/>
          </p:blipFill>
          <p:spPr>
            <a:xfrm>
              <a:off x="2082628" y="2622143"/>
              <a:ext cx="1530072" cy="14693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CC9876-C82E-42D4-AFFF-B241C79013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72"/>
            <a:stretch/>
          </p:blipFill>
          <p:spPr>
            <a:xfrm>
              <a:off x="3931583" y="2809640"/>
              <a:ext cx="1530072" cy="12818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6E9A45-9C26-45C0-A53C-04E47364E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91"/>
            <a:stretch/>
          </p:blipFill>
          <p:spPr>
            <a:xfrm>
              <a:off x="5913256" y="2972246"/>
              <a:ext cx="751742" cy="113935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F7CD95-BE18-4255-A076-67C399F65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34"/>
            <a:stretch/>
          </p:blipFill>
          <p:spPr>
            <a:xfrm>
              <a:off x="7399718" y="2972246"/>
              <a:ext cx="910470" cy="107220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FB978-5E89-4ACD-836E-A3AF8684C53A}"/>
              </a:ext>
            </a:extLst>
          </p:cNvPr>
          <p:cNvGrpSpPr/>
          <p:nvPr/>
        </p:nvGrpSpPr>
        <p:grpSpPr>
          <a:xfrm>
            <a:off x="758788" y="4777727"/>
            <a:ext cx="10880986" cy="1945802"/>
            <a:chOff x="756876" y="2668137"/>
            <a:chExt cx="7655255" cy="15238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1B943A-13D4-4679-A87A-1E6C1C682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76" y="2668137"/>
              <a:ext cx="7654477" cy="152380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A8E712-07A4-4150-8500-C2D755644E99}"/>
                </a:ext>
              </a:extLst>
            </p:cNvPr>
            <p:cNvCxnSpPr>
              <a:cxnSpLocks/>
            </p:cNvCxnSpPr>
            <p:nvPr/>
          </p:nvCxnSpPr>
          <p:spPr>
            <a:xfrm>
              <a:off x="756876" y="2668137"/>
              <a:ext cx="0" cy="1505657"/>
            </a:xfrm>
            <a:prstGeom prst="line">
              <a:avLst/>
            </a:prstGeom>
            <a:ln w="38100">
              <a:solidFill>
                <a:srgbClr val="0F14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011EBB1-A3EA-4E83-92A5-BE091543B856}"/>
                </a:ext>
              </a:extLst>
            </p:cNvPr>
            <p:cNvCxnSpPr>
              <a:cxnSpLocks/>
            </p:cNvCxnSpPr>
            <p:nvPr/>
          </p:nvCxnSpPr>
          <p:spPr>
            <a:xfrm>
              <a:off x="8412131" y="2675804"/>
              <a:ext cx="0" cy="1497990"/>
            </a:xfrm>
            <a:prstGeom prst="line">
              <a:avLst/>
            </a:prstGeom>
            <a:ln w="38100">
              <a:solidFill>
                <a:srgbClr val="0F14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39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41 7.40741E-7 L 3.33333E-6 7.40741E-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534F-FC2C-4ABB-84D8-74F66327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Plenary: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8CC4-A800-45D4-B756-14480745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read Chapter 3 of ‘My Dad’s Got an Alligator’ together.</a:t>
            </a:r>
          </a:p>
        </p:txBody>
      </p:sp>
    </p:spTree>
    <p:extLst>
      <p:ext uri="{BB962C8B-B14F-4D97-AF65-F5344CB8AC3E}">
        <p14:creationId xmlns:p14="http://schemas.microsoft.com/office/powerpoint/2010/main" val="407367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38DDC-DE03-4ACC-A3FD-DE6A1CFB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6205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LO: To explore a text further through comprehension questions.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8CDD-F586-40FA-A9EB-9EAA9551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I can answer retrieval questions about a text.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I can answer inference questions about a text.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600" dirty="0">
                <a:latin typeface="Comic Sans MS" panose="030F0702030302020204" pitchFamily="66" charset="0"/>
              </a:rPr>
              <a:t>I can create my own questions using different reading skills.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5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8467-CCD5-4B09-A591-5A94E7AB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A5E9-2E93-4B1D-B5FE-AE99F40A8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0143F97D-097F-49CA-B762-B5105C47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Vocabulary Questions with Vocabulary Victor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7F9BB5-3598-42B8-903C-4024BBBFEF2E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1693863"/>
            <a:ext cx="7378700" cy="4064000"/>
            <a:chOff x="981512" y="1694575"/>
            <a:chExt cx="7377481" cy="40626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5C1E256-6601-44D2-8BFC-9570404A89C9}"/>
                </a:ext>
              </a:extLst>
            </p:cNvPr>
            <p:cNvSpPr/>
            <p:nvPr/>
          </p:nvSpPr>
          <p:spPr>
            <a:xfrm>
              <a:off x="981512" y="2113540"/>
              <a:ext cx="5528350" cy="1913907"/>
            </a:xfrm>
            <a:prstGeom prst="rect">
              <a:avLst/>
            </a:prstGeom>
            <a:solidFill>
              <a:srgbClr val="FD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10245" name="Rectangle 4">
              <a:extLst>
                <a:ext uri="{FF2B5EF4-FFF2-40B4-BE49-F238E27FC236}">
                  <a16:creationId xmlns:a16="http://schemas.microsoft.com/office/drawing/2014/main" id="{1D9F29C4-BD49-49DB-962D-613FEE90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434" y="2252178"/>
              <a:ext cx="4294522" cy="16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Vocabulary Victor </a:t>
              </a:r>
              <a:r>
                <a:rPr lang="en-GB" altLang="en-US" sz="2400">
                  <a:solidFill>
                    <a:schemeClr val="tx1"/>
                  </a:solidFill>
                </a:rPr>
                <a:t>will help you to look at how authors and poets have chosen to use certain words and sentences.</a:t>
              </a:r>
            </a:p>
          </p:txBody>
        </p:sp>
        <p:pic>
          <p:nvPicPr>
            <p:cNvPr id="10246" name="Picture 3">
              <a:extLst>
                <a:ext uri="{FF2B5EF4-FFF2-40B4-BE49-F238E27FC236}">
                  <a16:creationId xmlns:a16="http://schemas.microsoft.com/office/drawing/2014/main" id="{75C73427-D021-4B37-8675-272AD188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457" y="1694575"/>
              <a:ext cx="2646536" cy="406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42464727-1855-4D79-BE9C-A114E8DC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Retrieval Questions with Rex Retriever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2A3998-4C06-4D10-8A16-DDBAF9DAAF13}"/>
              </a:ext>
            </a:extLst>
          </p:cNvPr>
          <p:cNvGrpSpPr>
            <a:grpSpLocks/>
          </p:cNvGrpSpPr>
          <p:nvPr/>
        </p:nvGrpSpPr>
        <p:grpSpPr bwMode="auto">
          <a:xfrm>
            <a:off x="2606676" y="1473201"/>
            <a:ext cx="7269163" cy="3573463"/>
            <a:chOff x="1082180" y="1473201"/>
            <a:chExt cx="7269658" cy="35737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AC37A1C-42E3-4722-A4DC-57CEBF9FA398}"/>
                </a:ext>
              </a:extLst>
            </p:cNvPr>
            <p:cNvSpPr/>
            <p:nvPr/>
          </p:nvSpPr>
          <p:spPr>
            <a:xfrm>
              <a:off x="1082180" y="2617867"/>
              <a:ext cx="5839223" cy="15764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11269" name="Rectangle 4">
              <a:extLst>
                <a:ext uri="{FF2B5EF4-FFF2-40B4-BE49-F238E27FC236}">
                  <a16:creationId xmlns:a16="http://schemas.microsoft.com/office/drawing/2014/main" id="{E89C83CC-5F56-45AE-AA28-F6ED32531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404" y="2765766"/>
              <a:ext cx="3984771" cy="125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Rex Retriever </a:t>
              </a:r>
              <a:r>
                <a:rPr lang="en-GB" altLang="en-US" sz="2400">
                  <a:solidFill>
                    <a:schemeClr val="tx1"/>
                  </a:solidFill>
                </a:rPr>
                <a:t>will help you to go into a text and retrieve the facts. </a:t>
              </a:r>
            </a:p>
          </p:txBody>
        </p:sp>
        <p:pic>
          <p:nvPicPr>
            <p:cNvPr id="11270" name="Picture 5">
              <a:extLst>
                <a:ext uri="{FF2B5EF4-FFF2-40B4-BE49-F238E27FC236}">
                  <a16:creationId xmlns:a16="http://schemas.microsoft.com/office/drawing/2014/main" id="{434848B0-12AB-4468-8FEB-92B4AF466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39" b="15231"/>
            <a:stretch>
              <a:fillRect/>
            </a:stretch>
          </p:blipFill>
          <p:spPr bwMode="auto">
            <a:xfrm>
              <a:off x="4508658" y="1473201"/>
              <a:ext cx="3843180" cy="357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420FC574-760B-4503-BE51-8C349945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Sequence Questions with Sequencing Suki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081E0B-2836-4B27-BB5E-63794DB3FC7E}"/>
              </a:ext>
            </a:extLst>
          </p:cNvPr>
          <p:cNvGrpSpPr>
            <a:grpSpLocks/>
          </p:cNvGrpSpPr>
          <p:nvPr/>
        </p:nvGrpSpPr>
        <p:grpSpPr bwMode="auto">
          <a:xfrm>
            <a:off x="2606676" y="1803400"/>
            <a:ext cx="7269163" cy="3740150"/>
            <a:chOff x="1082180" y="1803634"/>
            <a:chExt cx="7269659" cy="37403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70581F-FA93-4664-93DB-5BE66B4FEDA8}"/>
                </a:ext>
              </a:extLst>
            </p:cNvPr>
            <p:cNvSpPr/>
            <p:nvPr/>
          </p:nvSpPr>
          <p:spPr>
            <a:xfrm>
              <a:off x="1082180" y="2618075"/>
              <a:ext cx="6115467" cy="18955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12293" name="Rectangle 4">
              <a:extLst>
                <a:ext uri="{FF2B5EF4-FFF2-40B4-BE49-F238E27FC236}">
                  <a16:creationId xmlns:a16="http://schemas.microsoft.com/office/drawing/2014/main" id="{652F7F1A-DC91-4D0A-BF0E-7787A6900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405" y="2765766"/>
              <a:ext cx="3473044" cy="16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Sequencing Suki </a:t>
              </a:r>
              <a:r>
                <a:rPr lang="en-GB" altLang="en-US" sz="2400">
                  <a:solidFill>
                    <a:schemeClr val="tx1"/>
                  </a:solidFill>
                </a:rPr>
                <a:t>likes everything in order! She will help you to sequence the events in a text. </a:t>
              </a:r>
            </a:p>
          </p:txBody>
        </p:sp>
        <p:pic>
          <p:nvPicPr>
            <p:cNvPr id="12294" name="Picture 6">
              <a:extLst>
                <a:ext uri="{FF2B5EF4-FFF2-40B4-BE49-F238E27FC236}">
                  <a16:creationId xmlns:a16="http://schemas.microsoft.com/office/drawing/2014/main" id="{88B26B74-41A9-4C09-A6C4-ED0F3F6B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4831" y="1803634"/>
              <a:ext cx="3247008" cy="374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E91FF23D-6389-4A53-9192-F22C1618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Inference Questions with Inference Iggy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97D9B9-F07A-42A5-9207-9F84C72F96C2}"/>
              </a:ext>
            </a:extLst>
          </p:cNvPr>
          <p:cNvGrpSpPr>
            <a:grpSpLocks/>
          </p:cNvGrpSpPr>
          <p:nvPr/>
        </p:nvGrpSpPr>
        <p:grpSpPr bwMode="auto">
          <a:xfrm>
            <a:off x="2606676" y="1668463"/>
            <a:ext cx="6753225" cy="4030662"/>
            <a:chOff x="1082180" y="1668739"/>
            <a:chExt cx="6753137" cy="40298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88C9649-E80B-4EF1-BFBD-0A84AB13F67A}"/>
                </a:ext>
              </a:extLst>
            </p:cNvPr>
            <p:cNvSpPr/>
            <p:nvPr/>
          </p:nvSpPr>
          <p:spPr>
            <a:xfrm>
              <a:off x="1082180" y="2617876"/>
              <a:ext cx="6114970" cy="19538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13317" name="Rectangle 4">
              <a:extLst>
                <a:ext uri="{FF2B5EF4-FFF2-40B4-BE49-F238E27FC236}">
                  <a16:creationId xmlns:a16="http://schemas.microsoft.com/office/drawing/2014/main" id="{61015B0B-C523-45C5-B41F-B4D6B7465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405" y="2765766"/>
              <a:ext cx="4739780" cy="162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Inference Iggy </a:t>
              </a:r>
              <a:r>
                <a:rPr lang="en-GB" altLang="en-US" sz="2400">
                  <a:solidFill>
                    <a:schemeClr val="tx1"/>
                  </a:solidFill>
                </a:rPr>
                <a:t>will help you to hunt for clues in a text, about how someone might be feeling or why something is happening. </a:t>
              </a:r>
            </a:p>
          </p:txBody>
        </p:sp>
        <p:pic>
          <p:nvPicPr>
            <p:cNvPr id="13318" name="Picture 5">
              <a:extLst>
                <a:ext uri="{FF2B5EF4-FFF2-40B4-BE49-F238E27FC236}">
                  <a16:creationId xmlns:a16="http://schemas.microsoft.com/office/drawing/2014/main" id="{3D7DEE27-36A0-4D26-9871-16AB79AA0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07853" y="1668739"/>
              <a:ext cx="1627464" cy="402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44DFECBA-86CF-48CE-9C90-4A6D51D5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2800"/>
              <a:t>Prediction Questions with Predicting Pip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68A9C-636A-40DF-8E03-56C874C68A55}"/>
              </a:ext>
            </a:extLst>
          </p:cNvPr>
          <p:cNvGrpSpPr>
            <a:grpSpLocks/>
          </p:cNvGrpSpPr>
          <p:nvPr/>
        </p:nvGrpSpPr>
        <p:grpSpPr bwMode="auto">
          <a:xfrm>
            <a:off x="2606676" y="1622426"/>
            <a:ext cx="7269163" cy="4073525"/>
            <a:chOff x="1082180" y="1622327"/>
            <a:chExt cx="7269659" cy="40737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EC71A8-5727-407C-9313-CDB09E0DE022}"/>
                </a:ext>
              </a:extLst>
            </p:cNvPr>
            <p:cNvSpPr/>
            <p:nvPr/>
          </p:nvSpPr>
          <p:spPr>
            <a:xfrm>
              <a:off x="1082180" y="2819382"/>
              <a:ext cx="6115467" cy="16431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3600"/>
            </a:p>
          </p:txBody>
        </p:sp>
        <p:sp>
          <p:nvSpPr>
            <p:cNvPr id="14341" name="Rectangle 4">
              <a:extLst>
                <a:ext uri="{FF2B5EF4-FFF2-40B4-BE49-F238E27FC236}">
                  <a16:creationId xmlns:a16="http://schemas.microsoft.com/office/drawing/2014/main" id="{B982B56E-6E52-4F10-A8AE-BB2140D9E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405" y="2967102"/>
              <a:ext cx="4739780" cy="125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Predicting Pip </a:t>
              </a:r>
              <a:r>
                <a:rPr lang="en-GB" altLang="en-US" sz="2400">
                  <a:solidFill>
                    <a:schemeClr val="tx1"/>
                  </a:solidFill>
                </a:rPr>
                <a:t>tries to see the future and she will help you to work out what might happen next.</a:t>
              </a:r>
            </a:p>
          </p:txBody>
        </p:sp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A7003081-F96B-4855-B192-CCC34A041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469" y="1622327"/>
              <a:ext cx="2247370" cy="407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42C53E-9E78-43B8-B75F-466B22666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77" y="3804308"/>
            <a:ext cx="7654477" cy="1284498"/>
          </a:xfrm>
          <a:prstGeom prst="rect">
            <a:avLst/>
          </a:prstGeom>
        </p:spPr>
      </p:pic>
      <p:sp>
        <p:nvSpPr>
          <p:cNvPr id="7" name="Body 2">
            <a:extLst>
              <a:ext uri="{FF2B5EF4-FFF2-40B4-BE49-F238E27FC236}">
                <a16:creationId xmlns:a16="http://schemas.microsoft.com/office/drawing/2014/main" id="{9BC1C30E-0BEB-4280-B660-8C8C304088E1}"/>
              </a:ext>
            </a:extLst>
          </p:cNvPr>
          <p:cNvSpPr txBox="1"/>
          <p:nvPr/>
        </p:nvSpPr>
        <p:spPr>
          <a:xfrm>
            <a:off x="2191122" y="5137720"/>
            <a:ext cx="780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When you’ve listened to Chapter 2, pause the video. </a:t>
            </a:r>
          </a:p>
          <a:p>
            <a:pPr algn="ctr"/>
            <a:r>
              <a:rPr lang="en-GB" dirty="0">
                <a:latin typeface="Twinkl" pitchFamily="2" charset="0"/>
              </a:rPr>
              <a:t>On the next slides, the Totally </a:t>
            </a:r>
            <a:r>
              <a:rPr lang="en-GB" dirty="0" err="1">
                <a:latin typeface="Twinkl" pitchFamily="2" charset="0"/>
              </a:rPr>
              <a:t>Pawsome</a:t>
            </a:r>
            <a:r>
              <a:rPr lang="en-GB" dirty="0">
                <a:latin typeface="Twinkl" pitchFamily="2" charset="0"/>
              </a:rPr>
              <a:t> Gang are going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to ask you some questions about a picture from Chapter 2. </a:t>
            </a:r>
          </a:p>
        </p:txBody>
      </p:sp>
      <p:grpSp>
        <p:nvGrpSpPr>
          <p:cNvPr id="27" name="DOGS">
            <a:extLst>
              <a:ext uri="{FF2B5EF4-FFF2-40B4-BE49-F238E27FC236}">
                <a16:creationId xmlns:a16="http://schemas.microsoft.com/office/drawing/2014/main" id="{5A8C9AF1-DDB4-41E2-9286-7250E155D671}"/>
              </a:ext>
            </a:extLst>
          </p:cNvPr>
          <p:cNvGrpSpPr/>
          <p:nvPr/>
        </p:nvGrpSpPr>
        <p:grpSpPr>
          <a:xfrm>
            <a:off x="2657488" y="3784459"/>
            <a:ext cx="6953890" cy="1167802"/>
            <a:chOff x="833812" y="2622143"/>
            <a:chExt cx="7476376" cy="14894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572D2E-8D8C-4332-A284-3654B4B8A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42"/>
            <a:stretch/>
          </p:blipFill>
          <p:spPr>
            <a:xfrm>
              <a:off x="833812" y="3000041"/>
              <a:ext cx="1057517" cy="10285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58D3C0-9CC1-468B-978D-56815A72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49" b="8395"/>
            <a:stretch/>
          </p:blipFill>
          <p:spPr>
            <a:xfrm>
              <a:off x="2082628" y="2622143"/>
              <a:ext cx="1530072" cy="14693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5725B0E-3EBB-4EF6-A9A5-0AE112DD26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272"/>
            <a:stretch/>
          </p:blipFill>
          <p:spPr>
            <a:xfrm>
              <a:off x="3931583" y="2809640"/>
              <a:ext cx="1530072" cy="128188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6BF23F7-1D6F-40A6-8B48-F3CF00B362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791"/>
            <a:stretch/>
          </p:blipFill>
          <p:spPr>
            <a:xfrm>
              <a:off x="5913256" y="2972246"/>
              <a:ext cx="751742" cy="113935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99503D-74F2-4CF4-BE37-15E93E0B8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34"/>
            <a:stretch/>
          </p:blipFill>
          <p:spPr>
            <a:xfrm>
              <a:off x="7399718" y="2972246"/>
              <a:ext cx="910470" cy="107220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DD3354D-059B-4E90-91EE-5735B6EDB33E}"/>
              </a:ext>
            </a:extLst>
          </p:cNvPr>
          <p:cNvGrpSpPr/>
          <p:nvPr/>
        </p:nvGrpSpPr>
        <p:grpSpPr>
          <a:xfrm>
            <a:off x="2280877" y="3801891"/>
            <a:ext cx="7655255" cy="1284498"/>
            <a:chOff x="756876" y="2668137"/>
            <a:chExt cx="7655255" cy="15238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36A4EE-B477-4D09-87BB-DD9E197C9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876" y="2668137"/>
              <a:ext cx="7654477" cy="1523808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550449A-6D71-44D4-A5F5-5E5691D1348B}"/>
                </a:ext>
              </a:extLst>
            </p:cNvPr>
            <p:cNvCxnSpPr>
              <a:cxnSpLocks/>
            </p:cNvCxnSpPr>
            <p:nvPr/>
          </p:nvCxnSpPr>
          <p:spPr>
            <a:xfrm>
              <a:off x="756876" y="2668137"/>
              <a:ext cx="0" cy="1505657"/>
            </a:xfrm>
            <a:prstGeom prst="line">
              <a:avLst/>
            </a:prstGeom>
            <a:ln w="38100">
              <a:solidFill>
                <a:srgbClr val="0F14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5C3A49-6721-4E93-B4F8-FD9617116046}"/>
                </a:ext>
              </a:extLst>
            </p:cNvPr>
            <p:cNvCxnSpPr>
              <a:cxnSpLocks/>
            </p:cNvCxnSpPr>
            <p:nvPr/>
          </p:nvCxnSpPr>
          <p:spPr>
            <a:xfrm>
              <a:off x="8412131" y="2675804"/>
              <a:ext cx="0" cy="1497990"/>
            </a:xfrm>
            <a:prstGeom prst="line">
              <a:avLst/>
            </a:prstGeom>
            <a:ln w="38100">
              <a:solidFill>
                <a:srgbClr val="0F14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4AD5866A-5E7A-4FC6-BE50-78B08F3127FC}"/>
              </a:ext>
            </a:extLst>
          </p:cNvPr>
          <p:cNvSpPr/>
          <p:nvPr/>
        </p:nvSpPr>
        <p:spPr>
          <a:xfrm>
            <a:off x="9954262" y="3805502"/>
            <a:ext cx="265545" cy="1262735"/>
          </a:xfrm>
          <a:prstGeom prst="rect">
            <a:avLst/>
          </a:prstGeom>
          <a:solidFill>
            <a:srgbClr val="FC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C5BD5C-E289-4F24-B79D-69387AD03C44}"/>
              </a:ext>
            </a:extLst>
          </p:cNvPr>
          <p:cNvSpPr/>
          <p:nvPr/>
        </p:nvSpPr>
        <p:spPr>
          <a:xfrm>
            <a:off x="1993900" y="3805502"/>
            <a:ext cx="267926" cy="1262735"/>
          </a:xfrm>
          <a:prstGeom prst="rect">
            <a:avLst/>
          </a:prstGeom>
          <a:solidFill>
            <a:srgbClr val="FC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2025894" y="2130014"/>
            <a:ext cx="8131324" cy="462959"/>
            <a:chOff x="491384" y="2044525"/>
            <a:chExt cx="8131324" cy="549211"/>
          </a:xfrm>
          <a:solidFill>
            <a:srgbClr val="00A8E7"/>
          </a:solidFill>
        </p:grpSpPr>
        <p:sp>
          <p:nvSpPr>
            <p:cNvPr id="41" name="Freeform 40"/>
            <p:cNvSpPr/>
            <p:nvPr/>
          </p:nvSpPr>
          <p:spPr>
            <a:xfrm>
              <a:off x="491384" y="2044525"/>
              <a:ext cx="8131324" cy="549211"/>
            </a:xfrm>
            <a:custGeom>
              <a:avLst/>
              <a:gdLst>
                <a:gd name="connsiteX0" fmla="*/ 116403 w 8220075"/>
                <a:gd name="connsiteY0" fmla="*/ 0 h 630310"/>
                <a:gd name="connsiteX1" fmla="*/ 8103672 w 8220075"/>
                <a:gd name="connsiteY1" fmla="*/ 0 h 630310"/>
                <a:gd name="connsiteX2" fmla="*/ 8220075 w 8220075"/>
                <a:gd name="connsiteY2" fmla="*/ 116403 h 630310"/>
                <a:gd name="connsiteX3" fmla="*/ 8220075 w 8220075"/>
                <a:gd name="connsiteY3" fmla="*/ 630310 h 630310"/>
                <a:gd name="connsiteX4" fmla="*/ 0 w 8220075"/>
                <a:gd name="connsiteY4" fmla="*/ 630310 h 630310"/>
                <a:gd name="connsiteX5" fmla="*/ 0 w 8220075"/>
                <a:gd name="connsiteY5" fmla="*/ 116403 h 630310"/>
                <a:gd name="connsiteX6" fmla="*/ 116403 w 8220075"/>
                <a:gd name="connsiteY6" fmla="*/ 0 h 63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20075" h="630310">
                  <a:moveTo>
                    <a:pt x="116403" y="0"/>
                  </a:moveTo>
                  <a:lnTo>
                    <a:pt x="8103672" y="0"/>
                  </a:lnTo>
                  <a:cubicBezTo>
                    <a:pt x="8167960" y="0"/>
                    <a:pt x="8220075" y="52115"/>
                    <a:pt x="8220075" y="116403"/>
                  </a:cubicBezTo>
                  <a:lnTo>
                    <a:pt x="8220075" y="630310"/>
                  </a:lnTo>
                  <a:lnTo>
                    <a:pt x="0" y="630310"/>
                  </a:lnTo>
                  <a:lnTo>
                    <a:pt x="0" y="116403"/>
                  </a:lnTo>
                  <a:cubicBezTo>
                    <a:pt x="0" y="52115"/>
                    <a:pt x="52115" y="0"/>
                    <a:pt x="11640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1384" y="2120474"/>
              <a:ext cx="813132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latin typeface="Twinkl" pitchFamily="2" charset="0"/>
                </a:rPr>
                <a:t>Listen to Chapter 2</a:t>
              </a:r>
            </a:p>
          </p:txBody>
        </p:sp>
      </p:grpSp>
      <p:pic>
        <p:nvPicPr>
          <p:cNvPr id="3" name="Picture 2" hidden="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Body 2">
            <a:extLst>
              <a:ext uri="{FF2B5EF4-FFF2-40B4-BE49-F238E27FC236}">
                <a16:creationId xmlns:a16="http://schemas.microsoft.com/office/drawing/2014/main" id="{1DF8DE7A-CB64-49DF-A301-F3D83611ED44}"/>
              </a:ext>
            </a:extLst>
          </p:cNvPr>
          <p:cNvSpPr txBox="1"/>
          <p:nvPr/>
        </p:nvSpPr>
        <p:spPr>
          <a:xfrm>
            <a:off x="2191122" y="2646184"/>
            <a:ext cx="780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To listen to Jeremy Strong read the second chapter of 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‘The Hundred-Mile-An-Hour Dog’, click </a:t>
            </a:r>
            <a:r>
              <a:rPr lang="en-GB" dirty="0">
                <a:latin typeface="Twinkl" pitchFamily="2" charset="0"/>
                <a:hlinkClick r:id="rId10"/>
              </a:rPr>
              <a:t>here</a:t>
            </a:r>
            <a:r>
              <a:rPr lang="en-GB" dirty="0">
                <a:latin typeface="Twinkl" pitchFamily="2" charset="0"/>
              </a:rPr>
              <a:t>.</a:t>
            </a:r>
            <a:br>
              <a:rPr lang="en-GB" dirty="0"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>Chapter 2 starts at 4:02 minutes into the video.</a:t>
            </a:r>
          </a:p>
        </p:txBody>
      </p:sp>
    </p:spTree>
    <p:extLst>
      <p:ext uri="{BB962C8B-B14F-4D97-AF65-F5344CB8AC3E}">
        <p14:creationId xmlns:p14="http://schemas.microsoft.com/office/powerpoint/2010/main" val="31677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41 7.40741E-7 L 3.33333E-6 7.40741E-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465628-5DA1-402F-9D5D-663A572C7E2F}"/>
</file>

<file path=customXml/itemProps2.xml><?xml version="1.0" encoding="utf-8"?>
<ds:datastoreItem xmlns:ds="http://schemas.openxmlformats.org/officeDocument/2006/customXml" ds:itemID="{38DCAB84-5D37-443F-B5A2-D326B0BD1060}"/>
</file>

<file path=customXml/itemProps3.xml><?xml version="1.0" encoding="utf-8"?>
<ds:datastoreItem xmlns:ds="http://schemas.openxmlformats.org/officeDocument/2006/customXml" ds:itemID="{7B39F98C-C5D1-4C88-9564-62A945C1E72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Jeremy Strong</vt:lpstr>
      <vt:lpstr>LO: To explore a text further through comprehension questions.</vt:lpstr>
      <vt:lpstr>PowerPoint Presentation</vt:lpstr>
      <vt:lpstr>Vocabulary Questions with Vocabulary Victor</vt:lpstr>
      <vt:lpstr>Retrieval Questions with Rex Retriever</vt:lpstr>
      <vt:lpstr>Sequence Questions with Sequencing Suki</vt:lpstr>
      <vt:lpstr>Inference Questions with Inference Iggy</vt:lpstr>
      <vt:lpstr>Prediction Questions with Predicting Pip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task:</vt:lpstr>
      <vt:lpstr>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Jeremy Strong</dc:title>
  <dc:creator>A Chhibber</dc:creator>
  <cp:lastModifiedBy>A Chhibber</cp:lastModifiedBy>
  <cp:revision>26</cp:revision>
  <dcterms:created xsi:type="dcterms:W3CDTF">2021-10-28T20:01:42Z</dcterms:created>
  <dcterms:modified xsi:type="dcterms:W3CDTF">2021-11-01T09:50:08Z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