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57" r:id="rId3"/>
    <p:sldId id="263" r:id="rId4"/>
    <p:sldId id="265" r:id="rId5"/>
    <p:sldId id="275" r:id="rId6"/>
    <p:sldId id="276" r:id="rId7"/>
    <p:sldId id="277" r:id="rId8"/>
    <p:sldId id="278" r:id="rId9"/>
    <p:sldId id="280" r:id="rId10"/>
    <p:sldId id="281"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32"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0DFE5-C9BC-4E5F-92BA-7449FA1FAF17}" type="datetimeFigureOut">
              <a:rPr lang="en-GB" smtClean="0"/>
              <a:t>22/01/2022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47A6-B77F-4E23-B4C3-2783B293AF88}" type="slidenum">
              <a:rPr lang="en-GB" smtClean="0"/>
              <a:t>‹#›</a:t>
            </a:fld>
            <a:endParaRPr lang="en-GB"/>
          </a:p>
        </p:txBody>
      </p:sp>
    </p:spTree>
    <p:extLst>
      <p:ext uri="{BB962C8B-B14F-4D97-AF65-F5344CB8AC3E}">
        <p14:creationId xmlns:p14="http://schemas.microsoft.com/office/powerpoint/2010/main" val="225628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table</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9</a:t>
            </a:fld>
            <a:endParaRPr lang="en-GB"/>
          </a:p>
        </p:txBody>
      </p:sp>
    </p:spTree>
    <p:extLst>
      <p:ext uri="{BB962C8B-B14F-4D97-AF65-F5344CB8AC3E}">
        <p14:creationId xmlns:p14="http://schemas.microsoft.com/office/powerpoint/2010/main" val="216132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https://youtu.be/o-M8rKiq35s </a:t>
            </a:r>
          </a:p>
        </p:txBody>
      </p:sp>
      <p:sp>
        <p:nvSpPr>
          <p:cNvPr id="4" name="Slide Number Placeholder 3"/>
          <p:cNvSpPr>
            <a:spLocks noGrp="1"/>
          </p:cNvSpPr>
          <p:nvPr>
            <p:ph type="sldNum" sz="quarter" idx="5"/>
          </p:nvPr>
        </p:nvSpPr>
        <p:spPr/>
        <p:txBody>
          <a:bodyPr/>
          <a:lstStyle/>
          <a:p>
            <a:fld id="{00FA47A6-B77F-4E23-B4C3-2783B293AF88}" type="slidenum">
              <a:rPr lang="en-GB" smtClean="0"/>
              <a:t>11</a:t>
            </a:fld>
            <a:endParaRPr lang="en-GB"/>
          </a:p>
        </p:txBody>
      </p:sp>
    </p:spTree>
    <p:extLst>
      <p:ext uri="{BB962C8B-B14F-4D97-AF65-F5344CB8AC3E}">
        <p14:creationId xmlns:p14="http://schemas.microsoft.com/office/powerpoint/2010/main" val="313316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13F-6254-424A-8746-9B541284E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0C8291-9D0E-40B9-B544-8F588B7B8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19810F-C03F-4DE4-A760-1AB8F60278B9}"/>
              </a:ext>
            </a:extLst>
          </p:cNvPr>
          <p:cNvSpPr>
            <a:spLocks noGrp="1"/>
          </p:cNvSpPr>
          <p:nvPr>
            <p:ph type="dt" sz="half" idx="10"/>
          </p:nvPr>
        </p:nvSpPr>
        <p:spPr/>
        <p:txBody>
          <a:bodyPr/>
          <a:lstStyle/>
          <a:p>
            <a:fld id="{9184DA70-C731-4C70-880D-CCD4705E623C}" type="datetime1">
              <a:rPr lang="en-US" smtClean="0"/>
              <a:t>1/22/2022</a:t>
            </a:fld>
            <a:endParaRPr lang="en-US" dirty="0"/>
          </a:p>
        </p:txBody>
      </p:sp>
      <p:sp>
        <p:nvSpPr>
          <p:cNvPr id="5" name="Footer Placeholder 4">
            <a:extLst>
              <a:ext uri="{FF2B5EF4-FFF2-40B4-BE49-F238E27FC236}">
                <a16:creationId xmlns:a16="http://schemas.microsoft.com/office/drawing/2014/main" id="{C20CB8A9-6222-4F6B-B833-A7D06860C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75562F-75F8-47AC-886C-CE2726D4F5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94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F593-FD5F-479C-8D68-8DA6AA162D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104E1-F46C-466B-8C13-2BDEBCB2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7A9374-4F2B-4FF1-97AF-3009CB5CAE26}"/>
              </a:ext>
            </a:extLst>
          </p:cNvPr>
          <p:cNvSpPr>
            <a:spLocks noGrp="1"/>
          </p:cNvSpPr>
          <p:nvPr>
            <p:ph type="dt" sz="half" idx="10"/>
          </p:nvPr>
        </p:nvSpPr>
        <p:spPr/>
        <p:txBody>
          <a:bodyPr/>
          <a:lstStyle/>
          <a:p>
            <a:fld id="{B612A279-0833-481D-8C56-F67FD0AC6C50}" type="datetime1">
              <a:rPr lang="en-US" smtClean="0"/>
              <a:t>1/22/2022</a:t>
            </a:fld>
            <a:endParaRPr lang="en-US" dirty="0"/>
          </a:p>
        </p:txBody>
      </p:sp>
      <p:sp>
        <p:nvSpPr>
          <p:cNvPr id="5" name="Footer Placeholder 4">
            <a:extLst>
              <a:ext uri="{FF2B5EF4-FFF2-40B4-BE49-F238E27FC236}">
                <a16:creationId xmlns:a16="http://schemas.microsoft.com/office/drawing/2014/main" id="{DC241E7F-4794-4AE2-9883-07C22264A8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5F6E1B-FE4E-480C-B85D-03AFD7BF269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868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C1A05-103F-4921-BA21-F980F7EEF8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48E2C7-D825-48B5-A1B6-ADE6F002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31EA6-D0E5-4C8B-8F16-A3C5913861B3}"/>
              </a:ext>
            </a:extLst>
          </p:cNvPr>
          <p:cNvSpPr>
            <a:spLocks noGrp="1"/>
          </p:cNvSpPr>
          <p:nvPr>
            <p:ph type="dt" sz="half" idx="10"/>
          </p:nvPr>
        </p:nvSpPr>
        <p:spPr/>
        <p:txBody>
          <a:bodyPr/>
          <a:lstStyle/>
          <a:p>
            <a:fld id="{6587DA83-5663-4C9C-B9AA-0B40A3DAFF81}" type="datetime1">
              <a:rPr lang="en-US" smtClean="0"/>
              <a:t>1/22/2022</a:t>
            </a:fld>
            <a:endParaRPr lang="en-US" dirty="0"/>
          </a:p>
        </p:txBody>
      </p:sp>
      <p:sp>
        <p:nvSpPr>
          <p:cNvPr id="5" name="Footer Placeholder 4">
            <a:extLst>
              <a:ext uri="{FF2B5EF4-FFF2-40B4-BE49-F238E27FC236}">
                <a16:creationId xmlns:a16="http://schemas.microsoft.com/office/drawing/2014/main" id="{876C99B4-80AC-478F-B077-C7F5B34747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5537D-8D45-4F0E-8386-5E65E2D871A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38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4113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2518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1168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18768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3500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922B-354A-4B8E-93C9-2C8B783AE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CC213-DCBA-4E16-8642-358C966D6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02485-E42F-4E39-B839-9D2DA24556AF}"/>
              </a:ext>
            </a:extLst>
          </p:cNvPr>
          <p:cNvSpPr>
            <a:spLocks noGrp="1"/>
          </p:cNvSpPr>
          <p:nvPr>
            <p:ph type="dt" sz="half" idx="10"/>
          </p:nvPr>
        </p:nvSpPr>
        <p:spPr/>
        <p:txBody>
          <a:bodyPr/>
          <a:lstStyle/>
          <a:p>
            <a:fld id="{4BE1D723-8F53-4F53-90B0-1982A396982E}" type="datetime1">
              <a:rPr lang="en-US" smtClean="0"/>
              <a:t>1/22/2022</a:t>
            </a:fld>
            <a:endParaRPr lang="en-US" dirty="0"/>
          </a:p>
        </p:txBody>
      </p:sp>
      <p:sp>
        <p:nvSpPr>
          <p:cNvPr id="5" name="Footer Placeholder 4">
            <a:extLst>
              <a:ext uri="{FF2B5EF4-FFF2-40B4-BE49-F238E27FC236}">
                <a16:creationId xmlns:a16="http://schemas.microsoft.com/office/drawing/2014/main" id="{BD58D77D-C110-43F6-84C1-79AE61BBCC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0FB12-3B89-4703-BBD7-63F7D2F98D2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64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3F3F-8D9B-4A03-9EAD-8A47276E2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B44493-3278-450F-8F6D-9C8B137F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20765-FEB8-4FF2-B13E-677173FAF737}"/>
              </a:ext>
            </a:extLst>
          </p:cNvPr>
          <p:cNvSpPr>
            <a:spLocks noGrp="1"/>
          </p:cNvSpPr>
          <p:nvPr>
            <p:ph type="dt" sz="half" idx="10"/>
          </p:nvPr>
        </p:nvSpPr>
        <p:spPr/>
        <p:txBody>
          <a:bodyPr/>
          <a:lstStyle/>
          <a:p>
            <a:fld id="{97669AF7-7BEB-44E4-9852-375E34362B5B}" type="datetime1">
              <a:rPr lang="en-US" smtClean="0"/>
              <a:t>1/22/2022</a:t>
            </a:fld>
            <a:endParaRPr lang="en-US" dirty="0"/>
          </a:p>
        </p:txBody>
      </p:sp>
      <p:sp>
        <p:nvSpPr>
          <p:cNvPr id="5" name="Footer Placeholder 4">
            <a:extLst>
              <a:ext uri="{FF2B5EF4-FFF2-40B4-BE49-F238E27FC236}">
                <a16:creationId xmlns:a16="http://schemas.microsoft.com/office/drawing/2014/main" id="{25254429-A2A7-4466-A582-C7ABDB8905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09E9D-16B1-488C-A6F2-E072BC7F47E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0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ED82-B7E4-45ED-9245-7F4A46C13B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C8548A-EBFB-471D-9687-CA41097713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29966A-1B97-4067-8BE4-FAFE83DB0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63CA66-03FB-46A5-91BE-F9CD394D8AF9}"/>
              </a:ext>
            </a:extLst>
          </p:cNvPr>
          <p:cNvSpPr>
            <a:spLocks noGrp="1"/>
          </p:cNvSpPr>
          <p:nvPr>
            <p:ph type="dt" sz="half" idx="10"/>
          </p:nvPr>
        </p:nvSpPr>
        <p:spPr/>
        <p:txBody>
          <a:bodyPr/>
          <a:lstStyle/>
          <a:p>
            <a:fld id="{BAAAC38D-0552-4C82-B593-E6124DFADBE2}" type="datetime1">
              <a:rPr lang="en-US" smtClean="0"/>
              <a:t>1/22/2022</a:t>
            </a:fld>
            <a:endParaRPr lang="en-US" dirty="0"/>
          </a:p>
        </p:txBody>
      </p:sp>
      <p:sp>
        <p:nvSpPr>
          <p:cNvPr id="6" name="Footer Placeholder 5">
            <a:extLst>
              <a:ext uri="{FF2B5EF4-FFF2-40B4-BE49-F238E27FC236}">
                <a16:creationId xmlns:a16="http://schemas.microsoft.com/office/drawing/2014/main" id="{34381389-35F6-46A2-A650-F8CBC863AC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40CCCE-9DB3-4269-900E-6C90023C41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733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26B6-C86D-40F5-A817-12018EEEA1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417C6A-332B-4BC9-A6D4-739C0648A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487AE-4862-4AB3-A434-9E35A9917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A0626D-05A0-44E3-BF42-D8038F176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83287-4764-4B07-A646-EF5F73FF0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00CC58-D09C-4C45-BC04-5E9554171FE3}"/>
              </a:ext>
            </a:extLst>
          </p:cNvPr>
          <p:cNvSpPr>
            <a:spLocks noGrp="1"/>
          </p:cNvSpPr>
          <p:nvPr>
            <p:ph type="dt" sz="half" idx="10"/>
          </p:nvPr>
        </p:nvSpPr>
        <p:spPr/>
        <p:txBody>
          <a:bodyPr/>
          <a:lstStyle/>
          <a:p>
            <a:fld id="{D9DF0F1C-5577-4ACB-BB62-DF8F3C494C7E}" type="datetime1">
              <a:rPr lang="en-US" smtClean="0"/>
              <a:t>1/22/2022</a:t>
            </a:fld>
            <a:endParaRPr lang="en-US" dirty="0"/>
          </a:p>
        </p:txBody>
      </p:sp>
      <p:sp>
        <p:nvSpPr>
          <p:cNvPr id="8" name="Footer Placeholder 7">
            <a:extLst>
              <a:ext uri="{FF2B5EF4-FFF2-40B4-BE49-F238E27FC236}">
                <a16:creationId xmlns:a16="http://schemas.microsoft.com/office/drawing/2014/main" id="{4755CA3E-07C7-4554-8F80-7382EBA2EE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020FF3-2862-48CD-9C15-6C1F01B979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46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247C-01C3-490B-A6BA-289EFC0B00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74024-156C-4EF7-B61A-86B4C204CB76}"/>
              </a:ext>
            </a:extLst>
          </p:cNvPr>
          <p:cNvSpPr>
            <a:spLocks noGrp="1"/>
          </p:cNvSpPr>
          <p:nvPr>
            <p:ph type="dt" sz="half" idx="10"/>
          </p:nvPr>
        </p:nvSpPr>
        <p:spPr/>
        <p:txBody>
          <a:bodyPr/>
          <a:lstStyle/>
          <a:p>
            <a:fld id="{1775B394-D9F9-4F0C-B15D-605F45CB9E9F}" type="datetime1">
              <a:rPr lang="en-US" smtClean="0"/>
              <a:t>1/22/2022</a:t>
            </a:fld>
            <a:endParaRPr lang="en-US" dirty="0"/>
          </a:p>
        </p:txBody>
      </p:sp>
      <p:sp>
        <p:nvSpPr>
          <p:cNvPr id="4" name="Footer Placeholder 3">
            <a:extLst>
              <a:ext uri="{FF2B5EF4-FFF2-40B4-BE49-F238E27FC236}">
                <a16:creationId xmlns:a16="http://schemas.microsoft.com/office/drawing/2014/main" id="{DED2921A-EF02-46B0-A050-EDFF9B6197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E5D0EA-C259-4D03-9D9E-01304EE9E70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091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F3888-9E7B-469D-ABB0-F0316A56F85A}"/>
              </a:ext>
            </a:extLst>
          </p:cNvPr>
          <p:cNvSpPr>
            <a:spLocks noGrp="1"/>
          </p:cNvSpPr>
          <p:nvPr>
            <p:ph type="dt" sz="half" idx="10"/>
          </p:nvPr>
        </p:nvSpPr>
        <p:spPr/>
        <p:txBody>
          <a:bodyPr/>
          <a:lstStyle/>
          <a:p>
            <a:fld id="{39667345-2558-425A-8533-9BFDBCE15005}" type="datetime1">
              <a:rPr lang="en-US" smtClean="0"/>
              <a:t>1/22/2022</a:t>
            </a:fld>
            <a:endParaRPr lang="en-US" dirty="0"/>
          </a:p>
        </p:txBody>
      </p:sp>
      <p:sp>
        <p:nvSpPr>
          <p:cNvPr id="3" name="Footer Placeholder 2">
            <a:extLst>
              <a:ext uri="{FF2B5EF4-FFF2-40B4-BE49-F238E27FC236}">
                <a16:creationId xmlns:a16="http://schemas.microsoft.com/office/drawing/2014/main" id="{D60AAB60-8208-4B28-A708-CE5397B76B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69F504-ADA7-440E-BA00-46F964BFBEF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417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BEB6-2738-43D8-9A6C-CBBCBF215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6F35AB-0797-49AA-BBD5-50AED36CA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2C48F8-321C-4D44-BBD3-EF3969AA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17D60-1F85-4568-8DC8-D341A11BD838}"/>
              </a:ext>
            </a:extLst>
          </p:cNvPr>
          <p:cNvSpPr>
            <a:spLocks noGrp="1"/>
          </p:cNvSpPr>
          <p:nvPr>
            <p:ph type="dt" sz="half" idx="10"/>
          </p:nvPr>
        </p:nvSpPr>
        <p:spPr/>
        <p:txBody>
          <a:bodyPr/>
          <a:lstStyle/>
          <a:p>
            <a:fld id="{92BEA474-078D-4E9B-9B14-09A87B19DC46}" type="datetime1">
              <a:rPr lang="en-US" smtClean="0"/>
              <a:t>1/22/2022</a:t>
            </a:fld>
            <a:endParaRPr lang="en-US" dirty="0"/>
          </a:p>
        </p:txBody>
      </p:sp>
      <p:sp>
        <p:nvSpPr>
          <p:cNvPr id="6" name="Footer Placeholder 5">
            <a:extLst>
              <a:ext uri="{FF2B5EF4-FFF2-40B4-BE49-F238E27FC236}">
                <a16:creationId xmlns:a16="http://schemas.microsoft.com/office/drawing/2014/main" id="{713B9AC4-46BB-4B4C-88C1-9A1E5C26FB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C3D288-E094-4CB8-9574-A22120CC672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7323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8B7-3AC1-477F-90D1-E34CBDC0E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DFFA38-1DB8-4A32-A16A-EA6605FDA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4FCACC-52C1-43DC-BC44-406035E1F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BFA7E-6764-406B-AE81-AB78573F7527}"/>
              </a:ext>
            </a:extLst>
          </p:cNvPr>
          <p:cNvSpPr>
            <a:spLocks noGrp="1"/>
          </p:cNvSpPr>
          <p:nvPr>
            <p:ph type="dt" sz="half" idx="10"/>
          </p:nvPr>
        </p:nvSpPr>
        <p:spPr/>
        <p:txBody>
          <a:bodyPr/>
          <a:lstStyle/>
          <a:p>
            <a:fld id="{4907D986-8816-4272-A432-0437A28A9828}" type="datetime1">
              <a:rPr lang="en-US" smtClean="0"/>
              <a:t>1/22/2022</a:t>
            </a:fld>
            <a:endParaRPr lang="en-US" dirty="0"/>
          </a:p>
        </p:txBody>
      </p:sp>
      <p:sp>
        <p:nvSpPr>
          <p:cNvPr id="6" name="Footer Placeholder 5">
            <a:extLst>
              <a:ext uri="{FF2B5EF4-FFF2-40B4-BE49-F238E27FC236}">
                <a16:creationId xmlns:a16="http://schemas.microsoft.com/office/drawing/2014/main" id="{A3B0B44D-590A-42D1-9D6C-38A39F02548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4DEC44F-A072-46CE-A7A5-080C8D9117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243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40000"/>
                <a:lumOff val="60000"/>
              </a:schemeClr>
            </a:gs>
            <a:gs pos="83000">
              <a:schemeClr val="accent2">
                <a:lumMod val="60000"/>
                <a:lumOff val="4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A40FF-A45D-469F-BBBB-3212EA695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772ADC-D045-4EA1-9102-54E1CC13A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FAAE3-09CC-48E6-B911-2AFF3ABD5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1/22/2022</a:t>
            </a:fld>
            <a:endParaRPr lang="en-US" dirty="0"/>
          </a:p>
        </p:txBody>
      </p:sp>
      <p:sp>
        <p:nvSpPr>
          <p:cNvPr id="5" name="Footer Placeholder 4">
            <a:extLst>
              <a:ext uri="{FF2B5EF4-FFF2-40B4-BE49-F238E27FC236}">
                <a16:creationId xmlns:a16="http://schemas.microsoft.com/office/drawing/2014/main" id="{D25E52B7-66D1-4992-8DCE-883FA985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81921B-A96D-490C-BD6B-423FCC38F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00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CA8FFD8-FB49-4AF9-A51A-5519523AA3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 name="Title 1">
            <a:extLst>
              <a:ext uri="{FF2B5EF4-FFF2-40B4-BE49-F238E27FC236}">
                <a16:creationId xmlns:a16="http://schemas.microsoft.com/office/drawing/2014/main" id="{E0314FD2-EC6D-4A3D-8C95-FBAD3572AF7C}"/>
              </a:ext>
            </a:extLst>
          </p:cNvPr>
          <p:cNvSpPr>
            <a:spLocks noGrp="1"/>
          </p:cNvSpPr>
          <p:nvPr>
            <p:ph type="ctrTitle"/>
          </p:nvPr>
        </p:nvSpPr>
        <p:spPr/>
        <p:txBody>
          <a:bodyPr>
            <a:normAutofit/>
          </a:bodyPr>
          <a:lstStyle/>
          <a:p>
            <a:r>
              <a:rPr lang="en-US" dirty="0">
                <a:solidFill>
                  <a:srgbClr val="FFFFFF"/>
                </a:solidFill>
              </a:rPr>
              <a:t>Aesop’s Fables</a:t>
            </a:r>
            <a:endParaRPr lang="en-GB" dirty="0">
              <a:solidFill>
                <a:srgbClr val="FFFFFF"/>
              </a:solidFill>
            </a:endParaRPr>
          </a:p>
        </p:txBody>
      </p:sp>
      <p:sp>
        <p:nvSpPr>
          <p:cNvPr id="3" name="Subtitle 2">
            <a:extLst>
              <a:ext uri="{FF2B5EF4-FFF2-40B4-BE49-F238E27FC236}">
                <a16:creationId xmlns:a16="http://schemas.microsoft.com/office/drawing/2014/main" id="{E09FF836-5AFF-49B8-BDD0-47FB6707C310}"/>
              </a:ext>
            </a:extLst>
          </p:cNvPr>
          <p:cNvSpPr>
            <a:spLocks noGrp="1"/>
          </p:cNvSpPr>
          <p:nvPr>
            <p:ph type="subTitle" idx="1"/>
          </p:nvPr>
        </p:nvSpPr>
        <p:spPr/>
        <p:txBody>
          <a:bodyPr>
            <a:normAutofit/>
          </a:bodyPr>
          <a:lstStyle/>
          <a:p>
            <a:r>
              <a:rPr lang="en-US" dirty="0">
                <a:solidFill>
                  <a:srgbClr val="FFFFFF"/>
                </a:solidFill>
              </a:rPr>
              <a:t>Lesson 2</a:t>
            </a:r>
            <a:endParaRPr lang="en-GB" dirty="0">
              <a:solidFill>
                <a:srgbClr val="FFFFFF"/>
              </a:solidFill>
            </a:endParaRPr>
          </a:p>
        </p:txBody>
      </p:sp>
    </p:spTree>
    <p:extLst>
      <p:ext uri="{BB962C8B-B14F-4D97-AF65-F5344CB8AC3E}">
        <p14:creationId xmlns:p14="http://schemas.microsoft.com/office/powerpoint/2010/main" val="238807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20EC-EBB5-4668-9D2E-4BE2196594C5}"/>
              </a:ext>
            </a:extLst>
          </p:cNvPr>
          <p:cNvSpPr>
            <a:spLocks noGrp="1"/>
          </p:cNvSpPr>
          <p:nvPr>
            <p:ph type="title"/>
          </p:nvPr>
        </p:nvSpPr>
        <p:spPr/>
        <p:txBody>
          <a:bodyPr/>
          <a:lstStyle/>
          <a:p>
            <a:r>
              <a:rPr lang="en-US" dirty="0">
                <a:latin typeface="Comic Sans MS" panose="030F0702030302020204" pitchFamily="66" charset="0"/>
              </a:rPr>
              <a:t>Your task:</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DB60EA0C-1D2F-4E68-972C-6EEC73D961BF}"/>
              </a:ext>
            </a:extLst>
          </p:cNvPr>
          <p:cNvSpPr>
            <a:spLocks noGrp="1"/>
          </p:cNvSpPr>
          <p:nvPr>
            <p:ph idx="1"/>
          </p:nvPr>
        </p:nvSpPr>
        <p:spPr/>
        <p:txBody>
          <a:bodyPr>
            <a:normAutofit/>
          </a:bodyPr>
          <a:lstStyle/>
          <a:p>
            <a:pPr marL="0" indent="0">
              <a:lnSpc>
                <a:spcPct val="107000"/>
              </a:lnSpc>
              <a:spcAft>
                <a:spcPts val="800"/>
              </a:spcAft>
              <a:buNone/>
            </a:pPr>
            <a:r>
              <a:rPr lang="en-US" sz="24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You will have a copy of </a:t>
            </a:r>
            <a:r>
              <a:rPr lang="en-US" sz="2400" b="1" dirty="0">
                <a:effectLst/>
                <a:latin typeface="Comic Sans MS" panose="030F0702030302020204" pitchFamily="66" charset="0"/>
                <a:ea typeface="Calibri" panose="020F0502020204030204" pitchFamily="34" charset="0"/>
                <a:cs typeface="Calibri" panose="020F0502020204030204" pitchFamily="34" charset="0"/>
              </a:rPr>
              <a:t>The Ant and The Grasshopper </a:t>
            </a:r>
            <a:r>
              <a:rPr lang="en-US" sz="2400" dirty="0">
                <a:effectLst/>
                <a:latin typeface="Comic Sans MS" panose="030F0702030302020204" pitchFamily="66" charset="0"/>
                <a:ea typeface="Calibri" panose="020F0502020204030204" pitchFamily="34" charset="0"/>
                <a:cs typeface="Calibri" panose="020F0502020204030204" pitchFamily="34" charset="0"/>
              </a:rPr>
              <a:t>and </a:t>
            </a:r>
            <a:r>
              <a:rPr lang="en-US" sz="2400" b="1" dirty="0">
                <a:effectLst/>
                <a:latin typeface="Comic Sans MS" panose="030F0702030302020204" pitchFamily="66" charset="0"/>
                <a:ea typeface="Calibri" panose="020F0502020204030204" pitchFamily="34" charset="0"/>
                <a:cs typeface="Calibri" panose="020F0502020204030204" pitchFamily="34" charset="0"/>
              </a:rPr>
              <a:t>The Boy Who Cried Wolf. </a:t>
            </a:r>
            <a:r>
              <a:rPr lang="en-US" sz="2400" dirty="0">
                <a:effectLst/>
                <a:latin typeface="Comic Sans MS" panose="030F0702030302020204" pitchFamily="66" charset="0"/>
                <a:ea typeface="Calibri" panose="020F0502020204030204" pitchFamily="34" charset="0"/>
                <a:cs typeface="Calibri" panose="020F0502020204030204" pitchFamily="34" charset="0"/>
              </a:rPr>
              <a:t>You are going to complete the table for both stories to help you compare. </a:t>
            </a:r>
          </a:p>
          <a:p>
            <a:pPr marL="0" indent="0">
              <a:lnSpc>
                <a:spcPct val="107000"/>
              </a:lnSpc>
              <a:spcAft>
                <a:spcPts val="800"/>
              </a:spcAft>
              <a:buNone/>
            </a:pPr>
            <a:r>
              <a:rPr lang="en-US" sz="2400" dirty="0">
                <a:latin typeface="Comic Sans MS" panose="030F0702030302020204" pitchFamily="66" charset="0"/>
                <a:ea typeface="Calibri" panose="020F0502020204030204" pitchFamily="34" charset="0"/>
                <a:cs typeface="Calibri" panose="020F0502020204030204" pitchFamily="34" charset="0"/>
              </a:rPr>
              <a:t>Then, answer the questions at the bottom of your sheet in full sentences. </a:t>
            </a:r>
            <a:endParaRPr lang="en-GB" sz="2400" dirty="0">
              <a:effectLst/>
              <a:latin typeface="Comic Sans MS" panose="030F0702030302020204" pitchFamily="66" charset="0"/>
              <a:ea typeface="Calibri" panose="020F0502020204030204" pitchFamily="34" charset="0"/>
              <a:cs typeface="Times New Roman" panose="02020603050405020304" pitchFamily="18" charset="0"/>
            </a:endParaRPr>
          </a:p>
          <a:p>
            <a:pPr marL="0" indent="0">
              <a:buNone/>
            </a:pPr>
            <a:endParaRPr lang="en-US" sz="2400"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a:p>
            <a:pPr marL="0" indent="0">
              <a:buNone/>
            </a:pPr>
            <a:r>
              <a:rPr lang="en-US" sz="2400" b="1"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YR3</a:t>
            </a:r>
            <a:r>
              <a:rPr lang="en-US" sz="24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 will need to work with a partner to discuss </a:t>
            </a:r>
            <a:r>
              <a:rPr lang="en-US" sz="2400" dirty="0">
                <a:effectLst/>
                <a:latin typeface="Comic Sans MS" panose="030F0702030302020204" pitchFamily="66" charset="0"/>
                <a:ea typeface="Calibri" panose="020F0502020204030204" pitchFamily="34" charset="0"/>
                <a:cs typeface="Calibri" panose="020F0502020204030204" pitchFamily="34" charset="0"/>
              </a:rPr>
              <a:t>why fables are good at teaching us morals before answering your final question.</a:t>
            </a:r>
            <a:endParaRPr lang="en-GB" sz="3600" dirty="0">
              <a:latin typeface="Comic Sans MS" panose="030F0702030302020204" pitchFamily="66" charset="0"/>
            </a:endParaRPr>
          </a:p>
        </p:txBody>
      </p:sp>
    </p:spTree>
    <p:extLst>
      <p:ext uri="{BB962C8B-B14F-4D97-AF65-F5344CB8AC3E}">
        <p14:creationId xmlns:p14="http://schemas.microsoft.com/office/powerpoint/2010/main" val="4015422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D888-2FAB-4EDB-905D-6554C4155692}"/>
              </a:ext>
            </a:extLst>
          </p:cNvPr>
          <p:cNvSpPr>
            <a:spLocks noGrp="1"/>
          </p:cNvSpPr>
          <p:nvPr>
            <p:ph type="title"/>
          </p:nvPr>
        </p:nvSpPr>
        <p:spPr>
          <a:xfrm>
            <a:off x="838200" y="404454"/>
            <a:ext cx="10515600" cy="1325563"/>
          </a:xfrm>
        </p:spPr>
        <p:txBody>
          <a:bodyPr/>
          <a:lstStyle/>
          <a:p>
            <a:r>
              <a:rPr lang="en-US" dirty="0">
                <a:latin typeface="Comic Sans MS" panose="030F0702030302020204" pitchFamily="66" charset="0"/>
              </a:rPr>
              <a:t>Plenary: What’s the moral?</a:t>
            </a:r>
            <a:endParaRPr lang="en-GB" dirty="0">
              <a:latin typeface="Comic Sans MS" panose="030F0702030302020204" pitchFamily="66" charset="0"/>
            </a:endParaRPr>
          </a:p>
        </p:txBody>
      </p:sp>
      <p:pic>
        <p:nvPicPr>
          <p:cNvPr id="5" name="Picture 4">
            <a:extLst>
              <a:ext uri="{FF2B5EF4-FFF2-40B4-BE49-F238E27FC236}">
                <a16:creationId xmlns:a16="http://schemas.microsoft.com/office/drawing/2014/main" id="{DE50E0F8-EEFA-490F-AB3B-92EAB3BE1548}"/>
              </a:ext>
            </a:extLst>
          </p:cNvPr>
          <p:cNvPicPr>
            <a:picLocks noChangeAspect="1"/>
          </p:cNvPicPr>
          <p:nvPr/>
        </p:nvPicPr>
        <p:blipFill rotWithShape="1">
          <a:blip r:embed="rId3"/>
          <a:srcRect l="15726" t="20215" r="10646" b="6954"/>
          <a:stretch/>
        </p:blipFill>
        <p:spPr>
          <a:xfrm>
            <a:off x="1916402" y="1730017"/>
            <a:ext cx="8359195" cy="4651118"/>
          </a:xfrm>
          <a:prstGeom prst="rect">
            <a:avLst/>
          </a:prstGeom>
        </p:spPr>
      </p:pic>
    </p:spTree>
    <p:extLst>
      <p:ext uri="{BB962C8B-B14F-4D97-AF65-F5344CB8AC3E}">
        <p14:creationId xmlns:p14="http://schemas.microsoft.com/office/powerpoint/2010/main" val="362069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C1C3C9-5E7B-4114-B2EA-1733FD74DB8C}"/>
              </a:ext>
            </a:extLst>
          </p:cNvPr>
          <p:cNvSpPr>
            <a:spLocks noGrp="1"/>
          </p:cNvSpPr>
          <p:nvPr>
            <p:ph type="body" idx="1"/>
          </p:nvPr>
        </p:nvSpPr>
        <p:spPr/>
        <p:txBody>
          <a:bodyPr>
            <a:normAutofit/>
          </a:bodyPr>
          <a:lstStyle/>
          <a:p>
            <a:pPr algn="ctr"/>
            <a:r>
              <a:rPr lang="en-US" u="sng" dirty="0">
                <a:latin typeface="Comic Sans MS" panose="030F0702030302020204" pitchFamily="66" charset="0"/>
              </a:rPr>
              <a:t>Year 2</a:t>
            </a:r>
            <a:endParaRPr lang="en-GB" u="sng"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7395F263-51B0-483B-8DFC-92FE2C777918}"/>
              </a:ext>
            </a:extLst>
          </p:cNvPr>
          <p:cNvSpPr>
            <a:spLocks noGrp="1"/>
          </p:cNvSpPr>
          <p:nvPr>
            <p:ph sz="half" idx="2"/>
          </p:nvPr>
        </p:nvSpPr>
        <p:spPr/>
        <p:txBody>
          <a:bodyPr>
            <a:normAutofit/>
          </a:bodyPr>
          <a:lstStyle/>
          <a:p>
            <a:pPr marL="342900" lvl="0" indent="-342900">
              <a:lnSpc>
                <a:spcPct val="107000"/>
              </a:lnSpc>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find the moral of a story.</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compare similarities in two fables.</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compare differences in two fables.</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274C8681-9890-4E91-854B-7C1B850B8B93}"/>
              </a:ext>
            </a:extLst>
          </p:cNvPr>
          <p:cNvSpPr>
            <a:spLocks noGrp="1"/>
          </p:cNvSpPr>
          <p:nvPr>
            <p:ph type="body" sz="quarter" idx="3"/>
          </p:nvPr>
        </p:nvSpPr>
        <p:spPr/>
        <p:txBody>
          <a:bodyPr>
            <a:normAutofit/>
          </a:bodyPr>
          <a:lstStyle/>
          <a:p>
            <a:pPr algn="ctr"/>
            <a:r>
              <a:rPr lang="en-US" u="sng" dirty="0">
                <a:latin typeface="Comic Sans MS" panose="030F0702030302020204" pitchFamily="66" charset="0"/>
              </a:rPr>
              <a:t>Year 3</a:t>
            </a:r>
            <a:endParaRPr lang="en-GB" u="sng"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796F1CE1-8147-4F7B-964E-6E903218818E}"/>
              </a:ext>
            </a:extLst>
          </p:cNvPr>
          <p:cNvSpPr>
            <a:spLocks noGrp="1"/>
          </p:cNvSpPr>
          <p:nvPr>
            <p:ph sz="quarter" idx="4"/>
          </p:nvPr>
        </p:nvSpPr>
        <p:spPr/>
        <p:txBody>
          <a:bodyPr>
            <a:normAutofit/>
          </a:bodyPr>
          <a:lstStyle/>
          <a:p>
            <a:pPr marL="342900" lvl="0" indent="-342900">
              <a:lnSpc>
                <a:spcPct val="107000"/>
              </a:lnSpc>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find the moral of a story.</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compare similarities and differences in two fables.</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omic Sans MS" panose="030F0702030302020204" pitchFamily="66" charset="0"/>
              <a:buChar char="-"/>
            </a:pPr>
            <a:r>
              <a:rPr lang="en-US" sz="2400" dirty="0">
                <a:effectLst/>
                <a:latin typeface="Comic Sans MS" panose="030F0702030302020204" pitchFamily="66" charset="0"/>
                <a:ea typeface="Calibri" panose="020F0502020204030204" pitchFamily="34" charset="0"/>
                <a:cs typeface="Calibri" panose="020F0502020204030204" pitchFamily="34" charset="0"/>
              </a:rPr>
              <a:t>I can consider why fables are effective at conveying morals. </a:t>
            </a:r>
            <a:endParaRPr lang="en-GB" sz="2400" dirty="0">
              <a:effectLst/>
              <a:latin typeface="Comic Sans MS" panose="030F0702030302020204" pitchFamily="66" charset="0"/>
              <a:ea typeface="Calibri" panose="020F0502020204030204" pitchFamily="34" charset="0"/>
              <a:cs typeface="Arial" panose="020B0604020202020204" pitchFamily="34" charset="0"/>
            </a:endParaRPr>
          </a:p>
          <a:p>
            <a:pPr marL="0" indent="0">
              <a:buNone/>
            </a:pPr>
            <a:endParaRPr lang="en-GB" sz="2400" dirty="0">
              <a:latin typeface="Comic Sans MS" panose="030F0702030302020204" pitchFamily="66" charset="0"/>
            </a:endParaRPr>
          </a:p>
        </p:txBody>
      </p:sp>
      <p:sp>
        <p:nvSpPr>
          <p:cNvPr id="8" name="Title 7">
            <a:extLst>
              <a:ext uri="{FF2B5EF4-FFF2-40B4-BE49-F238E27FC236}">
                <a16:creationId xmlns:a16="http://schemas.microsoft.com/office/drawing/2014/main" id="{864C770F-7B9E-4FD3-9C74-FA062E99F002}"/>
              </a:ext>
            </a:extLst>
          </p:cNvPr>
          <p:cNvSpPr>
            <a:spLocks noGrp="1"/>
          </p:cNvSpPr>
          <p:nvPr>
            <p:ph type="title"/>
          </p:nvPr>
        </p:nvSpPr>
        <p:spPr/>
        <p:txBody>
          <a:bodyPr>
            <a:noAutofit/>
          </a:bodyPr>
          <a:lstStyle/>
          <a:p>
            <a:r>
              <a:rPr lang="en-US" sz="3600" b="1" dirty="0">
                <a:latin typeface="Comic Sans MS" panose="030F0702030302020204" pitchFamily="66" charset="0"/>
              </a:rPr>
              <a:t>LO: </a:t>
            </a:r>
            <a:r>
              <a:rPr lang="en-GB" sz="3600" b="1" dirty="0">
                <a:effectLst/>
                <a:latin typeface="Comic Sans MS" panose="030F0702030302020204" pitchFamily="66" charset="0"/>
                <a:ea typeface="Calibri" panose="020F0502020204030204" pitchFamily="34" charset="0"/>
                <a:cs typeface="Calibri" panose="020F0502020204030204" pitchFamily="34" charset="0"/>
              </a:rPr>
              <a:t>To compare ‘The Boy Who Cried Wolf’ and ‘The Ant and The Grasshopper.’ </a:t>
            </a:r>
            <a:endParaRPr lang="en-GB" sz="3600" b="1" dirty="0">
              <a:latin typeface="Comic Sans MS" panose="030F0702030302020204" pitchFamily="66" charset="0"/>
            </a:endParaRPr>
          </a:p>
        </p:txBody>
      </p:sp>
    </p:spTree>
    <p:extLst>
      <p:ext uri="{BB962C8B-B14F-4D97-AF65-F5344CB8AC3E}">
        <p14:creationId xmlns:p14="http://schemas.microsoft.com/office/powerpoint/2010/main" val="149453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B1D3B8-8FB3-46EB-B2F6-B663478287CC}"/>
              </a:ext>
            </a:extLst>
          </p:cNvPr>
          <p:cNvSpPr>
            <a:spLocks noGrp="1"/>
          </p:cNvSpPr>
          <p:nvPr>
            <p:ph type="title"/>
          </p:nvPr>
        </p:nvSpPr>
        <p:spPr>
          <a:xfrm>
            <a:off x="838200" y="365125"/>
            <a:ext cx="10515600" cy="1460500"/>
          </a:xfrm>
        </p:spPr>
        <p:txBody>
          <a:bodyPr>
            <a:normAutofit/>
          </a:bodyPr>
          <a:lstStyle/>
          <a:p>
            <a:pPr algn="ctr">
              <a:lnSpc>
                <a:spcPct val="107000"/>
              </a:lnSpc>
              <a:spcAft>
                <a:spcPts val="800"/>
              </a:spcAft>
            </a:pPr>
            <a:r>
              <a:rPr lang="en-US" sz="36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What is a fable? What is a moral? Which key features do we remember?</a:t>
            </a:r>
            <a:endParaRPr lang="en-GB" sz="7200" dirty="0"/>
          </a:p>
        </p:txBody>
      </p:sp>
      <p:sp>
        <p:nvSpPr>
          <p:cNvPr id="8" name="Content Placeholder 7">
            <a:extLst>
              <a:ext uri="{FF2B5EF4-FFF2-40B4-BE49-F238E27FC236}">
                <a16:creationId xmlns:a16="http://schemas.microsoft.com/office/drawing/2014/main" id="{7392B671-94EE-47E0-8234-F3C10C75B776}"/>
              </a:ext>
            </a:extLst>
          </p:cNvPr>
          <p:cNvSpPr>
            <a:spLocks noGrp="1"/>
          </p:cNvSpPr>
          <p:nvPr>
            <p:ph idx="1"/>
          </p:nvPr>
        </p:nvSpPr>
        <p:spPr>
          <a:xfrm>
            <a:off x="838200" y="2172929"/>
            <a:ext cx="10515600" cy="4004034"/>
          </a:xfrm>
        </p:spPr>
        <p:txBody>
          <a:bodyPr>
            <a:normAutofit/>
          </a:bodyPr>
          <a:lstStyle/>
          <a:p>
            <a:pPr marL="0" indent="0">
              <a:buNone/>
            </a:pPr>
            <a:r>
              <a:rPr lang="en-US" sz="3200" b="1" dirty="0">
                <a:latin typeface="Comic Sans MS" panose="030F0702030302020204" pitchFamily="66" charset="0"/>
              </a:rPr>
              <a:t>Fable: </a:t>
            </a:r>
            <a:br>
              <a:rPr lang="en-US" sz="3200" dirty="0">
                <a:latin typeface="Comic Sans MS" panose="030F0702030302020204" pitchFamily="66" charset="0"/>
              </a:rPr>
            </a:br>
            <a:r>
              <a:rPr lang="en-US" sz="3200" b="0" i="0" dirty="0">
                <a:solidFill>
                  <a:srgbClr val="111111"/>
                </a:solidFill>
                <a:effectLst/>
                <a:latin typeface="Comic Sans MS" panose="030F0702030302020204" pitchFamily="66" charset="0"/>
              </a:rPr>
              <a:t>a short story, typically with animals as characters, conveying a moral.</a:t>
            </a:r>
            <a:endParaRPr lang="en-US" sz="3200" dirty="0">
              <a:latin typeface="Comic Sans MS" panose="030F0702030302020204" pitchFamily="66" charset="0"/>
            </a:endParaRPr>
          </a:p>
          <a:p>
            <a:pPr marL="0" indent="0">
              <a:buNone/>
            </a:pPr>
            <a:endParaRPr lang="en-US" sz="3200" dirty="0">
              <a:latin typeface="Comic Sans MS" panose="030F0702030302020204" pitchFamily="66" charset="0"/>
            </a:endParaRPr>
          </a:p>
          <a:p>
            <a:pPr marL="0" indent="0">
              <a:buNone/>
            </a:pPr>
            <a:r>
              <a:rPr lang="en-US" sz="3200" b="1" dirty="0">
                <a:latin typeface="Comic Sans MS" panose="030F0702030302020204" pitchFamily="66" charset="0"/>
              </a:rPr>
              <a:t>Moral:</a:t>
            </a:r>
          </a:p>
          <a:p>
            <a:pPr marL="0" indent="0">
              <a:buNone/>
            </a:pPr>
            <a:r>
              <a:rPr lang="en-US" sz="3200" b="0" i="0" dirty="0">
                <a:solidFill>
                  <a:srgbClr val="111111"/>
                </a:solidFill>
                <a:effectLst/>
                <a:latin typeface="Comic Sans MS" panose="030F0702030302020204" pitchFamily="66" charset="0"/>
              </a:rPr>
              <a:t>a lesson that can be derived from a story or experience.</a:t>
            </a:r>
            <a:endParaRPr lang="en-US" sz="3200" dirty="0">
              <a:latin typeface="Comic Sans MS" panose="030F0702030302020204" pitchFamily="66" charset="0"/>
            </a:endParaRPr>
          </a:p>
        </p:txBody>
      </p:sp>
    </p:spTree>
    <p:extLst>
      <p:ext uri="{BB962C8B-B14F-4D97-AF65-F5344CB8AC3E}">
        <p14:creationId xmlns:p14="http://schemas.microsoft.com/office/powerpoint/2010/main" val="2726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9650" y="700215"/>
            <a:ext cx="7632700" cy="830997"/>
          </a:xfrm>
          <a:prstGeom prst="rect">
            <a:avLst/>
          </a:prstGeom>
        </p:spPr>
        <p:txBody>
          <a:bodyPr wrap="square" lIns="0" tIns="0" rIns="0" bIns="0">
            <a:spAutoFit/>
          </a:bodyPr>
          <a:lstStyle/>
          <a:p>
            <a:r>
              <a:rPr lang="en-GB" dirty="0"/>
              <a:t>There was once a boy who looked after sheep. The boy was bored. One day, he played a trick on the villagers. The boy cried out that there was a wolf attacking his sheep, even though there wasn’t.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724"/>
          <a:stretch/>
        </p:blipFill>
        <p:spPr>
          <a:xfrm>
            <a:off x="2279650" y="1686186"/>
            <a:ext cx="7625773" cy="4490510"/>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9650" y="700215"/>
            <a:ext cx="7632700" cy="830997"/>
          </a:xfrm>
          <a:prstGeom prst="rect">
            <a:avLst/>
          </a:prstGeom>
        </p:spPr>
        <p:txBody>
          <a:bodyPr wrap="square" lIns="0" tIns="0" rIns="0" bIns="0">
            <a:spAutoFit/>
          </a:bodyPr>
          <a:lstStyle/>
          <a:p>
            <a:r>
              <a:rPr lang="en-GB" dirty="0"/>
              <a:t>The villagers came up the hill to save the sheep. When they got there, there was no wolf. The boy laughed at them. “You must not tell lies!” said the villagers. They went back to the village.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724"/>
          <a:stretch/>
        </p:blipFill>
        <p:spPr>
          <a:xfrm>
            <a:off x="2279651" y="1686186"/>
            <a:ext cx="7625773" cy="4490510"/>
          </a:xfrm>
          <a:prstGeom prst="rect">
            <a:avLst/>
          </a:prstGeom>
        </p:spPr>
      </p:pic>
    </p:spTree>
    <p:extLst>
      <p:ext uri="{BB962C8B-B14F-4D97-AF65-F5344CB8AC3E}">
        <p14:creationId xmlns:p14="http://schemas.microsoft.com/office/powerpoint/2010/main" val="269149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9650" y="700215"/>
            <a:ext cx="7632700" cy="830997"/>
          </a:xfrm>
          <a:prstGeom prst="rect">
            <a:avLst/>
          </a:prstGeom>
        </p:spPr>
        <p:txBody>
          <a:bodyPr wrap="square" lIns="0" tIns="0" rIns="0" bIns="0">
            <a:spAutoFit/>
          </a:bodyPr>
          <a:lstStyle/>
          <a:p>
            <a:r>
              <a:rPr lang="en-GB" dirty="0"/>
              <a:t>Soon the boy was bored again. He shouted, “Wolf! Wolf!” The villagers rushed up the hill to save the sheep. When they got there, there was no wolf again. The boy laughed at them again.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293"/>
          <a:stretch/>
        </p:blipFill>
        <p:spPr>
          <a:xfrm>
            <a:off x="2279650" y="1686186"/>
            <a:ext cx="7755284" cy="4490510"/>
          </a:xfrm>
          <a:prstGeom prst="rect">
            <a:avLst/>
          </a:prstGeom>
        </p:spPr>
      </p:pic>
    </p:spTree>
    <p:extLst>
      <p:ext uri="{BB962C8B-B14F-4D97-AF65-F5344CB8AC3E}">
        <p14:creationId xmlns:p14="http://schemas.microsoft.com/office/powerpoint/2010/main" val="29139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9650" y="700214"/>
            <a:ext cx="7632700" cy="553998"/>
          </a:xfrm>
          <a:prstGeom prst="rect">
            <a:avLst/>
          </a:prstGeom>
        </p:spPr>
        <p:txBody>
          <a:bodyPr wrap="square" lIns="0" tIns="0" rIns="0" bIns="0">
            <a:spAutoFit/>
          </a:bodyPr>
          <a:lstStyle/>
          <a:p>
            <a:r>
              <a:rPr lang="en-GB" dirty="0"/>
              <a:t>“You must not tell lies!” shouted the villagers. They went back down to </a:t>
            </a:r>
            <a:br>
              <a:rPr lang="en-GB" dirty="0"/>
            </a:br>
            <a:r>
              <a:rPr lang="en-GB" dirty="0"/>
              <a:t>the village.</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6028" b="2148"/>
          <a:stretch/>
        </p:blipFill>
        <p:spPr>
          <a:xfrm>
            <a:off x="2223589" y="1686187"/>
            <a:ext cx="7744823" cy="4481057"/>
          </a:xfrm>
          <a:prstGeom prst="rect">
            <a:avLst/>
          </a:prstGeom>
        </p:spPr>
      </p:pic>
    </p:spTree>
    <p:extLst>
      <p:ext uri="{BB962C8B-B14F-4D97-AF65-F5344CB8AC3E}">
        <p14:creationId xmlns:p14="http://schemas.microsoft.com/office/powerpoint/2010/main" val="3048404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271" b="7083"/>
          <a:stretch/>
        </p:blipFill>
        <p:spPr>
          <a:xfrm>
            <a:off x="2223588" y="1686187"/>
            <a:ext cx="7744823" cy="4481057"/>
          </a:xfrm>
          <a:prstGeom prst="rect">
            <a:avLst/>
          </a:prstGeom>
        </p:spPr>
      </p:pic>
      <p:sp>
        <p:nvSpPr>
          <p:cNvPr id="5" name="Rectangle 4"/>
          <p:cNvSpPr/>
          <p:nvPr/>
        </p:nvSpPr>
        <p:spPr>
          <a:xfrm>
            <a:off x="2279650" y="700215"/>
            <a:ext cx="7632700" cy="830997"/>
          </a:xfrm>
          <a:prstGeom prst="rect">
            <a:avLst/>
          </a:prstGeom>
        </p:spPr>
        <p:txBody>
          <a:bodyPr wrap="square" lIns="0" tIns="0" rIns="0" bIns="0">
            <a:spAutoFit/>
          </a:bodyPr>
          <a:lstStyle/>
          <a:p>
            <a:r>
              <a:rPr lang="en-GB" dirty="0"/>
              <a:t>Later that day, a wolf did come into the field. The boy shouted and shouted, “Wolf! Wolf!” This time no one came to help, and the wolf ate </a:t>
            </a:r>
            <a:br>
              <a:rPr lang="en-GB" dirty="0"/>
            </a:br>
            <a:r>
              <a:rPr lang="en-GB" dirty="0"/>
              <a:t>all of the sheep.</a:t>
            </a:r>
          </a:p>
        </p:txBody>
      </p:sp>
    </p:spTree>
    <p:extLst>
      <p:ext uri="{BB962C8B-B14F-4D97-AF65-F5344CB8AC3E}">
        <p14:creationId xmlns:p14="http://schemas.microsoft.com/office/powerpoint/2010/main" val="50896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3CD70F-BF6A-4D3A-874A-FB0F0CBCCB46}"/>
              </a:ext>
            </a:extLst>
          </p:cNvPr>
          <p:cNvPicPr>
            <a:picLocks noChangeAspect="1"/>
          </p:cNvPicPr>
          <p:nvPr/>
        </p:nvPicPr>
        <p:blipFill rotWithShape="1">
          <a:blip r:embed="rId3"/>
          <a:srcRect l="21532" t="23512" r="42742" b="8530"/>
          <a:stretch/>
        </p:blipFill>
        <p:spPr>
          <a:xfrm>
            <a:off x="5063612" y="99326"/>
            <a:ext cx="6223820" cy="6659347"/>
          </a:xfrm>
          <a:prstGeom prst="rect">
            <a:avLst/>
          </a:prstGeom>
        </p:spPr>
      </p:pic>
      <p:sp>
        <p:nvSpPr>
          <p:cNvPr id="6" name="Content Placeholder 2">
            <a:extLst>
              <a:ext uri="{FF2B5EF4-FFF2-40B4-BE49-F238E27FC236}">
                <a16:creationId xmlns:a16="http://schemas.microsoft.com/office/drawing/2014/main" id="{40617AF6-E70E-4332-AF39-F7E1D20B0FA6}"/>
              </a:ext>
            </a:extLst>
          </p:cNvPr>
          <p:cNvSpPr>
            <a:spLocks noGrp="1"/>
          </p:cNvSpPr>
          <p:nvPr>
            <p:ph idx="1"/>
          </p:nvPr>
        </p:nvSpPr>
        <p:spPr>
          <a:xfrm>
            <a:off x="838200" y="1825625"/>
            <a:ext cx="3841955" cy="4351338"/>
          </a:xfrm>
        </p:spPr>
        <p:txBody>
          <a:bodyPr/>
          <a:lstStyle/>
          <a:p>
            <a:pPr marL="0" indent="0">
              <a:lnSpc>
                <a:spcPct val="107000"/>
              </a:lnSpc>
              <a:spcAft>
                <a:spcPts val="800"/>
              </a:spcAft>
              <a:buNone/>
            </a:pPr>
            <a:r>
              <a:rPr lang="en-US" dirty="0">
                <a:latin typeface="Comic Sans MS" panose="030F0702030302020204" pitchFamily="66" charset="0"/>
              </a:rPr>
              <a:t>Can we fill in the table for The Boy Who Cried Wolf all together?</a:t>
            </a:r>
            <a:endParaRPr lang="en-GB" dirty="0">
              <a:latin typeface="Comic Sans MS" panose="030F0702030302020204" pitchFamily="66" charset="0"/>
            </a:endParaRPr>
          </a:p>
        </p:txBody>
      </p:sp>
    </p:spTree>
    <p:extLst>
      <p:ext uri="{BB962C8B-B14F-4D97-AF65-F5344CB8AC3E}">
        <p14:creationId xmlns:p14="http://schemas.microsoft.com/office/powerpoint/2010/main" val="3279913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50AEE5-2D20-434D-8624-0ABBA16A92AE}"/>
</file>

<file path=customXml/itemProps2.xml><?xml version="1.0" encoding="utf-8"?>
<ds:datastoreItem xmlns:ds="http://schemas.openxmlformats.org/officeDocument/2006/customXml" ds:itemID="{F2D0C7D9-5888-4861-8034-9EB33A70AABA}"/>
</file>

<file path=customXml/itemProps3.xml><?xml version="1.0" encoding="utf-8"?>
<ds:datastoreItem xmlns:ds="http://schemas.openxmlformats.org/officeDocument/2006/customXml" ds:itemID="{0F501076-D804-4DF4-B6EB-5C9C74BFFFD5}"/>
</file>

<file path=docProps/app.xml><?xml version="1.0" encoding="utf-8"?>
<Properties xmlns="http://schemas.openxmlformats.org/officeDocument/2006/extended-properties" xmlns:vt="http://schemas.openxmlformats.org/officeDocument/2006/docPropsVTypes">
  <Template/>
  <TotalTime>0</TotalTime>
  <Words>431</Words>
  <Application>Microsoft Office PowerPoint</Application>
  <PresentationFormat>Widescreen</PresentationFormat>
  <Paragraphs>32</Paragraphs>
  <Slides>11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Comic Sans MS</vt:lpstr>
      <vt:lpstr>Twinkl</vt:lpstr>
      <vt:lpstr>Office Theme</vt:lpstr>
      <vt:lpstr>Aesop’s Fables</vt:lpstr>
      <vt:lpstr>LO: To compare ‘The Boy Who Cried Wolf’ and ‘The Ant and The Grasshopper.’ </vt:lpstr>
      <vt:lpstr>What is a fable? What is a moral? Which key features do we remember?</vt:lpstr>
      <vt:lpstr>PowerPoint Presentation</vt:lpstr>
      <vt:lpstr>PowerPoint Presentation</vt:lpstr>
      <vt:lpstr>PowerPoint Presentation</vt:lpstr>
      <vt:lpstr>PowerPoint Presentation</vt:lpstr>
      <vt:lpstr>PowerPoint Presentation</vt:lpstr>
      <vt:lpstr>PowerPoint Presentation</vt:lpstr>
      <vt:lpstr>Your task:</vt:lpstr>
      <vt:lpstr>Plenary: What’s the moral?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Aesop’s Fables</dc:title>
  <dc:creator>A Chhibber</dc:creator>
  <cp:lastModifiedBy>A Chhibber</cp:lastModifiedBy>
  <cp:revision>36</cp:revision>
  <dcterms:created xsi:type="dcterms:W3CDTF">2022-01-22T18:03:13Z</dcterms:created>
  <dcterms:modified xsi:type="dcterms:W3CDTF">2022-01-22T19:28:32Z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