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4" r:id="rId7"/>
    <p:sldId id="262" r:id="rId8"/>
    <p:sldId id="261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332" autoAdjust="0"/>
  </p:normalViewPr>
  <p:slideViewPr>
    <p:cSldViewPr snapToGrid="0">
      <p:cViewPr varScale="1">
        <p:scale>
          <a:sx n="78" d="100"/>
          <a:sy n="78" d="100"/>
        </p:scale>
        <p:origin x="8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0DFE5-C9BC-4E5F-92BA-7449FA1FAF17}" type="datetimeFigureOut">
              <a:rPr lang="en-GB" smtClean="0"/>
              <a:t>22/01/2022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A47A6-B77F-4E23-B4C3-2783B293A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281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Starter: With a partner – What is a story? Write ideas down on IWB. Is it easy to define what a story is? Explain this is because there are different genres. 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A47A6-B77F-4E23-B4C3-2783B293AF8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73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Explain that we are starting a unit on a type of story called a fable. </a:t>
            </a:r>
            <a:r>
              <a:rPr lang="en-US" sz="12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What is a fable? </a:t>
            </a:r>
            <a:r>
              <a:rPr lang="en-US" sz="1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Explain that it is a fictional narrative which teaches a moral lesson. </a:t>
            </a:r>
            <a:r>
              <a:rPr lang="en-US" sz="12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What is a moral? </a:t>
            </a:r>
            <a:r>
              <a:rPr lang="en-US" sz="1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 moral is a lesson that you learn, usually from having a negative outcome from doing the wrong thing. 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A47A6-B77F-4E23-B4C3-2783B293AF8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672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A47A6-B77F-4E23-B4C3-2783B293AF8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130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5613F-6254-424A-8746-9B541284E3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0C8291-9D0E-40B9-B544-8F588B7B83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19810F-C03F-4DE4-A760-1AB8F6027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0CB8A9-6222-4F6B-B833-A7D06860C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5562F-75F8-47AC-886C-CE2726D4F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49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0F593-FD5F-479C-8D68-8DA6AA162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E104E1-F46C-466B-8C13-2BDEBCB2E8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7A9374-4F2B-4FF1-97AF-3009CB5CA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241E7F-4794-4AE2-9883-07C22264A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F6E1B-FE4E-480C-B85D-03AFD7BF2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682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EC1A05-103F-4921-BA21-F980F7EEF8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48E2C7-D825-48B5-A1B6-ADE6F00293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B31EA6-D0E5-4C8B-8F16-A3C591386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C99B4-80AC-478F-B077-C7F5B347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5537D-8D45-4F0E-8386-5E65E2D87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383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B922B-354A-4B8E-93C9-2C8B783AE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CC213-DCBA-4E16-8642-358C966D6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02485-E42F-4E39-B839-9D2DA2455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8D77D-C110-43F6-84C1-79AE61BBC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40FB12-3B89-4703-BBD7-63F7D2F98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465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73F3F-8D9B-4A03-9EAD-8A47276E2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B44493-3278-450F-8F6D-9C8B137FF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20765-FEB8-4FF2-B13E-677173FAF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54429-A2A7-4466-A582-C7ABDB890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09E9D-16B1-488C-A6F2-E072BC7F4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00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2ED82-B7E4-45ED-9245-7F4A46C13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8548A-EBFB-471D-9687-CA41097713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29966A-1B97-4067-8BE4-FAFE83DB0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63CA66-03FB-46A5-91BE-F9CD394D8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1/22/2022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381389-35F6-46A2-A650-F8CBC863A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40CCCE-9DB3-4269-900E-6C90023C4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338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526B6-C86D-40F5-A817-12018EEEA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417C6A-332B-4BC9-A6D4-739C0648A0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5487AE-4862-4AB3-A434-9E35A9917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A0626D-05A0-44E3-BF42-D8038F1761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583287-4764-4B07-A646-EF5F73FF0F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00CC58-D09C-4C45-BC04-5E9554171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1/22/2022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55CA3E-07C7-4554-8F80-7382EBA2E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020FF3-2862-48CD-9C15-6C1F01B97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67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1247C-01C3-490B-A6BA-289EFC0B0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D74024-156C-4EF7-B61A-86B4C204C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1/22/2022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D2921A-EF02-46B0-A050-EDFF9B619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E5D0EA-C259-4D03-9D9E-01304EE9E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916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5F3888-9E7B-469D-ABB0-F0316A56F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1/22/2022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0AAB60-8208-4B28-A708-CE5397B76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69F504-ADA7-440E-BA00-46F964BFB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175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8BEB6-2738-43D8-9A6C-CBBCBF215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F35AB-0797-49AA-BBD5-50AED36CA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2C48F8-321C-4D44-BBD3-EF3969AAF4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A17D60-1F85-4568-8DC8-D341A11BD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474-078D-4E9B-9B14-09A87B19DC46}" type="datetime1">
              <a:rPr lang="en-US" smtClean="0"/>
              <a:t>1/22/2022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3B9AC4-46BB-4B4C-88C1-9A1E5C26F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C3D288-E094-4CB8-9574-A22120CC6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231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668B7-3AC1-477F-90D1-E34CBDC0E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DFFA38-1DB8-4A32-A16A-EA6605FDA8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4FCACC-52C1-43DC-BC44-406035E1F0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0BFA7E-6764-406B-AE81-AB78573F7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D986-8816-4272-A432-0437A28A9828}" type="datetime1">
              <a:rPr lang="en-US" smtClean="0"/>
              <a:t>1/22/2022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B0B44D-590A-42D1-9D6C-38A39F025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DEC44F-A072-46CE-A7A5-080C8D911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438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2">
                <a:lumMod val="40000"/>
                <a:lumOff val="60000"/>
              </a:schemeClr>
            </a:gs>
            <a:gs pos="83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9A40FF-A45D-469F-BBBB-3212EA695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772ADC-D045-4EA1-9102-54E1CC13A5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FFAAE3-09CC-48E6-B911-2AFF3ABD5D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1/22/2022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E52B7-66D1-4992-8DCE-883FA985A9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1921B-A96D-490C-BD6B-423FCC38FD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002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 3">
            <a:extLst>
              <a:ext uri="{FF2B5EF4-FFF2-40B4-BE49-F238E27FC236}">
                <a16:creationId xmlns:a16="http://schemas.microsoft.com/office/drawing/2014/main" id="{4CA8FFD8-FB49-4AF9-A51A-5519523AA32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alphaModFix/>
          </a:blip>
          <a:srcRect r="-1" b="28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314FD2-EC6D-4A3D-8C95-FBAD3572AF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Aesop’s Fables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9FF836-5AFF-49B8-BDD0-47FB6707C3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Lesson 1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07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CF452-1652-4FC7-8DF1-78BC31360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600" dirty="0">
                <a:latin typeface="Comic Sans MS" panose="030F0702030302020204" pitchFamily="66" charset="0"/>
              </a:rPr>
              <a:t>LO: </a:t>
            </a:r>
            <a:r>
              <a:rPr lang="en-GB" sz="4600" dirty="0">
                <a:solidFill>
                  <a:srgbClr val="2B2C3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To understand what a fable is.</a:t>
            </a:r>
            <a:endParaRPr lang="en-GB" sz="46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5F263-51B0-483B-8DFC-92FE2C777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Comic Sans MS" panose="030F0702030302020204" pitchFamily="66" charset="0"/>
              <a:buChar char="-"/>
            </a:pPr>
            <a:r>
              <a:rPr lang="en-GB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I understand what a moral is.</a:t>
            </a:r>
          </a:p>
          <a:p>
            <a:pPr marL="342900" lvl="0" indent="-342900">
              <a:lnSpc>
                <a:spcPct val="107000"/>
              </a:lnSpc>
              <a:buFont typeface="Comic Sans MS" panose="030F0702030302020204" pitchFamily="66" charset="0"/>
              <a:buChar char="-"/>
            </a:pPr>
            <a:r>
              <a:rPr lang="en-GB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I can list key features of a fable.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omic Sans MS" panose="030F0702030302020204" pitchFamily="66" charset="0"/>
              <a:buChar char="-"/>
            </a:pPr>
            <a:r>
              <a:rPr lang="en-GB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I can annotate a fable to demonstrate the key features.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453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8A4F44A0-F90E-4DE2-8F2E-0C69DB4AD061}"/>
              </a:ext>
            </a:extLst>
          </p:cNvPr>
          <p:cNvSpPr/>
          <p:nvPr/>
        </p:nvSpPr>
        <p:spPr>
          <a:xfrm>
            <a:off x="3018503" y="2258961"/>
            <a:ext cx="6154994" cy="2340078"/>
          </a:xfrm>
          <a:prstGeom prst="ellipse">
            <a:avLst/>
          </a:prstGeom>
          <a:solidFill>
            <a:schemeClr val="bg2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What is a story?</a:t>
            </a:r>
            <a:endParaRPr lang="en-GB" sz="4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634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D65CB-D5B1-4D0C-B8A3-750E43E0D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What is a fable?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97B1D-C905-4E03-9E04-67D9D3584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16561" cy="4351338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Fables tell us a story and teach us a lesson at the same time.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US" sz="24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 fable is a story that features animals, plants, or forces of nature that are given human qualities. A fable always ends with a moral. This is the lesson that you should learn from reading the story. There is normally something that goes wrong in the story to teach us this lesson.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US" sz="18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49EDF3-71BD-42FE-B7CE-BD1D71BC85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419" t="9931" r="49194" b="20000"/>
          <a:stretch/>
        </p:blipFill>
        <p:spPr>
          <a:xfrm>
            <a:off x="6912078" y="1026318"/>
            <a:ext cx="4680155" cy="480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385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72673-5E84-4486-A92C-72D97B374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Task 1: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554D1-0D6B-4DEA-A10C-FC2692944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652052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In mixed ability pairs, read through fable of ‘The Tortoise and The Hare.’</a:t>
            </a:r>
          </a:p>
          <a:p>
            <a:pPr marL="0" indent="0">
              <a:buNone/>
            </a:pPr>
            <a:endParaRPr lang="en-US" sz="24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What do you notice about the story? Can they think of any key features? Who are the main characters? What is the plo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 of the story? What happens in the end?</a:t>
            </a:r>
            <a:endParaRPr lang="en-GB" sz="24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A505C0-3E9C-436F-A308-2B3274BCE0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039" t="18985" r="33396" b="9930"/>
          <a:stretch/>
        </p:blipFill>
        <p:spPr>
          <a:xfrm>
            <a:off x="6636239" y="365125"/>
            <a:ext cx="4982603" cy="576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748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4B75A-1309-4536-9101-A7C80819F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Aesop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F8F1C-1223-46BA-9691-919578B22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46058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i="0" dirty="0">
                <a:effectLst/>
                <a:latin typeface="Comic Sans MS" panose="030F0702030302020204" pitchFamily="66" charset="0"/>
              </a:rPr>
              <a:t>Aesop </a:t>
            </a:r>
            <a:r>
              <a:rPr lang="en-US" sz="2400" b="1" i="0" dirty="0">
                <a:effectLst/>
                <a:latin typeface="Comic Sans MS" panose="030F0702030302020204" pitchFamily="66" charset="0"/>
              </a:rPr>
              <a:t>(c. 620–564 BCE) </a:t>
            </a:r>
            <a:r>
              <a:rPr lang="en-US" sz="2400" i="0" dirty="0">
                <a:effectLst/>
                <a:latin typeface="Comic Sans MS" panose="030F0702030302020204" pitchFamily="66" charset="0"/>
              </a:rPr>
              <a:t>was a </a:t>
            </a:r>
            <a:r>
              <a:rPr lang="en-US" sz="2400" i="0" u="none" strike="noStrike" dirty="0">
                <a:effectLst/>
                <a:latin typeface="Comic Sans MS" panose="030F0702030302020204" pitchFamily="66" charset="0"/>
              </a:rPr>
              <a:t>Greek</a:t>
            </a:r>
            <a:r>
              <a:rPr lang="en-US" sz="2400" i="0" dirty="0">
                <a:effectLst/>
                <a:latin typeface="Comic Sans MS" panose="030F0702030302020204" pitchFamily="66" charset="0"/>
              </a:rPr>
              <a:t> </a:t>
            </a:r>
            <a:r>
              <a:rPr lang="en-US" sz="2400" i="0" u="none" strike="noStrike" dirty="0">
                <a:effectLst/>
                <a:latin typeface="Comic Sans MS" panose="030F0702030302020204" pitchFamily="66" charset="0"/>
              </a:rPr>
              <a:t>storyteller</a:t>
            </a:r>
            <a:r>
              <a:rPr lang="en-US" sz="2400" i="0" dirty="0">
                <a:effectLst/>
                <a:latin typeface="Comic Sans MS" panose="030F0702030302020204" pitchFamily="66" charset="0"/>
              </a:rPr>
              <a:t> credited with a number of </a:t>
            </a:r>
            <a:r>
              <a:rPr lang="en-US" sz="2400" i="0" u="none" strike="noStrike" dirty="0">
                <a:effectLst/>
                <a:latin typeface="Comic Sans MS" panose="030F0702030302020204" pitchFamily="66" charset="0"/>
              </a:rPr>
              <a:t>fables</a:t>
            </a:r>
            <a:r>
              <a:rPr lang="en-US" sz="2400" i="0" dirty="0">
                <a:effectLst/>
                <a:latin typeface="Comic Sans MS" panose="030F0702030302020204" pitchFamily="66" charset="0"/>
              </a:rPr>
              <a:t> now collectively known as </a:t>
            </a:r>
            <a:r>
              <a:rPr lang="en-US" sz="2400" i="1" u="none" strike="noStrike" dirty="0">
                <a:effectLst/>
                <a:latin typeface="Comic Sans MS" panose="030F0702030302020204" pitchFamily="66" charset="0"/>
              </a:rPr>
              <a:t>Aesop's Fables</a:t>
            </a:r>
            <a:r>
              <a:rPr lang="en-US" sz="2400" i="0" dirty="0">
                <a:effectLst/>
                <a:latin typeface="Comic Sans MS" panose="030F0702030302020204" pitchFamily="66" charset="0"/>
              </a:rPr>
              <a:t>. </a:t>
            </a:r>
          </a:p>
          <a:p>
            <a:pPr marL="0" indent="0">
              <a:buNone/>
            </a:pPr>
            <a:r>
              <a:rPr lang="en-US" sz="2400" i="0" dirty="0">
                <a:effectLst/>
                <a:latin typeface="Comic Sans MS" panose="030F0702030302020204" pitchFamily="66" charset="0"/>
              </a:rPr>
              <a:t>Although his existence remains unclear and no writings by him survive, numerous tales credited to him were gathered across the centuries and in many languages in a storytelling tradition that continues to this day. Many of the tales associated with him are characterized by animal characters with human characteristics.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Hellenistic statue thought to depict Aesop, Art Collection of Villa Albani, Rome">
            <a:extLst>
              <a:ext uri="{FF2B5EF4-FFF2-40B4-BE49-F238E27FC236}">
                <a16:creationId xmlns:a16="http://schemas.microsoft.com/office/drawing/2014/main" id="{FEE71752-06E4-432E-8120-D205C4BAD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785" y="538879"/>
            <a:ext cx="3830280" cy="578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989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F2267-6138-44F8-AE6F-83A1469C5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Key features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C8177-721E-4DE3-8B03-69DC034F5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9535"/>
            <a:ext cx="10515600" cy="5260258"/>
          </a:xfrm>
        </p:spPr>
        <p:txBody>
          <a:bodyPr>
            <a:normAutofit fontScale="92500" lnSpcReduction="20000"/>
          </a:bodyPr>
          <a:lstStyle/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en-US" b="0" i="0" dirty="0">
                <a:solidFill>
                  <a:srgbClr val="111111"/>
                </a:solidFill>
                <a:effectLst/>
                <a:latin typeface="Comic Sans MS" panose="030F0702030302020204" pitchFamily="66" charset="0"/>
              </a:rPr>
              <a:t>The characters are usually animals.</a:t>
            </a: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rgbClr val="111111"/>
                </a:solidFill>
                <a:latin typeface="Comic Sans MS" panose="030F0702030302020204" pitchFamily="66" charset="0"/>
              </a:rPr>
              <a:t>Third person n</a:t>
            </a:r>
            <a:r>
              <a:rPr lang="en-US" b="0" i="0" dirty="0">
                <a:solidFill>
                  <a:srgbClr val="111111"/>
                </a:solidFill>
                <a:effectLst/>
                <a:latin typeface="Comic Sans MS" panose="030F0702030302020204" pitchFamily="66" charset="0"/>
              </a:rPr>
              <a:t>arrator – they usually have a non-participant narrator who tells us what happens to the characters in a place and time indeterminate (we don’t know where or when).</a:t>
            </a: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en-US" b="0" i="0" dirty="0">
                <a:solidFill>
                  <a:srgbClr val="111111"/>
                </a:solidFill>
                <a:effectLst/>
                <a:latin typeface="Comic Sans MS" panose="030F0702030302020204" pitchFamily="66" charset="0"/>
              </a:rPr>
              <a:t>Very simple structure. Every fable begins with a situation or problem where one or more main characters are involved.</a:t>
            </a: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en-US" b="0" i="0" dirty="0">
                <a:solidFill>
                  <a:srgbClr val="111111"/>
                </a:solidFill>
                <a:effectLst/>
                <a:latin typeface="Comic Sans MS" panose="030F0702030302020204" pitchFamily="66" charset="0"/>
              </a:rPr>
              <a:t>Fables are often very short stories.</a:t>
            </a: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en-US" b="0" i="0" dirty="0">
                <a:solidFill>
                  <a:srgbClr val="111111"/>
                </a:solidFill>
                <a:effectLst/>
                <a:latin typeface="Comic Sans MS" panose="030F0702030302020204" pitchFamily="66" charset="0"/>
              </a:rPr>
              <a:t>Human themes – fables with animals often have problems that humans would have e.g. </a:t>
            </a:r>
            <a:r>
              <a:rPr lang="en-US" dirty="0">
                <a:solidFill>
                  <a:srgbClr val="111111"/>
                </a:solidFill>
                <a:latin typeface="Comic Sans MS" panose="030F0702030302020204" pitchFamily="66" charset="0"/>
              </a:rPr>
              <a:t>being unkind, jealousy, lying.</a:t>
            </a:r>
            <a:endParaRPr lang="en-US" b="0" i="0" dirty="0">
              <a:solidFill>
                <a:srgbClr val="111111"/>
              </a:solidFill>
              <a:effectLst/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3243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022AD-B2E0-4979-86DA-C83312B98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Task 2: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E4AFA-064E-4403-AC7F-CC307AE82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Now let’s see if 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we can find these features in the story using post it notes.</a:t>
            </a:r>
            <a:r>
              <a:rPr lang="en-US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Can you work out what the moral of the story is?</a:t>
            </a:r>
            <a:endParaRPr lang="en-GB" sz="24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400" b="1" dirty="0">
                <a:latin typeface="Comic Sans MS" panose="030F0702030302020204" pitchFamily="66" charset="0"/>
              </a:rPr>
              <a:t>EXT</a:t>
            </a:r>
            <a:r>
              <a:rPr lang="en-GB" sz="2400" dirty="0">
                <a:latin typeface="Comic Sans MS" panose="030F0702030302020204" pitchFamily="66" charset="0"/>
              </a:rPr>
              <a:t>: Can you complete the comprehension questions for the story?</a:t>
            </a:r>
          </a:p>
        </p:txBody>
      </p:sp>
    </p:spTree>
    <p:extLst>
      <p:ext uri="{BB962C8B-B14F-4D97-AF65-F5344CB8AC3E}">
        <p14:creationId xmlns:p14="http://schemas.microsoft.com/office/powerpoint/2010/main" val="161896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A2228-FFA5-493A-96F9-3643AE368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Plenary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399A3-3184-479E-8150-1A72380A9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Verbally with a partner before sharing ideas with the class - how are fables different to ‘normal’ stories? How are they the same?</a:t>
            </a:r>
            <a:endParaRPr lang="en-GB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499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CC0C36368B3E43AA8704CB173414C6" ma:contentTypeVersion="11" ma:contentTypeDescription="Create a new document." ma:contentTypeScope="" ma:versionID="e74a16028a0b5b0f57608bf09d8b2660">
  <xsd:schema xmlns:xsd="http://www.w3.org/2001/XMLSchema" xmlns:xs="http://www.w3.org/2001/XMLSchema" xmlns:p="http://schemas.microsoft.com/office/2006/metadata/properties" xmlns:ns2="810dadb4-62c1-4fd3-aef3-0db6a8571ffe" targetNamespace="http://schemas.microsoft.com/office/2006/metadata/properties" ma:root="true" ma:fieldsID="9b39263f8dd01711e1fc9c8509195d36" ns2:_="">
    <xsd:import namespace="810dadb4-62c1-4fd3-aef3-0db6a8571f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dadb4-62c1-4fd3-aef3-0db6a8571f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74FD3CC-0316-456F-B04A-D8BA37C7EC08}"/>
</file>

<file path=customXml/itemProps2.xml><?xml version="1.0" encoding="utf-8"?>
<ds:datastoreItem xmlns:ds="http://schemas.openxmlformats.org/officeDocument/2006/customXml" ds:itemID="{618F8185-629F-4ECE-81A4-7CF2CD0B25E5}"/>
</file>

<file path=customXml/itemProps3.xml><?xml version="1.0" encoding="utf-8"?>
<ds:datastoreItem xmlns:ds="http://schemas.openxmlformats.org/officeDocument/2006/customXml" ds:itemID="{709ECDC4-2D20-4C9C-A626-DE0A69C7C86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518</Words>
  <Application>Microsoft Office PowerPoint</Application>
  <PresentationFormat>Widescreen</PresentationFormat>
  <Paragraphs>35</Paragraphs>
  <Slides>9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Office Theme</vt:lpstr>
      <vt:lpstr>Aesop’s Fables</vt:lpstr>
      <vt:lpstr>LO: To understand what a fable is.</vt:lpstr>
      <vt:lpstr>PowerPoint Presentation</vt:lpstr>
      <vt:lpstr>What is a fable?</vt:lpstr>
      <vt:lpstr>Task 1: </vt:lpstr>
      <vt:lpstr>Aesop</vt:lpstr>
      <vt:lpstr>Key features</vt:lpstr>
      <vt:lpstr>Task 2:</vt:lpstr>
      <vt:lpstr>Plenary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Aesop’s Fables</dc:title>
  <dc:creator>A Chhibber</dc:creator>
  <cp:lastModifiedBy>A Chhibber</cp:lastModifiedBy>
  <cp:revision>24</cp:revision>
  <dcterms:created xsi:type="dcterms:W3CDTF">2022-01-22T18:03:13Z</dcterms:created>
  <dcterms:modified xsi:type="dcterms:W3CDTF">2022-01-22T18:54:11Z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0x010100A2CC0C36368B3E43AA8704CB173414C6</vt:lpwstr>
  </property>
</Properties>
</file>