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49" d="100"/>
          <a:sy n="49" d="100"/>
        </p:scale>
        <p:origin x="72" y="5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8F4DA6D-410A-4671-A624-AED018521514}" type="datetimeFigureOut">
              <a:rPr lang="en-GB" smtClean="0"/>
              <a:t>13/03/2022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19486C-63C4-4483-8A33-BCBDB27E2C04}" type="slidenum">
              <a:rPr lang="en-GB" smtClean="0"/>
              <a:t>‹#›</a:t>
            </a:fld>
            <a:endParaRPr lang="en-GB"/>
          </a:p>
        </p:txBody>
      </p:sp>
    </p:spTree>
    <p:extLst>
      <p:ext uri="{BB962C8B-B14F-4D97-AF65-F5344CB8AC3E}">
        <p14:creationId xmlns:p14="http://schemas.microsoft.com/office/powerpoint/2010/main" val="419363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F4DA6D-410A-4671-A624-AED018521514}" type="datetimeFigureOut">
              <a:rPr lang="en-GB" smtClean="0"/>
              <a:t>13/03/2022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19486C-63C4-4483-8A33-BCBDB27E2C04}" type="slidenum">
              <a:rPr lang="en-GB" smtClean="0"/>
              <a:t>‹#›</a:t>
            </a:fld>
            <a:endParaRPr lang="en-GB"/>
          </a:p>
        </p:txBody>
      </p:sp>
    </p:spTree>
    <p:extLst>
      <p:ext uri="{BB962C8B-B14F-4D97-AF65-F5344CB8AC3E}">
        <p14:creationId xmlns:p14="http://schemas.microsoft.com/office/powerpoint/2010/main" val="1670912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F4DA6D-410A-4671-A624-AED018521514}" type="datetimeFigureOut">
              <a:rPr lang="en-GB" smtClean="0"/>
              <a:t>13/03/2022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19486C-63C4-4483-8A33-BCBDB27E2C04}" type="slidenum">
              <a:rPr lang="en-GB" smtClean="0"/>
              <a:t>‹#›</a:t>
            </a:fld>
            <a:endParaRPr lang="en-GB"/>
          </a:p>
        </p:txBody>
      </p:sp>
    </p:spTree>
    <p:extLst>
      <p:ext uri="{BB962C8B-B14F-4D97-AF65-F5344CB8AC3E}">
        <p14:creationId xmlns:p14="http://schemas.microsoft.com/office/powerpoint/2010/main" val="3845907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8F4DA6D-410A-4671-A624-AED018521514}" type="datetimeFigureOut">
              <a:rPr lang="en-GB" smtClean="0"/>
              <a:t>13/03/2022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19486C-63C4-4483-8A33-BCBDB27E2C04}" type="slidenum">
              <a:rPr lang="en-GB" smtClean="0"/>
              <a:t>‹#›</a:t>
            </a:fld>
            <a:endParaRPr lang="en-GB"/>
          </a:p>
        </p:txBody>
      </p:sp>
    </p:spTree>
    <p:extLst>
      <p:ext uri="{BB962C8B-B14F-4D97-AF65-F5344CB8AC3E}">
        <p14:creationId xmlns:p14="http://schemas.microsoft.com/office/powerpoint/2010/main" val="131918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8F4DA6D-410A-4671-A624-AED018521514}" type="datetimeFigureOut">
              <a:rPr lang="en-GB" smtClean="0"/>
              <a:t>13/03/2022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19486C-63C4-4483-8A33-BCBDB27E2C04}" type="slidenum">
              <a:rPr lang="en-GB" smtClean="0"/>
              <a:t>‹#›</a:t>
            </a:fld>
            <a:endParaRPr lang="en-GB"/>
          </a:p>
        </p:txBody>
      </p:sp>
    </p:spTree>
    <p:extLst>
      <p:ext uri="{BB962C8B-B14F-4D97-AF65-F5344CB8AC3E}">
        <p14:creationId xmlns:p14="http://schemas.microsoft.com/office/powerpoint/2010/main" val="2569612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8F4DA6D-410A-4671-A624-AED018521514}" type="datetimeFigureOut">
              <a:rPr lang="en-GB" smtClean="0"/>
              <a:t>13/03/2022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19486C-63C4-4483-8A33-BCBDB27E2C04}" type="slidenum">
              <a:rPr lang="en-GB" smtClean="0"/>
              <a:t>‹#›</a:t>
            </a:fld>
            <a:endParaRPr lang="en-GB"/>
          </a:p>
        </p:txBody>
      </p:sp>
    </p:spTree>
    <p:extLst>
      <p:ext uri="{BB962C8B-B14F-4D97-AF65-F5344CB8AC3E}">
        <p14:creationId xmlns:p14="http://schemas.microsoft.com/office/powerpoint/2010/main" val="4066126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8F4DA6D-410A-4671-A624-AED018521514}" type="datetimeFigureOut">
              <a:rPr lang="en-GB" smtClean="0"/>
              <a:t>13/03/2022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19486C-63C4-4483-8A33-BCBDB27E2C04}" type="slidenum">
              <a:rPr lang="en-GB" smtClean="0"/>
              <a:t>‹#›</a:t>
            </a:fld>
            <a:endParaRPr lang="en-GB"/>
          </a:p>
        </p:txBody>
      </p:sp>
    </p:spTree>
    <p:extLst>
      <p:ext uri="{BB962C8B-B14F-4D97-AF65-F5344CB8AC3E}">
        <p14:creationId xmlns:p14="http://schemas.microsoft.com/office/powerpoint/2010/main" val="697974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8F4DA6D-410A-4671-A624-AED018521514}" type="datetimeFigureOut">
              <a:rPr lang="en-GB" smtClean="0"/>
              <a:t>13/03/2022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219486C-63C4-4483-8A33-BCBDB27E2C04}" type="slidenum">
              <a:rPr lang="en-GB" smtClean="0"/>
              <a:t>‹#›</a:t>
            </a:fld>
            <a:endParaRPr lang="en-GB"/>
          </a:p>
        </p:txBody>
      </p:sp>
    </p:spTree>
    <p:extLst>
      <p:ext uri="{BB962C8B-B14F-4D97-AF65-F5344CB8AC3E}">
        <p14:creationId xmlns:p14="http://schemas.microsoft.com/office/powerpoint/2010/main" val="3884084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F4DA6D-410A-4671-A624-AED018521514}" type="datetimeFigureOut">
              <a:rPr lang="en-GB" smtClean="0"/>
              <a:t>13/03/2022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219486C-63C4-4483-8A33-BCBDB27E2C04}" type="slidenum">
              <a:rPr lang="en-GB" smtClean="0"/>
              <a:t>‹#›</a:t>
            </a:fld>
            <a:endParaRPr lang="en-GB"/>
          </a:p>
        </p:txBody>
      </p:sp>
    </p:spTree>
    <p:extLst>
      <p:ext uri="{BB962C8B-B14F-4D97-AF65-F5344CB8AC3E}">
        <p14:creationId xmlns:p14="http://schemas.microsoft.com/office/powerpoint/2010/main" val="362564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8F4DA6D-410A-4671-A624-AED018521514}" type="datetimeFigureOut">
              <a:rPr lang="en-GB" smtClean="0"/>
              <a:t>13/03/2022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19486C-63C4-4483-8A33-BCBDB27E2C04}" type="slidenum">
              <a:rPr lang="en-GB" smtClean="0"/>
              <a:t>‹#›</a:t>
            </a:fld>
            <a:endParaRPr lang="en-GB"/>
          </a:p>
        </p:txBody>
      </p:sp>
    </p:spTree>
    <p:extLst>
      <p:ext uri="{BB962C8B-B14F-4D97-AF65-F5344CB8AC3E}">
        <p14:creationId xmlns:p14="http://schemas.microsoft.com/office/powerpoint/2010/main" val="3682583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8F4DA6D-410A-4671-A624-AED018521514}" type="datetimeFigureOut">
              <a:rPr lang="en-GB" smtClean="0"/>
              <a:t>13/03/2022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19486C-63C4-4483-8A33-BCBDB27E2C04}" type="slidenum">
              <a:rPr lang="en-GB" smtClean="0"/>
              <a:t>‹#›</a:t>
            </a:fld>
            <a:endParaRPr lang="en-GB"/>
          </a:p>
        </p:txBody>
      </p:sp>
    </p:spTree>
    <p:extLst>
      <p:ext uri="{BB962C8B-B14F-4D97-AF65-F5344CB8AC3E}">
        <p14:creationId xmlns:p14="http://schemas.microsoft.com/office/powerpoint/2010/main" val="2997131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F4DA6D-410A-4671-A624-AED018521514}" type="datetimeFigureOut">
              <a:rPr lang="en-GB" smtClean="0"/>
              <a:t>13/03/2022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19486C-63C4-4483-8A33-BCBDB27E2C04}" type="slidenum">
              <a:rPr lang="en-GB" smtClean="0"/>
              <a:t>‹#›</a:t>
            </a:fld>
            <a:endParaRPr lang="en-GB"/>
          </a:p>
        </p:txBody>
      </p:sp>
    </p:spTree>
    <p:extLst>
      <p:ext uri="{BB962C8B-B14F-4D97-AF65-F5344CB8AC3E}">
        <p14:creationId xmlns:p14="http://schemas.microsoft.com/office/powerpoint/2010/main" val="1229902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historyhit.com/inventions-and-innovations-of-world-war-two/" TargetMode="External"/><Relationship Id="rId3" Type="http://schemas.openxmlformats.org/officeDocument/2006/relationships/hyperlink" Target="https://www.bbc.co.uk/teach/did-ww2-change-life-for-women/zbktwty" TargetMode="External"/><Relationship Id="rId7" Type="http://schemas.openxmlformats.org/officeDocument/2006/relationships/hyperlink" Target="https://www.ducksters.com/technology%20of%20WW2" TargetMode="External"/><Relationship Id="rId2" Type="http://schemas.openxmlformats.org/officeDocument/2006/relationships/hyperlink" Target="https://www.mylearning.org/stories/women-at-war-the-role-of-women-during-ww2/477" TargetMode="External"/><Relationship Id="rId1" Type="http://schemas.openxmlformats.org/officeDocument/2006/relationships/slideLayout" Target="../slideLayouts/slideLayout5.xml"/><Relationship Id="rId6" Type="http://schemas.openxmlformats.org/officeDocument/2006/relationships/hyperlink" Target="https://www.nationalww2museum.org/war/articles/innovating-victory" TargetMode="External"/><Relationship Id="rId5" Type="http://schemas.openxmlformats.org/officeDocument/2006/relationships/hyperlink" Target="https://www.bbc.co.uk/bitesize/clips/zwdqmp3" TargetMode="External"/><Relationship Id="rId10" Type="http://schemas.openxmlformats.org/officeDocument/2006/relationships/hyperlink" Target="https://www.dkfindout.com/uk/history/world-war-ii/" TargetMode="External"/><Relationship Id="rId4" Type="http://schemas.openxmlformats.org/officeDocument/2006/relationships/hyperlink" Target="http://www.primaryhomeworkhelp.co.uk/war/women.htm" TargetMode="External"/><Relationship Id="rId9" Type="http://schemas.openxmlformats.org/officeDocument/2006/relationships/hyperlink" Target="https://www.bbc.co.uk/bitesize/clips/zcwqxnb"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0891" y="635667"/>
            <a:ext cx="7855974" cy="1458605"/>
          </a:xfrm>
        </p:spPr>
        <p:txBody>
          <a:bodyPr>
            <a:noAutofit/>
          </a:bodyPr>
          <a:lstStyle/>
          <a:p>
            <a:pPr algn="l"/>
            <a:r>
              <a:rPr lang="en-GB" sz="2000" b="1" dirty="0">
                <a:latin typeface="Comic Sans MS" panose="030F0702030302020204" pitchFamily="66" charset="0"/>
              </a:rPr>
              <a:t>LO: To research information for a non-chronological report. </a:t>
            </a:r>
            <a:r>
              <a:rPr lang="en-GB" sz="2000" dirty="0">
                <a:latin typeface="Comic Sans MS" panose="030F0702030302020204" pitchFamily="66" charset="0"/>
              </a:rPr>
              <a:t/>
            </a:r>
            <a:br>
              <a:rPr lang="en-GB" sz="2000" dirty="0">
                <a:latin typeface="Comic Sans MS" panose="030F0702030302020204" pitchFamily="66" charset="0"/>
              </a:rPr>
            </a:br>
            <a:r>
              <a:rPr lang="en-GB" sz="2000" dirty="0">
                <a:latin typeface="Comic Sans MS" panose="030F0702030302020204" pitchFamily="66" charset="0"/>
              </a:rPr>
              <a:t>Must- I can understand the key information in a text. </a:t>
            </a:r>
            <a:br>
              <a:rPr lang="en-GB" sz="2000" dirty="0">
                <a:latin typeface="Comic Sans MS" panose="030F0702030302020204" pitchFamily="66" charset="0"/>
              </a:rPr>
            </a:br>
            <a:r>
              <a:rPr lang="en-GB" sz="2000" dirty="0">
                <a:latin typeface="Comic Sans MS" panose="030F0702030302020204" pitchFamily="66" charset="0"/>
              </a:rPr>
              <a:t>Should- I can write notes to record important details.</a:t>
            </a:r>
            <a:br>
              <a:rPr lang="en-GB" sz="2000" dirty="0">
                <a:latin typeface="Comic Sans MS" panose="030F0702030302020204" pitchFamily="66" charset="0"/>
              </a:rPr>
            </a:br>
            <a:r>
              <a:rPr lang="en-GB" sz="2000" dirty="0">
                <a:latin typeface="Comic Sans MS" panose="030F0702030302020204" pitchFamily="66" charset="0"/>
              </a:rPr>
              <a:t>Could- </a:t>
            </a:r>
            <a:r>
              <a:rPr lang="en-GB" sz="2000" dirty="0" smtClean="0">
                <a:latin typeface="Comic Sans MS" panose="030F0702030302020204" pitchFamily="66" charset="0"/>
              </a:rPr>
              <a:t>I can write this in my own words. </a:t>
            </a:r>
            <a:r>
              <a:rPr lang="en-GB" sz="2000" dirty="0">
                <a:latin typeface="Comic Sans MS" panose="030F0702030302020204" pitchFamily="66" charset="0"/>
              </a:rPr>
              <a:t/>
            </a:r>
            <a:br>
              <a:rPr lang="en-GB" sz="2000" dirty="0">
                <a:latin typeface="Comic Sans MS" panose="030F0702030302020204" pitchFamily="66" charset="0"/>
              </a:rPr>
            </a:br>
            <a:r>
              <a:rPr lang="en-GB" sz="2000" dirty="0">
                <a:latin typeface="Comic Sans MS" panose="030F0702030302020204" pitchFamily="66" charset="0"/>
              </a:rPr>
              <a:t>Even better if- I may begin to organise these into different groups.  </a:t>
            </a:r>
            <a:endParaRPr lang="en-GB" sz="8800" dirty="0">
              <a:latin typeface="Comic Sans MS" panose="030F0702030302020204" pitchFamily="66" charset="0"/>
            </a:endParaRP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4003568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 Chapter 10, William and his friends decide to publish a village Gazette. </a:t>
            </a:r>
            <a:endParaRPr lang="en-GB" b="1" dirty="0"/>
          </a:p>
        </p:txBody>
      </p:sp>
      <p:sp>
        <p:nvSpPr>
          <p:cNvPr id="3" name="Content Placeholder 2"/>
          <p:cNvSpPr>
            <a:spLocks noGrp="1"/>
          </p:cNvSpPr>
          <p:nvPr>
            <p:ph idx="1"/>
          </p:nvPr>
        </p:nvSpPr>
        <p:spPr>
          <a:xfrm>
            <a:off x="838200" y="1825625"/>
            <a:ext cx="10515600" cy="873330"/>
          </a:xfrm>
        </p:spPr>
        <p:txBody>
          <a:bodyPr/>
          <a:lstStyle/>
          <a:p>
            <a:pPr marL="0" indent="0">
              <a:buNone/>
            </a:pPr>
            <a:r>
              <a:rPr lang="en-GB" dirty="0" smtClean="0"/>
              <a:t>Can you explain to your partner what a gazette is? </a:t>
            </a:r>
            <a:endParaRPr lang="en-GB" dirty="0"/>
          </a:p>
        </p:txBody>
      </p:sp>
      <p:sp>
        <p:nvSpPr>
          <p:cNvPr id="4" name="Rectangle 3"/>
          <p:cNvSpPr/>
          <p:nvPr/>
        </p:nvSpPr>
        <p:spPr>
          <a:xfrm>
            <a:off x="870155" y="3465871"/>
            <a:ext cx="10441858" cy="1961535"/>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o;</a:t>
            </a:r>
            <a:endParaRPr lang="en-GB" dirty="0"/>
          </a:p>
        </p:txBody>
      </p:sp>
      <p:sp>
        <p:nvSpPr>
          <p:cNvPr id="5" name="TextBox 4"/>
          <p:cNvSpPr txBox="1"/>
          <p:nvPr/>
        </p:nvSpPr>
        <p:spPr>
          <a:xfrm>
            <a:off x="929147" y="3480619"/>
            <a:ext cx="10215271" cy="1815882"/>
          </a:xfrm>
          <a:prstGeom prst="rect">
            <a:avLst/>
          </a:prstGeom>
          <a:noFill/>
        </p:spPr>
        <p:txBody>
          <a:bodyPr wrap="square" rtlCol="0">
            <a:spAutoFit/>
          </a:bodyPr>
          <a:lstStyle/>
          <a:p>
            <a:r>
              <a:rPr lang="en-GB" sz="2800" dirty="0" smtClean="0"/>
              <a:t>Over the next two weeks, we will be publishing a collection of non-chronological reports about WW2. You can choose from two topics- The role of women in WW2 </a:t>
            </a:r>
            <a:r>
              <a:rPr lang="en-GB" sz="2800" i="1" dirty="0" smtClean="0"/>
              <a:t>or</a:t>
            </a:r>
            <a:r>
              <a:rPr lang="en-GB" sz="2800" dirty="0" smtClean="0"/>
              <a:t> Inventions of WW2. </a:t>
            </a:r>
          </a:p>
          <a:p>
            <a:r>
              <a:rPr lang="en-GB" sz="2800" dirty="0" smtClean="0"/>
              <a:t>These will be collected and published to make our own class gazette. </a:t>
            </a:r>
            <a:endParaRPr lang="en-GB" sz="2800" dirty="0"/>
          </a:p>
        </p:txBody>
      </p:sp>
    </p:spTree>
    <p:extLst>
      <p:ext uri="{BB962C8B-B14F-4D97-AF65-F5344CB8AC3E}">
        <p14:creationId xmlns:p14="http://schemas.microsoft.com/office/powerpoint/2010/main" val="2703099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452" y="365125"/>
            <a:ext cx="10911348" cy="1325563"/>
          </a:xfrm>
        </p:spPr>
        <p:txBody>
          <a:bodyPr>
            <a:normAutofit fontScale="90000"/>
          </a:bodyPr>
          <a:lstStyle/>
          <a:p>
            <a:r>
              <a:rPr lang="en-GB" sz="3200" b="1" dirty="0" smtClean="0"/>
              <a:t>To write a good report, you will need to know a lot about your chosen topic. Non-fiction writers research extensively before they begin writing. </a:t>
            </a:r>
            <a:endParaRPr lang="en-GB" sz="3200" b="1" dirty="0"/>
          </a:p>
        </p:txBody>
      </p:sp>
      <p:sp>
        <p:nvSpPr>
          <p:cNvPr id="3" name="Content Placeholder 2"/>
          <p:cNvSpPr>
            <a:spLocks noGrp="1"/>
          </p:cNvSpPr>
          <p:nvPr>
            <p:ph idx="1"/>
          </p:nvPr>
        </p:nvSpPr>
        <p:spPr>
          <a:xfrm>
            <a:off x="410497" y="2002606"/>
            <a:ext cx="6211529" cy="3174078"/>
          </a:xfrm>
        </p:spPr>
        <p:txBody>
          <a:bodyPr/>
          <a:lstStyle/>
          <a:p>
            <a:pPr marL="0" indent="0">
              <a:buNone/>
            </a:pPr>
            <a:r>
              <a:rPr lang="en-GB" dirty="0" smtClean="0"/>
              <a:t>You need to read carefully and decide what information is useful to you, and what isn’t. You can record this in note form to help you later. </a:t>
            </a:r>
            <a:endParaRPr lang="en-GB" dirty="0"/>
          </a:p>
          <a:p>
            <a:pPr marL="0" indent="0">
              <a:buNone/>
            </a:pPr>
            <a:endParaRPr lang="en-GB" dirty="0" smtClean="0"/>
          </a:p>
          <a:p>
            <a:pPr marL="0" indent="0">
              <a:buNone/>
            </a:pPr>
            <a:r>
              <a:rPr lang="en-GB" dirty="0" smtClean="0"/>
              <a:t>Do you think it is necessary to write down every word you read? </a:t>
            </a:r>
          </a:p>
        </p:txBody>
      </p:sp>
      <p:sp>
        <p:nvSpPr>
          <p:cNvPr id="4" name="TextBox 3"/>
          <p:cNvSpPr txBox="1"/>
          <p:nvPr/>
        </p:nvSpPr>
        <p:spPr>
          <a:xfrm>
            <a:off x="6837344" y="1976283"/>
            <a:ext cx="4961366" cy="2677656"/>
          </a:xfrm>
          <a:prstGeom prst="rect">
            <a:avLst/>
          </a:prstGeom>
          <a:noFill/>
        </p:spPr>
        <p:txBody>
          <a:bodyPr wrap="square" rtlCol="0">
            <a:spAutoFit/>
          </a:bodyPr>
          <a:lstStyle/>
          <a:p>
            <a:r>
              <a:rPr lang="en-GB" sz="2800" dirty="0" smtClean="0"/>
              <a:t>Things to look out for- Dates, names and places. </a:t>
            </a:r>
          </a:p>
          <a:p>
            <a:endParaRPr lang="en-GB" sz="2800" dirty="0"/>
          </a:p>
          <a:p>
            <a:r>
              <a:rPr lang="en-GB" sz="2800" dirty="0" smtClean="0"/>
              <a:t>Before you write something down make sure you understand what it means!</a:t>
            </a:r>
            <a:endParaRPr lang="en-GB" sz="2800" dirty="0"/>
          </a:p>
        </p:txBody>
      </p:sp>
      <p:sp>
        <p:nvSpPr>
          <p:cNvPr id="5" name="TextBox 4"/>
          <p:cNvSpPr txBox="1"/>
          <p:nvPr/>
        </p:nvSpPr>
        <p:spPr>
          <a:xfrm>
            <a:off x="391141" y="5515896"/>
            <a:ext cx="11800859" cy="523220"/>
          </a:xfrm>
          <a:prstGeom prst="rect">
            <a:avLst/>
          </a:prstGeom>
          <a:noFill/>
        </p:spPr>
        <p:txBody>
          <a:bodyPr wrap="none" rtlCol="0">
            <a:spAutoFit/>
          </a:bodyPr>
          <a:lstStyle/>
          <a:p>
            <a:r>
              <a:rPr lang="en-GB" sz="2800" b="1" dirty="0" smtClean="0">
                <a:solidFill>
                  <a:srgbClr val="FF0000"/>
                </a:solidFill>
              </a:rPr>
              <a:t>Let’s read the next paragraph together and decide what information is useful. </a:t>
            </a:r>
            <a:endParaRPr lang="en-GB" sz="2800" b="1" dirty="0">
              <a:solidFill>
                <a:srgbClr val="FF0000"/>
              </a:solidFill>
            </a:endParaRPr>
          </a:p>
        </p:txBody>
      </p:sp>
    </p:spTree>
    <p:extLst>
      <p:ext uri="{BB962C8B-B14F-4D97-AF65-F5344CB8AC3E}">
        <p14:creationId xmlns:p14="http://schemas.microsoft.com/office/powerpoint/2010/main" val="1161596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0439" y="324465"/>
            <a:ext cx="10958051" cy="5852498"/>
          </a:xfrm>
        </p:spPr>
        <p:txBody>
          <a:bodyPr>
            <a:normAutofit fontScale="77500" lnSpcReduction="20000"/>
          </a:bodyPr>
          <a:lstStyle/>
          <a:p>
            <a:pPr marL="0" indent="0">
              <a:lnSpc>
                <a:spcPct val="170000"/>
              </a:lnSpc>
              <a:buNone/>
            </a:pPr>
            <a:r>
              <a:rPr lang="en-GB" dirty="0">
                <a:latin typeface="Comic Sans MS" panose="030F0702030302020204" pitchFamily="66" charset="0"/>
              </a:rPr>
              <a:t>In the 1940s, the word “computers” referred to people (mostly women) who performed complex calculations by hand. During World War II, the United States began to develop new machines to do calculations for ballistics trajectories, and those who had been doing computations by hand took jobs programming these machines</a:t>
            </a:r>
            <a:r>
              <a:rPr lang="en-GB" dirty="0" smtClean="0">
                <a:latin typeface="Comic Sans MS" panose="030F0702030302020204" pitchFamily="66" charset="0"/>
              </a:rPr>
              <a:t>. </a:t>
            </a:r>
          </a:p>
          <a:p>
            <a:pPr marL="0" indent="0">
              <a:lnSpc>
                <a:spcPct val="170000"/>
              </a:lnSpc>
              <a:buNone/>
            </a:pPr>
            <a:r>
              <a:rPr lang="en-GB" dirty="0" smtClean="0">
                <a:latin typeface="Comic Sans MS" panose="030F0702030302020204" pitchFamily="66" charset="0"/>
              </a:rPr>
              <a:t>In </a:t>
            </a:r>
            <a:r>
              <a:rPr lang="en-GB" dirty="0">
                <a:latin typeface="Comic Sans MS" panose="030F0702030302020204" pitchFamily="66" charset="0"/>
              </a:rPr>
              <a:t>Britain, </a:t>
            </a:r>
            <a:r>
              <a:rPr lang="en-GB" dirty="0" smtClean="0">
                <a:latin typeface="Comic Sans MS" panose="030F0702030302020204" pitchFamily="66" charset="0"/>
              </a:rPr>
              <a:t>Alan Turing invented </a:t>
            </a:r>
            <a:r>
              <a:rPr lang="en-GB" dirty="0">
                <a:latin typeface="Comic Sans MS" panose="030F0702030302020204" pitchFamily="66" charset="0"/>
              </a:rPr>
              <a:t>an electro-mechanical machine called </a:t>
            </a:r>
            <a:r>
              <a:rPr lang="en-GB" dirty="0" smtClean="0">
                <a:latin typeface="Comic Sans MS" panose="030F0702030302020204" pitchFamily="66" charset="0"/>
              </a:rPr>
              <a:t>the Bombe</a:t>
            </a:r>
            <a:r>
              <a:rPr lang="en-GB" dirty="0">
                <a:latin typeface="Comic Sans MS" panose="030F0702030302020204" pitchFamily="66" charset="0"/>
              </a:rPr>
              <a:t> that helped break the German Enigma cipher. While not technically what we’d now call a “computer,” the Bombe was a forerunner to the </a:t>
            </a:r>
            <a:r>
              <a:rPr lang="en-GB" dirty="0" smtClean="0">
                <a:latin typeface="Comic Sans MS" panose="030F0702030302020204" pitchFamily="66" charset="0"/>
              </a:rPr>
              <a:t>Colossus machines</a:t>
            </a:r>
            <a:r>
              <a:rPr lang="en-GB" dirty="0">
                <a:latin typeface="Comic Sans MS" panose="030F0702030302020204" pitchFamily="66" charset="0"/>
              </a:rPr>
              <a:t>, a series of British electronic computers. During the war, programmers like </a:t>
            </a:r>
            <a:r>
              <a:rPr lang="en-GB" dirty="0" smtClean="0">
                <a:latin typeface="Comic Sans MS" panose="030F0702030302020204" pitchFamily="66" charset="0"/>
              </a:rPr>
              <a:t>Dorothy du Boisson and Elise Booker used </a:t>
            </a:r>
            <a:r>
              <a:rPr lang="en-GB" dirty="0">
                <a:latin typeface="Comic Sans MS" panose="030F0702030302020204" pitchFamily="66" charset="0"/>
              </a:rPr>
              <a:t>the Colossus machines to break messages encrypted with the German Lorenz </a:t>
            </a:r>
            <a:r>
              <a:rPr lang="en-GB" dirty="0" smtClean="0">
                <a:latin typeface="Comic Sans MS" panose="030F0702030302020204" pitchFamily="66" charset="0"/>
              </a:rPr>
              <a:t>cipher.</a:t>
            </a:r>
            <a:endParaRPr lang="en-GB" dirty="0"/>
          </a:p>
        </p:txBody>
      </p:sp>
    </p:spTree>
    <p:extLst>
      <p:ext uri="{BB962C8B-B14F-4D97-AF65-F5344CB8AC3E}">
        <p14:creationId xmlns:p14="http://schemas.microsoft.com/office/powerpoint/2010/main" val="1038730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28279" y="575187"/>
            <a:ext cx="5157787" cy="691024"/>
          </a:xfrm>
        </p:spPr>
        <p:txBody>
          <a:bodyPr/>
          <a:lstStyle/>
          <a:p>
            <a:r>
              <a:rPr lang="en-GB" dirty="0" smtClean="0"/>
              <a:t>Women in WW2</a:t>
            </a:r>
            <a:endParaRPr lang="en-GB" dirty="0"/>
          </a:p>
        </p:txBody>
      </p:sp>
      <p:sp>
        <p:nvSpPr>
          <p:cNvPr id="6" name="Content Placeholder 5"/>
          <p:cNvSpPr>
            <a:spLocks noGrp="1"/>
          </p:cNvSpPr>
          <p:nvPr>
            <p:ph sz="half" idx="2"/>
          </p:nvPr>
        </p:nvSpPr>
        <p:spPr>
          <a:xfrm>
            <a:off x="928279" y="1415657"/>
            <a:ext cx="5157787" cy="5068974"/>
          </a:xfrm>
        </p:spPr>
        <p:txBody>
          <a:bodyPr>
            <a:normAutofit fontScale="85000" lnSpcReduction="20000"/>
          </a:bodyPr>
          <a:lstStyle/>
          <a:p>
            <a:pPr marL="0" indent="0">
              <a:buNone/>
            </a:pPr>
            <a:r>
              <a:rPr lang="en-GB" dirty="0">
                <a:hlinkClick r:id="rId2"/>
              </a:rPr>
              <a:t>https://www.dkfindout.com/uk/history/world-war-ii</a:t>
            </a:r>
            <a:r>
              <a:rPr lang="en-GB" dirty="0" smtClean="0">
                <a:hlinkClick r:id="rId2"/>
              </a:rPr>
              <a:t>/ </a:t>
            </a:r>
            <a:r>
              <a:rPr lang="en-GB" dirty="0"/>
              <a:t>(</a:t>
            </a:r>
            <a:r>
              <a:rPr lang="en-GB" dirty="0" smtClean="0"/>
              <a:t>Choose women in the war)</a:t>
            </a:r>
          </a:p>
          <a:p>
            <a:pPr marL="0" indent="0">
              <a:buNone/>
            </a:pPr>
            <a:r>
              <a:rPr lang="en-GB" dirty="0">
                <a:hlinkClick r:id="rId3"/>
              </a:rPr>
              <a:t>https://</a:t>
            </a:r>
            <a:r>
              <a:rPr lang="en-GB" dirty="0" smtClean="0">
                <a:hlinkClick r:id="rId3"/>
              </a:rPr>
              <a:t>www.bbc.co.uk/teach/did-ww2-change-life-for-women/zbktwty</a:t>
            </a:r>
            <a:r>
              <a:rPr lang="en-GB" dirty="0" smtClean="0"/>
              <a:t> </a:t>
            </a:r>
          </a:p>
          <a:p>
            <a:pPr marL="0" indent="0">
              <a:buNone/>
            </a:pPr>
            <a:r>
              <a:rPr lang="en-GB" dirty="0">
                <a:hlinkClick r:id="rId4"/>
              </a:rPr>
              <a:t>http://</a:t>
            </a:r>
            <a:r>
              <a:rPr lang="en-GB" dirty="0" smtClean="0">
                <a:hlinkClick r:id="rId4"/>
              </a:rPr>
              <a:t>www.primaryhomeworkhelp.co.uk/war/women.htm</a:t>
            </a:r>
            <a:r>
              <a:rPr lang="en-GB" dirty="0" smtClean="0"/>
              <a:t> </a:t>
            </a:r>
          </a:p>
          <a:p>
            <a:pPr marL="0" indent="0">
              <a:buNone/>
            </a:pPr>
            <a:r>
              <a:rPr lang="en-GB" dirty="0">
                <a:hlinkClick r:id="rId5"/>
              </a:rPr>
              <a:t>https://</a:t>
            </a:r>
            <a:r>
              <a:rPr lang="en-GB" dirty="0" smtClean="0">
                <a:hlinkClick r:id="rId5"/>
              </a:rPr>
              <a:t>www.bbc.co.uk/bitesize/clips/zwdqmp3</a:t>
            </a:r>
            <a:r>
              <a:rPr lang="en-GB" dirty="0" smtClean="0"/>
              <a:t> </a:t>
            </a:r>
            <a:endParaRPr lang="en-GB" dirty="0"/>
          </a:p>
          <a:p>
            <a:pPr marL="0" indent="0">
              <a:buNone/>
            </a:pPr>
            <a:r>
              <a:rPr lang="en-GB" dirty="0">
                <a:hlinkClick r:id="rId2"/>
              </a:rPr>
              <a:t>https://www.historylearningsite.co.uk/the-role-of-british-women-in-the-twentieth-century/women-in-world-war-two/</a:t>
            </a:r>
          </a:p>
          <a:p>
            <a:pPr marL="0" indent="0">
              <a:buNone/>
            </a:pPr>
            <a:r>
              <a:rPr lang="en-GB" dirty="0" smtClean="0">
                <a:hlinkClick r:id="rId2"/>
              </a:rPr>
              <a:t>https</a:t>
            </a:r>
            <a:r>
              <a:rPr lang="en-GB" dirty="0">
                <a:hlinkClick r:id="rId2"/>
              </a:rPr>
              <a:t>://</a:t>
            </a:r>
            <a:r>
              <a:rPr lang="en-GB" dirty="0" smtClean="0">
                <a:hlinkClick r:id="rId2"/>
              </a:rPr>
              <a:t>www.mylearning.org/stories/women-at-war-the-role-of-women-during-ww2/477</a:t>
            </a:r>
            <a:r>
              <a:rPr lang="en-GB" dirty="0" smtClean="0"/>
              <a:t> </a:t>
            </a:r>
            <a:endParaRPr lang="en-GB" dirty="0"/>
          </a:p>
        </p:txBody>
      </p:sp>
      <p:sp>
        <p:nvSpPr>
          <p:cNvPr id="7" name="Text Placeholder 6"/>
          <p:cNvSpPr>
            <a:spLocks noGrp="1"/>
          </p:cNvSpPr>
          <p:nvPr>
            <p:ph type="body" sz="quarter" idx="3"/>
          </p:nvPr>
        </p:nvSpPr>
        <p:spPr>
          <a:xfrm>
            <a:off x="6260691" y="575187"/>
            <a:ext cx="5183188" cy="691024"/>
          </a:xfrm>
        </p:spPr>
        <p:txBody>
          <a:bodyPr/>
          <a:lstStyle/>
          <a:p>
            <a:r>
              <a:rPr lang="en-GB" dirty="0" smtClean="0"/>
              <a:t>Inventions in WW2.</a:t>
            </a:r>
            <a:endParaRPr lang="en-GB" dirty="0"/>
          </a:p>
        </p:txBody>
      </p:sp>
      <p:sp>
        <p:nvSpPr>
          <p:cNvPr id="8" name="Content Placeholder 7"/>
          <p:cNvSpPr>
            <a:spLocks noGrp="1"/>
          </p:cNvSpPr>
          <p:nvPr>
            <p:ph sz="quarter" idx="4"/>
          </p:nvPr>
        </p:nvSpPr>
        <p:spPr>
          <a:xfrm>
            <a:off x="6260691" y="1415657"/>
            <a:ext cx="5183188" cy="5068974"/>
          </a:xfrm>
        </p:spPr>
        <p:txBody>
          <a:bodyPr>
            <a:normAutofit fontScale="92500" lnSpcReduction="20000"/>
          </a:bodyPr>
          <a:lstStyle/>
          <a:p>
            <a:pPr marL="0" indent="0">
              <a:buNone/>
            </a:pPr>
            <a:r>
              <a:rPr lang="en-GB" dirty="0" smtClean="0">
                <a:hlinkClick r:id="rId6"/>
              </a:rPr>
              <a:t>https://www.nationalww2museum.org/war/articles/innovating-victory</a:t>
            </a:r>
            <a:r>
              <a:rPr lang="en-GB" dirty="0" smtClean="0"/>
              <a:t> </a:t>
            </a:r>
          </a:p>
          <a:p>
            <a:pPr marL="0" indent="0">
              <a:buNone/>
            </a:pPr>
            <a:r>
              <a:rPr lang="en-GB" dirty="0" smtClean="0">
                <a:hlinkClick r:id="rId7"/>
              </a:rPr>
              <a:t>https://www.ducksters.com/technology of WW2</a:t>
            </a:r>
            <a:r>
              <a:rPr lang="en-GB" dirty="0" smtClean="0"/>
              <a:t>.</a:t>
            </a:r>
          </a:p>
          <a:p>
            <a:pPr marL="0" indent="0">
              <a:buNone/>
            </a:pPr>
            <a:r>
              <a:rPr lang="en-GB" dirty="0" smtClean="0">
                <a:hlinkClick r:id="rId8"/>
              </a:rPr>
              <a:t>https://www.historyhit.com/inventions-and-innovations-of-world-war-two/</a:t>
            </a:r>
            <a:r>
              <a:rPr lang="en-GB" dirty="0" smtClean="0"/>
              <a:t> </a:t>
            </a:r>
          </a:p>
          <a:p>
            <a:pPr marL="0" indent="0">
              <a:buNone/>
            </a:pPr>
            <a:r>
              <a:rPr lang="en-GB" dirty="0" smtClean="0"/>
              <a:t> History.com – 6 ww2 innovations that changed </a:t>
            </a:r>
            <a:endParaRPr lang="en-GB" dirty="0" smtClean="0"/>
          </a:p>
          <a:p>
            <a:pPr marL="0" indent="0">
              <a:buNone/>
            </a:pPr>
            <a:r>
              <a:rPr lang="en-GB" dirty="0">
                <a:hlinkClick r:id="rId9"/>
              </a:rPr>
              <a:t>https://</a:t>
            </a:r>
            <a:r>
              <a:rPr lang="en-GB" dirty="0" smtClean="0">
                <a:hlinkClick r:id="rId9"/>
              </a:rPr>
              <a:t>www.bbc.co.uk/bitesize/clips/zcwqxnb</a:t>
            </a:r>
            <a:r>
              <a:rPr lang="en-GB" dirty="0" smtClean="0"/>
              <a:t> </a:t>
            </a:r>
            <a:endParaRPr lang="en-GB" dirty="0" smtClean="0"/>
          </a:p>
          <a:p>
            <a:pPr marL="0" indent="0">
              <a:buNone/>
            </a:pPr>
            <a:r>
              <a:rPr lang="en-GB" dirty="0">
                <a:hlinkClick r:id="rId10"/>
              </a:rPr>
              <a:t>https://www.dkfindout.com/uk/history/world-war-ii</a:t>
            </a:r>
            <a:r>
              <a:rPr lang="en-GB" dirty="0" smtClean="0">
                <a:hlinkClick r:id="rId10"/>
              </a:rPr>
              <a:t>/</a:t>
            </a:r>
            <a:r>
              <a:rPr lang="en-GB" dirty="0" smtClean="0"/>
              <a:t> (Choose cracking codes and battlefield medicine)</a:t>
            </a:r>
            <a:endParaRPr lang="en-GB" dirty="0"/>
          </a:p>
        </p:txBody>
      </p:sp>
    </p:spTree>
    <p:extLst>
      <p:ext uri="{BB962C8B-B14F-4D97-AF65-F5344CB8AC3E}">
        <p14:creationId xmlns:p14="http://schemas.microsoft.com/office/powerpoint/2010/main" val="513439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Plenary</a:t>
            </a:r>
            <a:endParaRPr lang="en-GB" b="1" dirty="0"/>
          </a:p>
        </p:txBody>
      </p:sp>
      <p:sp>
        <p:nvSpPr>
          <p:cNvPr id="6" name="Content Placeholder 5"/>
          <p:cNvSpPr>
            <a:spLocks noGrp="1"/>
          </p:cNvSpPr>
          <p:nvPr>
            <p:ph sz="quarter" idx="4"/>
          </p:nvPr>
        </p:nvSpPr>
        <p:spPr>
          <a:xfrm>
            <a:off x="819807" y="1907628"/>
            <a:ext cx="10535581" cy="4282035"/>
          </a:xfrm>
        </p:spPr>
        <p:txBody>
          <a:bodyPr>
            <a:normAutofit/>
          </a:bodyPr>
          <a:lstStyle/>
          <a:p>
            <a:pPr marL="0" indent="0">
              <a:buNone/>
            </a:pPr>
            <a:r>
              <a:rPr lang="en-GB" sz="3200" dirty="0" smtClean="0"/>
              <a:t>Go back through your notes, and think:</a:t>
            </a:r>
          </a:p>
          <a:p>
            <a:pPr marL="0" indent="0">
              <a:buNone/>
            </a:pPr>
            <a:r>
              <a:rPr lang="en-GB" sz="3200" dirty="0" smtClean="0"/>
              <a:t>How could I make this easier to understand for someone with no knowledge of World War 2?</a:t>
            </a:r>
          </a:p>
          <a:p>
            <a:pPr marL="0" indent="0">
              <a:buNone/>
            </a:pPr>
            <a:endParaRPr lang="en-GB" sz="3600" dirty="0"/>
          </a:p>
          <a:p>
            <a:pPr marL="0" indent="0">
              <a:buNone/>
            </a:pPr>
            <a:r>
              <a:rPr lang="en-GB" sz="3600" dirty="0" smtClean="0"/>
              <a:t>Suggest three ways you might make it easier. </a:t>
            </a:r>
            <a:endParaRPr lang="en-GB" sz="3600" dirty="0"/>
          </a:p>
        </p:txBody>
      </p:sp>
    </p:spTree>
    <p:extLst>
      <p:ext uri="{BB962C8B-B14F-4D97-AF65-F5344CB8AC3E}">
        <p14:creationId xmlns:p14="http://schemas.microsoft.com/office/powerpoint/2010/main" val="4918396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362</Words>
  <Application>Microsoft Office PowerPoint</Application>
  <PresentationFormat>Widescreen</PresentationFormat>
  <Paragraphs>35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Comic Sans MS</vt:lpstr>
      <vt:lpstr>Office Theme</vt:lpstr>
      <vt:lpstr>LO: To research information for a non-chronological report.  Must- I can understand the key information in a text.  Should- I can write notes to record important details. Could- I can write this in my own words.  Even better if- I may begin to organise these into different groups.  </vt:lpstr>
      <vt:lpstr>In Chapter 10, William and his friends decide to publish a village Gazette. </vt:lpstr>
      <vt:lpstr>To write a good report, you will need to know a lot about your chosen topic. Non-fiction writers research extensively before they begin writing. </vt:lpstr>
      <vt:lpstr>PowerPoint Presentation</vt:lpstr>
      <vt:lpstr>PowerPoint Presentation</vt:lpstr>
      <vt:lpstr>Plenary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Greenham</dc:creator>
  <cp:lastModifiedBy>J Greenham</cp:lastModifiedBy>
  <cp:revision>13</cp:revision>
  <dcterms:created xsi:type="dcterms:W3CDTF">2022-03-13T10:59:51Z</dcterms:created>
  <dcterms:modified xsi:type="dcterms:W3CDTF">2022-03-13T12:03:07Z</dcterms:modified>
</cp:coreProperties>
</file>