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58"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9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30DF074-95DE-4F54-A7C2-0D84905AF9D5}" type="datetimeFigureOut">
              <a:rPr lang="en-GB" smtClean="0"/>
              <a:t>27/02/2022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1534997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30DF074-95DE-4F54-A7C2-0D84905AF9D5}" type="datetimeFigureOut">
              <a:rPr lang="en-GB" smtClean="0"/>
              <a:t>27/02/2022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101793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30DF074-95DE-4F54-A7C2-0D84905AF9D5}" type="datetimeFigureOut">
              <a:rPr lang="en-GB" smtClean="0"/>
              <a:t>27/02/2022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3347794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30DF074-95DE-4F54-A7C2-0D84905AF9D5}" type="datetimeFigureOut">
              <a:rPr lang="en-GB" smtClean="0"/>
              <a:t>27/02/2022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2182622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0DF074-95DE-4F54-A7C2-0D84905AF9D5}" type="datetimeFigureOut">
              <a:rPr lang="en-GB" smtClean="0"/>
              <a:t>27/02/2022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1501379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30DF074-95DE-4F54-A7C2-0D84905AF9D5}" type="datetimeFigureOut">
              <a:rPr lang="en-GB" smtClean="0"/>
              <a:t>27/02/2022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292518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30DF074-95DE-4F54-A7C2-0D84905AF9D5}" type="datetimeFigureOut">
              <a:rPr lang="en-GB" smtClean="0"/>
              <a:t>27/02/2022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280939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30DF074-95DE-4F54-A7C2-0D84905AF9D5}" type="datetimeFigureOut">
              <a:rPr lang="en-GB" smtClean="0"/>
              <a:t>27/02/2022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328023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DF074-95DE-4F54-A7C2-0D84905AF9D5}" type="datetimeFigureOut">
              <a:rPr lang="en-GB" smtClean="0"/>
              <a:t>27/02/2022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2708874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0DF074-95DE-4F54-A7C2-0D84905AF9D5}" type="datetimeFigureOut">
              <a:rPr lang="en-GB" smtClean="0"/>
              <a:t>27/02/2022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592384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0DF074-95DE-4F54-A7C2-0D84905AF9D5}" type="datetimeFigureOut">
              <a:rPr lang="en-GB" smtClean="0"/>
              <a:t>27/02/2022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FDC736-390E-47EE-AA4C-3A4BA88C269D}" type="slidenum">
              <a:rPr lang="en-GB" smtClean="0"/>
              <a:t>‹#›</a:t>
            </a:fld>
            <a:endParaRPr lang="en-GB"/>
          </a:p>
        </p:txBody>
      </p:sp>
    </p:spTree>
    <p:extLst>
      <p:ext uri="{BB962C8B-B14F-4D97-AF65-F5344CB8AC3E}">
        <p14:creationId xmlns:p14="http://schemas.microsoft.com/office/powerpoint/2010/main" val="4114589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0DF074-95DE-4F54-A7C2-0D84905AF9D5}" type="datetimeFigureOut">
              <a:rPr lang="en-GB" smtClean="0"/>
              <a:t>27/02/2022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FDC736-390E-47EE-AA4C-3A4BA88C269D}" type="slidenum">
              <a:rPr lang="en-GB" smtClean="0"/>
              <a:t>‹#›</a:t>
            </a:fld>
            <a:endParaRPr lang="en-GB"/>
          </a:p>
        </p:txBody>
      </p:sp>
    </p:spTree>
    <p:extLst>
      <p:ext uri="{BB962C8B-B14F-4D97-AF65-F5344CB8AC3E}">
        <p14:creationId xmlns:p14="http://schemas.microsoft.com/office/powerpoint/2010/main" val="50147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094" y="268356"/>
            <a:ext cx="6983897" cy="1789043"/>
          </a:xfrm>
        </p:spPr>
        <p:txBody>
          <a:bodyPr>
            <a:noAutofit/>
          </a:bodyPr>
          <a:lstStyle/>
          <a:p>
            <a:pPr algn="l"/>
            <a:r>
              <a:rPr lang="en-GB" sz="2000" b="1" dirty="0" smtClean="0"/>
              <a:t>LO: To compose complete sentences using subject and verb.</a:t>
            </a:r>
            <a:r>
              <a:rPr lang="en-GB" sz="2000" dirty="0" smtClean="0"/>
              <a:t/>
            </a:r>
            <a:br>
              <a:rPr lang="en-GB" sz="2000" dirty="0" smtClean="0"/>
            </a:br>
            <a:r>
              <a:rPr lang="en-GB" sz="2000" b="1" dirty="0" smtClean="0"/>
              <a:t>Must: </a:t>
            </a:r>
            <a:r>
              <a:rPr lang="en-GB" sz="2000" dirty="0" smtClean="0"/>
              <a:t>identify word classes- noun, verb, adjective, adverb.</a:t>
            </a:r>
            <a:r>
              <a:rPr lang="en-GB" sz="2000" b="1" dirty="0" smtClean="0"/>
              <a:t/>
            </a:r>
            <a:br>
              <a:rPr lang="en-GB" sz="2000" b="1" dirty="0" smtClean="0"/>
            </a:br>
            <a:r>
              <a:rPr lang="en-GB" sz="2000" b="1" dirty="0" smtClean="0"/>
              <a:t>Should: </a:t>
            </a:r>
            <a:r>
              <a:rPr lang="en-GB" sz="2000" dirty="0" smtClean="0"/>
              <a:t>ensure I know when to end a sentence.</a:t>
            </a:r>
            <a:r>
              <a:rPr lang="en-GB" sz="2000" b="1" dirty="0" smtClean="0"/>
              <a:t/>
            </a:r>
            <a:br>
              <a:rPr lang="en-GB" sz="2000" b="1" dirty="0" smtClean="0"/>
            </a:br>
            <a:r>
              <a:rPr lang="en-GB" sz="2000" b="1" dirty="0" smtClean="0"/>
              <a:t>Could: </a:t>
            </a:r>
            <a:r>
              <a:rPr lang="en-GB" sz="2000" dirty="0" smtClean="0"/>
              <a:t>know how to join clauses with punctuation or conjunctions. </a:t>
            </a:r>
            <a:r>
              <a:rPr lang="en-GB" sz="2000" b="1" dirty="0" smtClean="0"/>
              <a:t/>
            </a:r>
            <a:br>
              <a:rPr lang="en-GB" sz="2000" b="1" dirty="0" smtClean="0"/>
            </a:br>
            <a:r>
              <a:rPr lang="en-GB" sz="2000" b="1" dirty="0" smtClean="0"/>
              <a:t>Even better if:</a:t>
            </a:r>
            <a:r>
              <a:rPr lang="en-GB" sz="2000" dirty="0" smtClean="0"/>
              <a:t> I </a:t>
            </a:r>
            <a:r>
              <a:rPr lang="en-GB" sz="2000" dirty="0" smtClean="0"/>
              <a:t>understand what a comma splice is.</a:t>
            </a:r>
            <a:r>
              <a:rPr lang="en-GB" sz="2800" dirty="0" smtClean="0"/>
              <a:t/>
            </a:r>
            <a:br>
              <a:rPr lang="en-GB" sz="2800" dirty="0" smtClean="0"/>
            </a:br>
            <a:endParaRPr lang="en-GB" sz="2800" dirty="0"/>
          </a:p>
        </p:txBody>
      </p:sp>
      <p:sp>
        <p:nvSpPr>
          <p:cNvPr id="5" name="TextBox 4"/>
          <p:cNvSpPr txBox="1"/>
          <p:nvPr/>
        </p:nvSpPr>
        <p:spPr>
          <a:xfrm>
            <a:off x="7702827" y="447260"/>
            <a:ext cx="3819635" cy="461665"/>
          </a:xfrm>
          <a:prstGeom prst="rect">
            <a:avLst/>
          </a:prstGeom>
          <a:noFill/>
        </p:spPr>
        <p:txBody>
          <a:bodyPr wrap="none" rtlCol="0">
            <a:spAutoFit/>
          </a:bodyPr>
          <a:lstStyle/>
          <a:p>
            <a:r>
              <a:rPr lang="en-GB" sz="2400" dirty="0" err="1" smtClean="0"/>
              <a:t>Spag</a:t>
            </a:r>
            <a:r>
              <a:rPr lang="en-GB" sz="2400" dirty="0" smtClean="0"/>
              <a:t> starter- what is a </a:t>
            </a:r>
            <a:r>
              <a:rPr lang="en-GB" sz="2400" b="1" dirty="0" smtClean="0"/>
              <a:t>noun</a:t>
            </a:r>
            <a:r>
              <a:rPr lang="en-GB" sz="2400" dirty="0" smtClean="0"/>
              <a:t>?</a:t>
            </a:r>
            <a:endParaRPr lang="en-GB" sz="2400" dirty="0"/>
          </a:p>
        </p:txBody>
      </p:sp>
      <p:graphicFrame>
        <p:nvGraphicFramePr>
          <p:cNvPr id="6" name="Table 5"/>
          <p:cNvGraphicFramePr>
            <a:graphicFrameLocks noGrp="1"/>
          </p:cNvGraphicFramePr>
          <p:nvPr>
            <p:extLst>
              <p:ext uri="{D42A27DB-BD31-4B8C-83A1-F6EECF244321}">
                <p14:modId xmlns:p14="http://schemas.microsoft.com/office/powerpoint/2010/main" val="111142924"/>
              </p:ext>
            </p:extLst>
          </p:nvPr>
        </p:nvGraphicFramePr>
        <p:xfrm>
          <a:off x="1723886" y="2031628"/>
          <a:ext cx="8771836" cy="3355380"/>
        </p:xfrm>
        <a:graphic>
          <a:graphicData uri="http://schemas.openxmlformats.org/drawingml/2006/table">
            <a:tbl>
              <a:tblPr firstRow="1" bandRow="1">
                <a:tableStyleId>{5C22544A-7EE6-4342-B048-85BDC9FD1C3A}</a:tableStyleId>
              </a:tblPr>
              <a:tblGrid>
                <a:gridCol w="4385918">
                  <a:extLst>
                    <a:ext uri="{9D8B030D-6E8A-4147-A177-3AD203B41FA5}">
                      <a16:colId xmlns:a16="http://schemas.microsoft.com/office/drawing/2014/main" val="350291357"/>
                    </a:ext>
                  </a:extLst>
                </a:gridCol>
                <a:gridCol w="4385918">
                  <a:extLst>
                    <a:ext uri="{9D8B030D-6E8A-4147-A177-3AD203B41FA5}">
                      <a16:colId xmlns:a16="http://schemas.microsoft.com/office/drawing/2014/main" val="2552790865"/>
                    </a:ext>
                  </a:extLst>
                </a:gridCol>
              </a:tblGrid>
              <a:tr h="1677690">
                <a:tc>
                  <a:txBody>
                    <a:bodyPr/>
                    <a:lstStyle/>
                    <a:p>
                      <a:r>
                        <a:rPr lang="en-GB" b="1" dirty="0" smtClean="0">
                          <a:solidFill>
                            <a:srgbClr val="FF0000"/>
                          </a:solidFill>
                        </a:rPr>
                        <a:t>Common Nouns</a:t>
                      </a:r>
                      <a:endParaRPr lang="en-GB"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GB" b="1" dirty="0" smtClean="0">
                          <a:solidFill>
                            <a:srgbClr val="FF0000"/>
                          </a:solidFill>
                        </a:rPr>
                        <a:t>Proper</a:t>
                      </a:r>
                      <a:r>
                        <a:rPr lang="en-GB" b="1" baseline="0" dirty="0" smtClean="0">
                          <a:solidFill>
                            <a:srgbClr val="FF0000"/>
                          </a:solidFill>
                        </a:rPr>
                        <a:t> Nouns</a:t>
                      </a:r>
                      <a:endParaRPr lang="en-GB"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391444973"/>
                  </a:ext>
                </a:extLst>
              </a:tr>
              <a:tr h="1677690">
                <a:tc>
                  <a:txBody>
                    <a:bodyPr/>
                    <a:lstStyle/>
                    <a:p>
                      <a:r>
                        <a:rPr lang="en-GB" b="1" dirty="0" smtClean="0">
                          <a:solidFill>
                            <a:srgbClr val="FF0000"/>
                          </a:solidFill>
                        </a:rPr>
                        <a:t>Collective Nouns</a:t>
                      </a:r>
                      <a:endParaRPr lang="en-GB"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GB" b="1" dirty="0" smtClean="0">
                          <a:solidFill>
                            <a:srgbClr val="FF0000"/>
                          </a:solidFill>
                        </a:rPr>
                        <a:t>Abstract Nouns</a:t>
                      </a:r>
                      <a:endParaRPr lang="en-GB"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87752338"/>
                  </a:ext>
                </a:extLst>
              </a:tr>
            </a:tbl>
          </a:graphicData>
        </a:graphic>
      </p:graphicFrame>
      <p:sp>
        <p:nvSpPr>
          <p:cNvPr id="7" name="TextBox 6"/>
          <p:cNvSpPr txBox="1"/>
          <p:nvPr/>
        </p:nvSpPr>
        <p:spPr>
          <a:xfrm>
            <a:off x="1401418" y="5575852"/>
            <a:ext cx="9730409" cy="830997"/>
          </a:xfrm>
          <a:prstGeom prst="rect">
            <a:avLst/>
          </a:prstGeom>
          <a:noFill/>
        </p:spPr>
        <p:txBody>
          <a:bodyPr wrap="square" rtlCol="0">
            <a:spAutoFit/>
          </a:bodyPr>
          <a:lstStyle/>
          <a:p>
            <a:r>
              <a:rPr lang="en-GB" sz="2400" dirty="0" smtClean="0"/>
              <a:t>Do you know what each of these types of noun means? With your partner, challenge yourself to think of three different examples of each type. </a:t>
            </a:r>
            <a:endParaRPr lang="en-GB" sz="2400" dirty="0"/>
          </a:p>
        </p:txBody>
      </p:sp>
    </p:spTree>
    <p:extLst>
      <p:ext uri="{BB962C8B-B14F-4D97-AF65-F5344CB8AC3E}">
        <p14:creationId xmlns:p14="http://schemas.microsoft.com/office/powerpoint/2010/main" val="3304379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With your talk partner, come up with a sentence and examples to describe each of these word classes</a:t>
            </a:r>
            <a:r>
              <a:rPr lang="en-GB" dirty="0" smtClean="0"/>
              <a:t>. </a:t>
            </a:r>
            <a:endParaRPr lang="en-GB" dirty="0"/>
          </a:p>
        </p:txBody>
      </p:sp>
      <p:sp>
        <p:nvSpPr>
          <p:cNvPr id="3" name="Content Placeholder 2"/>
          <p:cNvSpPr>
            <a:spLocks noGrp="1"/>
          </p:cNvSpPr>
          <p:nvPr>
            <p:ph idx="1"/>
          </p:nvPr>
        </p:nvSpPr>
        <p:spPr/>
        <p:txBody>
          <a:bodyPr/>
          <a:lstStyle/>
          <a:p>
            <a:pPr marL="0" indent="0">
              <a:buNone/>
            </a:pPr>
            <a:r>
              <a:rPr lang="en-GB" dirty="0" smtClean="0"/>
              <a:t>Noun-</a:t>
            </a:r>
          </a:p>
          <a:p>
            <a:pPr marL="0" indent="0">
              <a:buNone/>
            </a:pPr>
            <a:endParaRPr lang="en-GB" dirty="0"/>
          </a:p>
          <a:p>
            <a:pPr marL="0" indent="0">
              <a:buNone/>
            </a:pPr>
            <a:r>
              <a:rPr lang="en-GB" dirty="0" smtClean="0"/>
              <a:t>Adjective-</a:t>
            </a:r>
          </a:p>
          <a:p>
            <a:pPr marL="0" indent="0">
              <a:buNone/>
            </a:pPr>
            <a:endParaRPr lang="en-GB" dirty="0"/>
          </a:p>
          <a:p>
            <a:pPr marL="0" indent="0">
              <a:buNone/>
            </a:pPr>
            <a:r>
              <a:rPr lang="en-GB" dirty="0" smtClean="0"/>
              <a:t>Verb-</a:t>
            </a:r>
          </a:p>
          <a:p>
            <a:pPr marL="0" indent="0">
              <a:buNone/>
            </a:pPr>
            <a:endParaRPr lang="en-GB" dirty="0"/>
          </a:p>
          <a:p>
            <a:pPr marL="0" indent="0">
              <a:buNone/>
            </a:pPr>
            <a:r>
              <a:rPr lang="en-GB" dirty="0" smtClean="0"/>
              <a:t>Adverb- </a:t>
            </a:r>
            <a:endParaRPr lang="en-GB" dirty="0"/>
          </a:p>
        </p:txBody>
      </p:sp>
    </p:spTree>
    <p:extLst>
      <p:ext uri="{BB962C8B-B14F-4D97-AF65-F5344CB8AC3E}">
        <p14:creationId xmlns:p14="http://schemas.microsoft.com/office/powerpoint/2010/main" val="929268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756" y="5532437"/>
            <a:ext cx="11496262" cy="1325563"/>
          </a:xfrm>
        </p:spPr>
        <p:txBody>
          <a:bodyPr>
            <a:noAutofit/>
          </a:bodyPr>
          <a:lstStyle/>
          <a:p>
            <a:r>
              <a:rPr lang="en-GB" sz="2800" dirty="0" smtClean="0"/>
              <a:t>Task 1. Look at the picture given. On your whiteboard, write some sentences based on what you can see. Underline the </a:t>
            </a:r>
            <a:r>
              <a:rPr lang="en-GB" sz="2800" u="sng" dirty="0" smtClean="0"/>
              <a:t>subject</a:t>
            </a:r>
            <a:r>
              <a:rPr lang="en-GB" sz="2800" dirty="0" smtClean="0"/>
              <a:t> and the </a:t>
            </a:r>
            <a:r>
              <a:rPr lang="en-GB" sz="2800" u="sng" dirty="0" smtClean="0"/>
              <a:t>verb</a:t>
            </a:r>
            <a:r>
              <a:rPr lang="en-GB" sz="2800" dirty="0" smtClean="0"/>
              <a:t>. </a:t>
            </a:r>
            <a:endParaRPr lang="en-GB" sz="2800" dirty="0"/>
          </a:p>
        </p:txBody>
      </p:sp>
      <p:pic>
        <p:nvPicPr>
          <p:cNvPr id="2050" name="Picture 2" descr="Teach grammar using pictur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921" y="347870"/>
            <a:ext cx="10774018" cy="5166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5099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if I want to use longer or more complex sentences? </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dirty="0" smtClean="0"/>
              <a:t>You might want to join multiple clauses together in your writing. </a:t>
            </a:r>
            <a:endParaRPr lang="en-GB" dirty="0"/>
          </a:p>
          <a:p>
            <a:pPr marL="0" indent="0">
              <a:buNone/>
            </a:pPr>
            <a:r>
              <a:rPr lang="en-GB" dirty="0" smtClean="0"/>
              <a:t>This can be achieved by using punctuation (semicolons) or different conjunctions (joining words such as for, and, nor, but, or, yet, so).</a:t>
            </a:r>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r>
              <a:rPr lang="en-GB" dirty="0" smtClean="0"/>
              <a:t>Don’t forget, using longer sentences doesn’t always make writing better!</a:t>
            </a:r>
          </a:p>
        </p:txBody>
      </p:sp>
      <p:sp>
        <p:nvSpPr>
          <p:cNvPr id="5" name="TextBox 4"/>
          <p:cNvSpPr txBox="1"/>
          <p:nvPr/>
        </p:nvSpPr>
        <p:spPr>
          <a:xfrm>
            <a:off x="626165" y="3588026"/>
            <a:ext cx="10346635" cy="1384995"/>
          </a:xfrm>
          <a:prstGeom prst="rect">
            <a:avLst/>
          </a:prstGeom>
          <a:noFill/>
        </p:spPr>
        <p:txBody>
          <a:bodyPr wrap="square" rtlCol="0">
            <a:spAutoFit/>
          </a:bodyPr>
          <a:lstStyle/>
          <a:p>
            <a:r>
              <a:rPr lang="en-GB" sz="2800" dirty="0" smtClean="0"/>
              <a:t>Try combining some of your short independent clauses together using semicolons or conjunctions.</a:t>
            </a:r>
          </a:p>
          <a:p>
            <a:r>
              <a:rPr lang="en-GB" sz="2800" dirty="0" smtClean="0"/>
              <a:t>You could also try extending them with adverbial or noun phrases</a:t>
            </a:r>
            <a:r>
              <a:rPr lang="en-GB" sz="2400" dirty="0" smtClean="0"/>
              <a:t>.   </a:t>
            </a:r>
            <a:endParaRPr lang="en-GB" sz="2400" dirty="0"/>
          </a:p>
        </p:txBody>
      </p:sp>
      <p:sp>
        <p:nvSpPr>
          <p:cNvPr id="6" name="Round Diagonal Corner Rectangle 5"/>
          <p:cNvSpPr/>
          <p:nvPr/>
        </p:nvSpPr>
        <p:spPr>
          <a:xfrm>
            <a:off x="516834" y="3478696"/>
            <a:ext cx="10684565" cy="1560443"/>
          </a:xfrm>
          <a:prstGeom prst="round2Diag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1014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Task 2. Edit these two paragraphs from Goodnight Mr Tom so that the sentences end properly. </a:t>
            </a:r>
            <a:endParaRPr lang="en-GB" dirty="0"/>
          </a:p>
        </p:txBody>
      </p:sp>
      <p:sp>
        <p:nvSpPr>
          <p:cNvPr id="3" name="Content Placeholder 2"/>
          <p:cNvSpPr>
            <a:spLocks noGrp="1"/>
          </p:cNvSpPr>
          <p:nvPr>
            <p:ph idx="1"/>
          </p:nvPr>
        </p:nvSpPr>
        <p:spPr/>
        <p:txBody>
          <a:bodyPr>
            <a:normAutofit fontScale="77500" lnSpcReduction="20000"/>
          </a:bodyPr>
          <a:lstStyle/>
          <a:p>
            <a:pPr marL="0" indent="0">
              <a:lnSpc>
                <a:spcPct val="160000"/>
              </a:lnSpc>
              <a:buNone/>
            </a:pPr>
            <a:r>
              <a:rPr lang="en-GB" sz="2000" dirty="0">
                <a:latin typeface="Comic Sans MS" panose="030F0702030302020204" pitchFamily="66" charset="0"/>
              </a:rPr>
              <a:t>after  a  birthday  egg  and  bacon  fry  up  Willie  ran  off  to  school   Tom  met  him  outside  at  lunchtime  as  there  were  no  classes  for  him  in  the  afternoon  they  visited  the  people  who  had  given  him  presents  so  that  he  could  thank  them  personally  it  would  save  the  agony  of  trying  to  write  letters  and  Tom  thought  it  would  be  a  good  opportunity  for  Willie  to  meet  them  as  for  Tom  everyone  was  very  surprised  to  see  him  for  he  rarely  visited  anyone  </a:t>
            </a:r>
          </a:p>
          <a:p>
            <a:pPr marL="0" indent="0">
              <a:lnSpc>
                <a:spcPct val="160000"/>
              </a:lnSpc>
              <a:buNone/>
            </a:pPr>
            <a:r>
              <a:rPr lang="en-GB" sz="2000" dirty="0">
                <a:latin typeface="Comic Sans MS" panose="030F0702030302020204" pitchFamily="66" charset="0"/>
              </a:rPr>
              <a:t>they  strolled  back  home  down  the  tunnelled  lane  and  called  in  at  the  Littles  cottage  and  the  vicarage  on  the  way  Willie  had  looked  around  for  the  twins  and  George  but  they  were  nowhere  to  be  seen  even  at  the  Littles cottage  there  was  no  sign  of  Zach  </a:t>
            </a:r>
          </a:p>
          <a:p>
            <a:pPr marL="0" indent="0">
              <a:buNone/>
            </a:pPr>
            <a:endParaRPr lang="en-GB" dirty="0" smtClean="0"/>
          </a:p>
          <a:p>
            <a:pPr marL="0" indent="0">
              <a:buNone/>
            </a:pPr>
            <a:r>
              <a:rPr lang="en-GB" sz="2400" dirty="0" smtClean="0"/>
              <a:t>Read the paragraphs carefully and add in the missing punctuation and capital letters. Make sure you are able to explain why you chose to punctuate it as you did. </a:t>
            </a:r>
          </a:p>
          <a:p>
            <a:pPr marL="0" indent="0">
              <a:buNone/>
            </a:pPr>
            <a:r>
              <a:rPr lang="en-GB" sz="2400" dirty="0" smtClean="0"/>
              <a:t>You might find it helpful to read the words out loud under your breath first. </a:t>
            </a:r>
            <a:endParaRPr lang="en-GB" sz="2400" dirty="0"/>
          </a:p>
        </p:txBody>
      </p:sp>
    </p:spTree>
    <p:extLst>
      <p:ext uri="{BB962C8B-B14F-4D97-AF65-F5344CB8AC3E}">
        <p14:creationId xmlns:p14="http://schemas.microsoft.com/office/powerpoint/2010/main" val="1001718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Plenary- Comma splice. </a:t>
            </a:r>
            <a:endParaRPr lang="en-GB" dirty="0"/>
          </a:p>
        </p:txBody>
      </p:sp>
      <p:sp>
        <p:nvSpPr>
          <p:cNvPr id="3" name="Content Placeholder 2"/>
          <p:cNvSpPr>
            <a:spLocks noGrp="1"/>
          </p:cNvSpPr>
          <p:nvPr>
            <p:ph idx="1"/>
          </p:nvPr>
        </p:nvSpPr>
        <p:spPr/>
        <p:txBody>
          <a:bodyPr/>
          <a:lstStyle/>
          <a:p>
            <a:pPr marL="0" indent="0">
              <a:buNone/>
            </a:pPr>
            <a:r>
              <a:rPr lang="en-GB" dirty="0" smtClean="0"/>
              <a:t>When you are joining two independent clauses, you might be tempted to join them with a comma. However, this is incorrect. A semicolon or a conjunction should be used instead, this mistake is called a </a:t>
            </a:r>
            <a:r>
              <a:rPr lang="en-GB" i="1" dirty="0" smtClean="0"/>
              <a:t>comma splice</a:t>
            </a:r>
            <a:r>
              <a:rPr lang="en-GB" dirty="0" smtClean="0"/>
              <a:t>.</a:t>
            </a:r>
          </a:p>
          <a:p>
            <a:pPr marL="0" indent="0">
              <a:buNone/>
            </a:pPr>
            <a:endParaRPr lang="en-GB" dirty="0"/>
          </a:p>
          <a:p>
            <a:pPr marL="0" indent="0">
              <a:buNone/>
            </a:pPr>
            <a:r>
              <a:rPr lang="en-GB" dirty="0" smtClean="0"/>
              <a:t>Identify the comma splice in the previous paragraph, and suggest a better way it could be written. </a:t>
            </a:r>
          </a:p>
          <a:p>
            <a:pPr marL="0" indent="0">
              <a:buNone/>
            </a:pPr>
            <a:r>
              <a:rPr lang="en-GB" i="1" dirty="0" smtClean="0"/>
              <a:t>Challenge: Go back to the beginning of your English book and see if you can locate a comma splice in any of your marking comments!</a:t>
            </a:r>
            <a:endParaRPr lang="en-GB" i="1" dirty="0"/>
          </a:p>
        </p:txBody>
      </p:sp>
    </p:spTree>
    <p:extLst>
      <p:ext uri="{BB962C8B-B14F-4D97-AF65-F5344CB8AC3E}">
        <p14:creationId xmlns:p14="http://schemas.microsoft.com/office/powerpoint/2010/main" val="4165318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492</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Comic Sans MS</vt:lpstr>
      <vt:lpstr>Office Theme</vt:lpstr>
      <vt:lpstr>LO: To compose complete sentences using subject and verb. Must: identify word classes- noun, verb, adjective, adverb. Should: ensure I know when to end a sentence. Could: know how to join clauses with punctuation or conjunctions.  Even better if: I understand what a comma splice is. </vt:lpstr>
      <vt:lpstr>With your talk partner, come up with a sentence and examples to describe each of these word classes. </vt:lpstr>
      <vt:lpstr>Task 1. Look at the picture given. On your whiteboard, write some sentences based on what you can see. Underline the subject and the verb. </vt:lpstr>
      <vt:lpstr>What if I want to use longer or more complex sentences? </vt:lpstr>
      <vt:lpstr>Task 2. Edit these two paragraphs from Goodnight Mr Tom so that the sentences end properly. </vt:lpstr>
      <vt:lpstr>Plenary- Comma splice.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Greenham</dc:creator>
  <cp:lastModifiedBy>J Greenham</cp:lastModifiedBy>
  <cp:revision>15</cp:revision>
  <dcterms:created xsi:type="dcterms:W3CDTF">2022-02-27T10:46:46Z</dcterms:created>
  <dcterms:modified xsi:type="dcterms:W3CDTF">2022-02-27T12:20:07Z</dcterms:modified>
</cp:coreProperties>
</file>