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330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9C42-59A7-46F9-8EEA-B634EADAEF87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C82-41CF-4FD3-91DE-03755CBE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107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9C42-59A7-46F9-8EEA-B634EADAEF87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C82-41CF-4FD3-91DE-03755CBE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048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9C42-59A7-46F9-8EEA-B634EADAEF87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C82-41CF-4FD3-91DE-03755CBE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087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9C42-59A7-46F9-8EEA-B634EADAEF87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C82-41CF-4FD3-91DE-03755CBE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889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9C42-59A7-46F9-8EEA-B634EADAEF87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C82-41CF-4FD3-91DE-03755CBE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992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9C42-59A7-46F9-8EEA-B634EADAEF87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C82-41CF-4FD3-91DE-03755CBE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21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9C42-59A7-46F9-8EEA-B634EADAEF87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C82-41CF-4FD3-91DE-03755CBE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825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9C42-59A7-46F9-8EEA-B634EADAEF87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C82-41CF-4FD3-91DE-03755CBE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369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9C42-59A7-46F9-8EEA-B634EADAEF87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C82-41CF-4FD3-91DE-03755CBE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764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9C42-59A7-46F9-8EEA-B634EADAEF87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C82-41CF-4FD3-91DE-03755CBE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264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9C42-59A7-46F9-8EEA-B634EADAEF87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CEC82-41CF-4FD3-91DE-03755CBE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812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09C42-59A7-46F9-8EEA-B634EADAEF87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CEC82-41CF-4FD3-91DE-03755CBE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45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rwKUGfBzh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427382" y="367748"/>
            <a:ext cx="651165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LO: To identify the subject and verb of a sentence.</a:t>
            </a:r>
          </a:p>
          <a:p>
            <a:r>
              <a:rPr lang="en-GB" dirty="0" smtClean="0"/>
              <a:t>Must- I can explain what verbs are.</a:t>
            </a:r>
          </a:p>
          <a:p>
            <a:r>
              <a:rPr lang="en-GB" dirty="0" smtClean="0"/>
              <a:t>Should- I can identify the subject of a sentence. </a:t>
            </a:r>
          </a:p>
          <a:p>
            <a:r>
              <a:rPr lang="en-GB" dirty="0" smtClean="0"/>
              <a:t>Could- I can use verbs and subjects to compose my own sentences. </a:t>
            </a:r>
          </a:p>
          <a:p>
            <a:r>
              <a:rPr lang="en-GB" dirty="0" smtClean="0"/>
              <a:t>Even better if- I can experiment with sentence structure. </a:t>
            </a:r>
            <a:endParaRPr lang="en-GB" dirty="0"/>
          </a:p>
        </p:txBody>
      </p:sp>
      <p:pic>
        <p:nvPicPr>
          <p:cNvPr id="1026" name="Picture 2" descr="Independent Clauses: Definition, Examples, &amp;amp; Exercises | Albert.i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801" y="2193363"/>
            <a:ext cx="10493135" cy="4344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617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174357" cy="113568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Discuss with your partner: What is a sentence?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sentence is when you have a capital letter at the beginning and a full stop at the end.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 sentence contains only one idea or thought.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 sentence contains a subject and a verb. </a:t>
            </a:r>
            <a:endParaRPr lang="en-GB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685800" y="1719470"/>
            <a:ext cx="10684565" cy="1063487"/>
          </a:xfrm>
          <a:prstGeom prst="wedgeRoundRectCallout">
            <a:avLst>
              <a:gd name="adj1" fmla="val 44004"/>
              <a:gd name="adj2" fmla="val 71187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ular Callout 4"/>
          <p:cNvSpPr/>
          <p:nvPr/>
        </p:nvSpPr>
        <p:spPr>
          <a:xfrm>
            <a:off x="659296" y="3389243"/>
            <a:ext cx="10684565" cy="897835"/>
          </a:xfrm>
          <a:prstGeom prst="wedgeRoundRectCallout">
            <a:avLst>
              <a:gd name="adj1" fmla="val 2237"/>
              <a:gd name="adj2" fmla="val 69318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ular Callout 5"/>
          <p:cNvSpPr/>
          <p:nvPr/>
        </p:nvSpPr>
        <p:spPr>
          <a:xfrm>
            <a:off x="738809" y="4969565"/>
            <a:ext cx="10684565" cy="907775"/>
          </a:xfrm>
          <a:prstGeom prst="wedgeRoundRectCallout">
            <a:avLst>
              <a:gd name="adj1" fmla="val 35725"/>
              <a:gd name="adj2" fmla="val 71187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90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Answer- A sentence contains a </a:t>
            </a:r>
            <a:r>
              <a:rPr lang="en-GB" sz="4000" b="1" dirty="0" smtClean="0">
                <a:solidFill>
                  <a:srgbClr val="FF0000"/>
                </a:solidFill>
              </a:rPr>
              <a:t>subject</a:t>
            </a:r>
            <a:r>
              <a:rPr lang="en-GB" sz="4000" dirty="0" smtClean="0"/>
              <a:t> and a </a:t>
            </a:r>
            <a:r>
              <a:rPr lang="en-GB" sz="4000" b="1" dirty="0" smtClean="0">
                <a:solidFill>
                  <a:schemeClr val="accent5"/>
                </a:solidFill>
              </a:rPr>
              <a:t>verb</a:t>
            </a:r>
            <a:r>
              <a:rPr lang="en-GB" sz="4000" dirty="0" smtClean="0"/>
              <a:t>. 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9531"/>
            <a:ext cx="10515600" cy="2176670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Identify the verbs in these sentences. </a:t>
            </a:r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dirty="0" smtClean="0"/>
              <a:t>Billy began his homework. 	Cats are furry. 	Delilah went home.</a:t>
            </a:r>
          </a:p>
          <a:p>
            <a:pPr marL="0" indent="0">
              <a:buNone/>
            </a:pPr>
            <a:r>
              <a:rPr lang="en-GB" dirty="0" smtClean="0"/>
              <a:t>The driver turned left.  		Diego was bored.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636104" y="3240157"/>
            <a:ext cx="10942983" cy="3319669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123120" y="3727172"/>
            <a:ext cx="1018760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You can think to verbs as ‘doing’ or ‘being’ words. Sort these into things you are, or things you do. </a:t>
            </a:r>
          </a:p>
          <a:p>
            <a:endParaRPr lang="en-GB" sz="2800" dirty="0"/>
          </a:p>
          <a:p>
            <a:r>
              <a:rPr lang="en-GB" sz="2800" b="1" dirty="0" smtClean="0"/>
              <a:t>cry               was                  listened                  went                   need                   am                wrote                is              blame               are             like             am                 took.    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517195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 we can talk about subjects. A subject is a noun that does or is something.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78817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E.g. </a:t>
            </a:r>
            <a:r>
              <a:rPr lang="en-GB" dirty="0" smtClean="0">
                <a:solidFill>
                  <a:srgbClr val="FF0000"/>
                </a:solidFill>
              </a:rPr>
              <a:t>Mr Tom </a:t>
            </a:r>
            <a:r>
              <a:rPr lang="en-GB" dirty="0" smtClean="0">
                <a:solidFill>
                  <a:schemeClr val="accent5"/>
                </a:solidFill>
              </a:rPr>
              <a:t>was</a:t>
            </a:r>
            <a:r>
              <a:rPr lang="en-GB" dirty="0" smtClean="0"/>
              <a:t> grumpy.           </a:t>
            </a:r>
            <a:r>
              <a:rPr lang="en-GB" dirty="0" smtClean="0">
                <a:solidFill>
                  <a:srgbClr val="FF0000"/>
                </a:solidFill>
              </a:rPr>
              <a:t>Willie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accent5"/>
                </a:solidFill>
              </a:rPr>
              <a:t>likes</a:t>
            </a:r>
            <a:r>
              <a:rPr lang="en-GB" dirty="0" smtClean="0"/>
              <a:t> art.            </a:t>
            </a:r>
            <a:r>
              <a:rPr lang="en-GB" dirty="0" smtClean="0">
                <a:solidFill>
                  <a:srgbClr val="FF0000"/>
                </a:solidFill>
              </a:rPr>
              <a:t>Cows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accent5"/>
                </a:solidFill>
              </a:rPr>
              <a:t>are</a:t>
            </a:r>
            <a:r>
              <a:rPr lang="en-GB" dirty="0" smtClean="0"/>
              <a:t> herbivores.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Try to identify the subject of these sentences.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cottage looked neat          six  starving evacuees glared at the teacher</a:t>
            </a:r>
          </a:p>
          <a:p>
            <a:pPr marL="0" indent="0">
              <a:buNone/>
            </a:pPr>
            <a:r>
              <a:rPr lang="en-GB" dirty="0" smtClean="0"/>
              <a:t>a flock of sheep escaped               fear gripped Willie’s soul</a:t>
            </a:r>
            <a:endParaRPr lang="en-GB" dirty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705677" y="3538331"/>
            <a:ext cx="11141765" cy="1600200"/>
          </a:xfrm>
          <a:prstGeom prst="round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655983" y="5476460"/>
            <a:ext cx="11062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If you have both a subject and a verb, and you have completed your idea, this is called an </a:t>
            </a:r>
            <a:r>
              <a:rPr lang="en-GB" sz="2800" b="1" dirty="0" smtClean="0"/>
              <a:t>independent clause</a:t>
            </a:r>
            <a:r>
              <a:rPr lang="en-GB" sz="2800" dirty="0" smtClean="0"/>
              <a:t>. You can add a full stop and move on</a:t>
            </a:r>
            <a:r>
              <a:rPr lang="en-GB" dirty="0" smtClean="0"/>
              <a:t>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107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922" y="643420"/>
            <a:ext cx="11012555" cy="1325563"/>
          </a:xfrm>
        </p:spPr>
        <p:txBody>
          <a:bodyPr>
            <a:noAutofit/>
          </a:bodyPr>
          <a:lstStyle/>
          <a:p>
            <a:r>
              <a:rPr lang="en-GB" sz="3600" b="1" dirty="0" smtClean="0"/>
              <a:t>Task A</a:t>
            </a:r>
            <a:r>
              <a:rPr lang="en-GB" sz="3600" dirty="0" smtClean="0"/>
              <a:t>. On your whiteboard, come up with your own sentences. Swap with your partner and identify the subject and verb.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476" y="2862469"/>
            <a:ext cx="10515600" cy="35482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Can you extend your </a:t>
            </a:r>
            <a:r>
              <a:rPr lang="en-GB" dirty="0" smtClean="0">
                <a:solidFill>
                  <a:srgbClr val="FF0000"/>
                </a:solidFill>
              </a:rPr>
              <a:t>subject</a:t>
            </a:r>
            <a:r>
              <a:rPr lang="en-GB" dirty="0" smtClean="0"/>
              <a:t> with further information? </a:t>
            </a:r>
          </a:p>
          <a:p>
            <a:pPr marL="0" indent="0">
              <a:buNone/>
            </a:pPr>
            <a:r>
              <a:rPr lang="en-GB" dirty="0" smtClean="0"/>
              <a:t>(This is known as a noun phrase).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Can you extend your </a:t>
            </a:r>
            <a:r>
              <a:rPr lang="en-GB" dirty="0" smtClean="0">
                <a:solidFill>
                  <a:schemeClr val="accent5"/>
                </a:solidFill>
              </a:rPr>
              <a:t>verb</a:t>
            </a:r>
            <a:r>
              <a:rPr lang="en-GB" dirty="0" smtClean="0"/>
              <a:t> with further information? </a:t>
            </a:r>
          </a:p>
          <a:p>
            <a:pPr marL="0" indent="0">
              <a:buNone/>
            </a:pPr>
            <a:r>
              <a:rPr lang="en-GB" dirty="0" smtClean="0"/>
              <a:t>(This is known as an adverbial phrase).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Can you change the order of the verb and noun? What is the effect? 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829029" y="1912491"/>
            <a:ext cx="105612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 smtClean="0">
                <a:hlinkClick r:id="rId2"/>
              </a:rPr>
              <a:t>https://www.youtube.com/watch?v=ErwKUGfBzhg</a:t>
            </a:r>
            <a:r>
              <a:rPr lang="en-GB" sz="3600" dirty="0" smtClean="0"/>
              <a:t>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71869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Example sentences.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322" y="2107096"/>
            <a:ext cx="10235502" cy="33677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 smtClean="0">
                <a:solidFill>
                  <a:srgbClr val="FF0000"/>
                </a:solidFill>
              </a:rPr>
              <a:t>Tom</a:t>
            </a:r>
            <a:r>
              <a:rPr lang="en-GB" sz="3600" dirty="0" smtClean="0"/>
              <a:t> </a:t>
            </a:r>
            <a:r>
              <a:rPr lang="en-GB" sz="3600" dirty="0" smtClean="0">
                <a:solidFill>
                  <a:schemeClr val="accent5"/>
                </a:solidFill>
              </a:rPr>
              <a:t>opened</a:t>
            </a:r>
            <a:r>
              <a:rPr lang="en-GB" sz="3600" dirty="0" smtClean="0"/>
              <a:t> the door.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 smtClean="0">
                <a:solidFill>
                  <a:srgbClr val="FF0000"/>
                </a:solidFill>
              </a:rPr>
              <a:t>Tom the grumpy old hermit </a:t>
            </a:r>
            <a:r>
              <a:rPr lang="en-GB" sz="3600" dirty="0" smtClean="0">
                <a:solidFill>
                  <a:schemeClr val="accent5"/>
                </a:solidFill>
              </a:rPr>
              <a:t>opened</a:t>
            </a:r>
            <a:r>
              <a:rPr lang="en-GB" sz="3600" dirty="0" smtClean="0"/>
              <a:t> the door.  </a:t>
            </a:r>
          </a:p>
          <a:p>
            <a:pPr marL="0" indent="0">
              <a:buNone/>
            </a:pPr>
            <a:endParaRPr lang="en-GB" sz="3600" dirty="0" smtClean="0"/>
          </a:p>
          <a:p>
            <a:pPr marL="0" indent="0">
              <a:buNone/>
            </a:pPr>
            <a:r>
              <a:rPr lang="en-GB" sz="3600" dirty="0" smtClean="0">
                <a:solidFill>
                  <a:srgbClr val="FF0000"/>
                </a:solidFill>
              </a:rPr>
              <a:t>Tom </a:t>
            </a:r>
            <a:r>
              <a:rPr lang="en-GB" sz="3600" dirty="0" smtClean="0">
                <a:solidFill>
                  <a:schemeClr val="accent5"/>
                </a:solidFill>
              </a:rPr>
              <a:t>opened</a:t>
            </a:r>
            <a:r>
              <a:rPr lang="en-GB" sz="3600" dirty="0" smtClean="0"/>
              <a:t> the door </a:t>
            </a:r>
            <a:r>
              <a:rPr lang="en-GB" sz="3600" dirty="0" smtClean="0">
                <a:solidFill>
                  <a:schemeClr val="accent5"/>
                </a:solidFill>
              </a:rPr>
              <a:t>with a violent jerk.</a:t>
            </a:r>
            <a:endParaRPr lang="en-GB" sz="36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98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01478" y="1782501"/>
            <a:ext cx="8472669" cy="48266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636106" y="363282"/>
            <a:ext cx="1086347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Task B. </a:t>
            </a:r>
            <a:r>
              <a:rPr lang="en-GB" sz="3600" dirty="0"/>
              <a:t>Using your highlighters, identify the subject and verb in each sentence of a passage of Goodnight Mr Tom. 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2869" t="11392" r="23650" b="15934"/>
          <a:stretch/>
        </p:blipFill>
        <p:spPr>
          <a:xfrm>
            <a:off x="2002421" y="2012761"/>
            <a:ext cx="7963382" cy="438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77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707" y="388275"/>
            <a:ext cx="11118448" cy="1325563"/>
          </a:xfrm>
        </p:spPr>
        <p:txBody>
          <a:bodyPr>
            <a:noAutofit/>
          </a:bodyPr>
          <a:lstStyle/>
          <a:p>
            <a:r>
              <a:rPr lang="en-GB" sz="3600" b="1" dirty="0" smtClean="0"/>
              <a:t>Plenary. </a:t>
            </a:r>
            <a:r>
              <a:rPr lang="en-GB" sz="3600" dirty="0" smtClean="0"/>
              <a:t>Just for fun, can you identify the subject and verb from each sentence of ‘The Jabberwocky’ by Lewis Carroll? 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042" y="2577980"/>
            <a:ext cx="5574173" cy="3047315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en-GB" sz="3300" dirty="0" err="1"/>
              <a:t>’Twas</a:t>
            </a:r>
            <a:r>
              <a:rPr lang="en-GB" sz="3300" dirty="0"/>
              <a:t> </a:t>
            </a:r>
            <a:r>
              <a:rPr lang="en-GB" sz="3300" dirty="0" err="1"/>
              <a:t>brillig</a:t>
            </a:r>
            <a:r>
              <a:rPr lang="en-GB" sz="3300" dirty="0"/>
              <a:t>, and the </a:t>
            </a:r>
            <a:r>
              <a:rPr lang="en-GB" sz="3300" dirty="0" err="1"/>
              <a:t>slithy</a:t>
            </a:r>
            <a:r>
              <a:rPr lang="en-GB" sz="3300" dirty="0"/>
              <a:t> </a:t>
            </a:r>
            <a:r>
              <a:rPr lang="en-GB" sz="3300" dirty="0" err="1"/>
              <a:t>toves</a:t>
            </a:r>
            <a:r>
              <a:rPr lang="en-GB" sz="3300" dirty="0"/>
              <a:t/>
            </a:r>
            <a:br>
              <a:rPr lang="en-GB" sz="3300" dirty="0"/>
            </a:br>
            <a:endParaRPr lang="en-GB" sz="3300" dirty="0"/>
          </a:p>
          <a:p>
            <a:pPr marL="0" indent="0" fontAlgn="base">
              <a:buNone/>
            </a:pPr>
            <a:r>
              <a:rPr lang="en-GB" sz="3300" dirty="0"/>
              <a:t>      Did gyre and </a:t>
            </a:r>
            <a:r>
              <a:rPr lang="en-GB" sz="3300" dirty="0" err="1"/>
              <a:t>gimble</a:t>
            </a:r>
            <a:r>
              <a:rPr lang="en-GB" sz="3300" dirty="0"/>
              <a:t> in the </a:t>
            </a:r>
            <a:r>
              <a:rPr lang="en-GB" sz="3300" dirty="0" err="1"/>
              <a:t>wabe</a:t>
            </a:r>
            <a:r>
              <a:rPr lang="en-GB" sz="3300" dirty="0"/>
              <a:t>:</a:t>
            </a:r>
            <a:br>
              <a:rPr lang="en-GB" sz="3300" dirty="0"/>
            </a:br>
            <a:endParaRPr lang="en-GB" sz="3300" dirty="0"/>
          </a:p>
          <a:p>
            <a:pPr marL="0" indent="0" fontAlgn="base">
              <a:buNone/>
            </a:pPr>
            <a:r>
              <a:rPr lang="en-GB" sz="3300" dirty="0"/>
              <a:t>All </a:t>
            </a:r>
            <a:r>
              <a:rPr lang="en-GB" sz="3300" dirty="0" err="1"/>
              <a:t>mimsy</a:t>
            </a:r>
            <a:r>
              <a:rPr lang="en-GB" sz="3300" dirty="0"/>
              <a:t> were the </a:t>
            </a:r>
            <a:r>
              <a:rPr lang="en-GB" sz="3300" dirty="0" err="1"/>
              <a:t>borogoves</a:t>
            </a:r>
            <a:r>
              <a:rPr lang="en-GB" sz="3300" dirty="0"/>
              <a:t>,</a:t>
            </a:r>
            <a:br>
              <a:rPr lang="en-GB" sz="3300" dirty="0"/>
            </a:br>
            <a:endParaRPr lang="en-GB" sz="3300" dirty="0"/>
          </a:p>
          <a:p>
            <a:pPr marL="0" indent="0" fontAlgn="base">
              <a:buNone/>
            </a:pPr>
            <a:r>
              <a:rPr lang="en-GB" sz="3300" dirty="0"/>
              <a:t>      And the </a:t>
            </a:r>
            <a:r>
              <a:rPr lang="en-GB" sz="3300" dirty="0" err="1"/>
              <a:t>mome</a:t>
            </a:r>
            <a:r>
              <a:rPr lang="en-GB" sz="3300" dirty="0"/>
              <a:t> </a:t>
            </a:r>
            <a:r>
              <a:rPr lang="en-GB" sz="3300" dirty="0" err="1"/>
              <a:t>raths</a:t>
            </a:r>
            <a:r>
              <a:rPr lang="en-GB" sz="3300" dirty="0"/>
              <a:t> </a:t>
            </a:r>
            <a:r>
              <a:rPr lang="en-GB" sz="3300" dirty="0" err="1"/>
              <a:t>outgrabe</a:t>
            </a:r>
            <a:r>
              <a:rPr lang="en-GB" sz="3300" dirty="0" smtClean="0"/>
              <a:t>.</a:t>
            </a:r>
            <a:r>
              <a:rPr lang="en-GB" sz="3300" dirty="0"/>
              <a:t/>
            </a:r>
            <a:br>
              <a:rPr lang="en-GB" sz="3300" dirty="0"/>
            </a:br>
            <a:endParaRPr lang="en-GB" sz="33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5810491" y="2326511"/>
            <a:ext cx="657827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GB" sz="2800" dirty="0"/>
              <a:t>“Beware the Jabberwock, my son!</a:t>
            </a:r>
            <a:br>
              <a:rPr lang="en-GB" sz="2800" dirty="0"/>
            </a:br>
            <a:endParaRPr lang="en-GB" sz="2800" dirty="0"/>
          </a:p>
          <a:p>
            <a:pPr fontAlgn="base"/>
            <a:r>
              <a:rPr lang="en-GB" sz="2800" dirty="0"/>
              <a:t>      The jaws that bite, the claws that catch!</a:t>
            </a:r>
            <a:br>
              <a:rPr lang="en-GB" sz="2800" dirty="0"/>
            </a:br>
            <a:endParaRPr lang="en-GB" sz="2800" dirty="0"/>
          </a:p>
          <a:p>
            <a:pPr fontAlgn="base"/>
            <a:r>
              <a:rPr lang="en-GB" sz="2800" dirty="0"/>
              <a:t>Beware the </a:t>
            </a:r>
            <a:r>
              <a:rPr lang="en-GB" sz="2800" dirty="0" err="1"/>
              <a:t>Jubjub</a:t>
            </a:r>
            <a:r>
              <a:rPr lang="en-GB" sz="2800" dirty="0"/>
              <a:t> bird, and shun</a:t>
            </a:r>
            <a:br>
              <a:rPr lang="en-GB" sz="2800" dirty="0"/>
            </a:br>
            <a:endParaRPr lang="en-GB" sz="2800" dirty="0"/>
          </a:p>
          <a:p>
            <a:pPr fontAlgn="base"/>
            <a:r>
              <a:rPr lang="en-GB" sz="2800" dirty="0"/>
              <a:t>      </a:t>
            </a:r>
            <a:r>
              <a:rPr lang="en-GB" sz="2800" dirty="0" smtClean="0"/>
              <a:t>the </a:t>
            </a:r>
            <a:r>
              <a:rPr lang="en-GB" sz="2800" dirty="0" err="1"/>
              <a:t>frumious</a:t>
            </a:r>
            <a:r>
              <a:rPr lang="en-GB" sz="2800" dirty="0"/>
              <a:t> Bandersnatch!”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3086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3029</TotalTime>
  <Words>429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Discuss with your partner: What is a sentence?</vt:lpstr>
      <vt:lpstr>Answer- A sentence contains a subject and a verb. </vt:lpstr>
      <vt:lpstr>Now we can talk about subjects. A subject is a noun that does or is something. </vt:lpstr>
      <vt:lpstr>Task A. On your whiteboard, come up with your own sentences. Swap with your partner and identify the subject and verb.</vt:lpstr>
      <vt:lpstr>Example sentences. </vt:lpstr>
      <vt:lpstr>PowerPoint Presentation</vt:lpstr>
      <vt:lpstr>Plenary. Just for fun, can you identify the subject and verb from each sentence of ‘The Jabberwocky’ by Lewis Carroll?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Greenham</dc:creator>
  <cp:lastModifiedBy>J Greenham</cp:lastModifiedBy>
  <cp:revision>21</cp:revision>
  <dcterms:created xsi:type="dcterms:W3CDTF">2022-02-25T08:16:35Z</dcterms:created>
  <dcterms:modified xsi:type="dcterms:W3CDTF">2022-02-27T10:45:54Z</dcterms:modified>
</cp:coreProperties>
</file>