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2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31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3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089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159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17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02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85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54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022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450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29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2A6AB-5210-429A-A3E9-F7E9D99F5CE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3FC4D-08F3-455C-A661-C2E415EC9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557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4461" y="2723322"/>
            <a:ext cx="10240617" cy="3538330"/>
          </a:xfrm>
        </p:spPr>
        <p:txBody>
          <a:bodyPr/>
          <a:lstStyle/>
          <a:p>
            <a:r>
              <a:rPr lang="en-GB" dirty="0" smtClean="0"/>
              <a:t>Locate the preposition in each sentence. Suggest a different preposition to change the meaning of the sentence. </a:t>
            </a:r>
          </a:p>
          <a:p>
            <a:endParaRPr lang="en-GB" dirty="0"/>
          </a:p>
          <a:p>
            <a:r>
              <a:rPr lang="en-GB" dirty="0" smtClean="0"/>
              <a:t>We are playing under the tree.</a:t>
            </a:r>
          </a:p>
          <a:p>
            <a:r>
              <a:rPr lang="en-GB" dirty="0" smtClean="0"/>
              <a:t>Tommy left for school after breakfast. </a:t>
            </a:r>
          </a:p>
          <a:p>
            <a:r>
              <a:rPr lang="en-GB" dirty="0" smtClean="0"/>
              <a:t>Rubbish was scattered across the riverbank. 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355869"/>
              </p:ext>
            </p:extLst>
          </p:nvPr>
        </p:nvGraphicFramePr>
        <p:xfrm>
          <a:off x="229620" y="163231"/>
          <a:ext cx="7224727" cy="2003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0905">
                  <a:extLst>
                    <a:ext uri="{9D8B030D-6E8A-4147-A177-3AD203B41FA5}">
                      <a16:colId xmlns:a16="http://schemas.microsoft.com/office/drawing/2014/main" val="354229881"/>
                    </a:ext>
                  </a:extLst>
                </a:gridCol>
                <a:gridCol w="5468632">
                  <a:extLst>
                    <a:ext uri="{9D8B030D-6E8A-4147-A177-3AD203B41FA5}">
                      <a16:colId xmlns:a16="http://schemas.microsoft.com/office/drawing/2014/main" val="2793792747"/>
                    </a:ext>
                  </a:extLst>
                </a:gridCol>
                <a:gridCol w="785190">
                  <a:extLst>
                    <a:ext uri="{9D8B030D-6E8A-4147-A177-3AD203B41FA5}">
                      <a16:colId xmlns:a16="http://schemas.microsoft.com/office/drawing/2014/main" val="131333313"/>
                    </a:ext>
                  </a:extLst>
                </a:gridCol>
              </a:tblGrid>
              <a:tr h="40329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u="sng" dirty="0">
                          <a:effectLst/>
                        </a:rPr>
                        <a:t>L.O. To identify the different types of figurative language used in the poem.</a:t>
                      </a:r>
                      <a:endParaRPr lang="en-GB" sz="24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077471"/>
                  </a:ext>
                </a:extLst>
              </a:tr>
              <a:tr h="2296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Self- Assessment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Success Criteria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Teacher Assessment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9545812"/>
                  </a:ext>
                </a:extLst>
              </a:tr>
              <a:tr h="178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Must…I can identify different types of figurative language used.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473363"/>
                  </a:ext>
                </a:extLst>
              </a:tr>
              <a:tr h="178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Should… I can identify the alliterative language used and comment on its impact on the reader.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198332"/>
                  </a:ext>
                </a:extLst>
              </a:tr>
              <a:tr h="186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Must… I can suggest further examples of alliterative language and write further lines in a similar style.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4696421"/>
                  </a:ext>
                </a:extLst>
              </a:tr>
              <a:tr h="3573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Even better if… I can write an additional verse or verses for this poem and include different examples of figurative language including onomatopoeic words.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700" dirty="0"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2306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92887" y="397565"/>
            <a:ext cx="417443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Spag</a:t>
            </a:r>
            <a:r>
              <a:rPr lang="en-GB" sz="2000" dirty="0" smtClean="0"/>
              <a:t> starter- prepositions. </a:t>
            </a:r>
          </a:p>
          <a:p>
            <a:endParaRPr lang="en-GB" sz="2000" dirty="0"/>
          </a:p>
          <a:p>
            <a:r>
              <a:rPr lang="en-GB" sz="2000" dirty="0" smtClean="0"/>
              <a:t>Prepositions are words that tell us the location or time of something relative to something else. 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45898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35079" y="79512"/>
            <a:ext cx="450242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000000"/>
                </a:solidFill>
              </a:rPr>
              <a:t>Sea seasons</a:t>
            </a:r>
          </a:p>
          <a:p>
            <a:pPr algn="ctr"/>
            <a:endParaRPr lang="en-GB" sz="1600" b="0" dirty="0" smtClean="0">
              <a:solidFill>
                <a:srgbClr val="000000"/>
              </a:solidFill>
            </a:endParaRP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The sea bounces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over barnacles,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bobbing and buckling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in the Springtime breeze.</a:t>
            </a:r>
          </a:p>
          <a:p>
            <a:pPr algn="ctr"/>
            <a:endParaRPr lang="en-GB" sz="1600" dirty="0">
              <a:solidFill>
                <a:srgbClr val="000000"/>
              </a:solidFill>
            </a:endParaRP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The sea slithers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across shingle,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splintering and sparkling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under a bright summer sun.</a:t>
            </a:r>
          </a:p>
          <a:p>
            <a:pPr algn="ctr"/>
            <a:endParaRPr lang="en-GB" sz="1600" dirty="0">
              <a:solidFill>
                <a:srgbClr val="000000"/>
              </a:solidFill>
            </a:endParaRP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The sea prowls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over pebbles,</a:t>
            </a:r>
          </a:p>
          <a:p>
            <a:pPr algn="ctr"/>
            <a:r>
              <a:rPr lang="en-GB" sz="2000" dirty="0" err="1">
                <a:solidFill>
                  <a:srgbClr val="000000"/>
                </a:solidFill>
              </a:rPr>
              <a:t>pimpling</a:t>
            </a:r>
            <a:r>
              <a:rPr lang="en-GB" sz="2000" dirty="0">
                <a:solidFill>
                  <a:srgbClr val="000000"/>
                </a:solidFill>
              </a:rPr>
              <a:t> and prickling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on damp autumn days.</a:t>
            </a:r>
          </a:p>
          <a:p>
            <a:pPr algn="ctr"/>
            <a:endParaRPr lang="en-GB" sz="1600" dirty="0">
              <a:solidFill>
                <a:srgbClr val="000000"/>
              </a:solidFill>
            </a:endParaRP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The sea rushes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across rocks,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ranting and raving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when Winter winds blow.</a:t>
            </a:r>
          </a:p>
          <a:p>
            <a:pPr algn="ctr"/>
            <a:endParaRPr lang="en-GB" sz="1600" b="0" dirty="0" smtClean="0">
              <a:solidFill>
                <a:srgbClr val="000000"/>
              </a:solidFill>
            </a:endParaRPr>
          </a:p>
          <a:p>
            <a:pPr algn="ctr"/>
            <a:r>
              <a:rPr lang="en-GB" sz="1600" b="0" dirty="0" smtClean="0">
                <a:solidFill>
                  <a:srgbClr val="000000"/>
                </a:solidFill>
              </a:rPr>
              <a:t>by Moira Andrew</a:t>
            </a:r>
            <a:endParaRPr lang="en-GB" sz="1600" b="0" dirty="0" smtClean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944" y="780288"/>
            <a:ext cx="5669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do you notice about this poem?</a:t>
            </a:r>
          </a:p>
          <a:p>
            <a:r>
              <a:rPr lang="en-GB" sz="2400" dirty="0" smtClean="0"/>
              <a:t>Are there any words you are unsure about?</a:t>
            </a:r>
          </a:p>
          <a:p>
            <a:r>
              <a:rPr lang="en-GB" sz="2400" dirty="0" smtClean="0"/>
              <a:t>What do you think this poem is about?</a:t>
            </a:r>
          </a:p>
          <a:p>
            <a:r>
              <a:rPr lang="en-GB" sz="2400" dirty="0" smtClean="0"/>
              <a:t>Can you spot any techniques you know used by the poet? </a:t>
            </a:r>
            <a:endParaRPr lang="en-GB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99872" y="597408"/>
            <a:ext cx="6278880" cy="2523744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67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6183" y="0"/>
            <a:ext cx="450242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000000"/>
                </a:solidFill>
              </a:rPr>
              <a:t>Sea seasons</a:t>
            </a:r>
          </a:p>
          <a:p>
            <a:pPr algn="ctr"/>
            <a:endParaRPr lang="en-GB" sz="1600" b="0" dirty="0" smtClean="0">
              <a:solidFill>
                <a:srgbClr val="000000"/>
              </a:solidFill>
            </a:endParaRP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The sea bounces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over barnacles,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bobbing and buckling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in the Springtime breeze.</a:t>
            </a:r>
          </a:p>
          <a:p>
            <a:pPr algn="ctr"/>
            <a:endParaRPr lang="en-GB" sz="1600" dirty="0">
              <a:solidFill>
                <a:srgbClr val="000000"/>
              </a:solidFill>
            </a:endParaRP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The sea slithers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across shingle,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splintering and sparkling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under a bright summer sun.</a:t>
            </a:r>
          </a:p>
          <a:p>
            <a:pPr algn="ctr"/>
            <a:endParaRPr lang="en-GB" sz="1600" dirty="0">
              <a:solidFill>
                <a:srgbClr val="000000"/>
              </a:solidFill>
            </a:endParaRP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The sea prowls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over pebbles,</a:t>
            </a:r>
          </a:p>
          <a:p>
            <a:pPr algn="ctr"/>
            <a:r>
              <a:rPr lang="en-GB" sz="2000" dirty="0" err="1">
                <a:solidFill>
                  <a:srgbClr val="000000"/>
                </a:solidFill>
              </a:rPr>
              <a:t>pimpling</a:t>
            </a:r>
            <a:r>
              <a:rPr lang="en-GB" sz="2000" dirty="0">
                <a:solidFill>
                  <a:srgbClr val="000000"/>
                </a:solidFill>
              </a:rPr>
              <a:t> and prickling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on damp autumn days.</a:t>
            </a:r>
          </a:p>
          <a:p>
            <a:pPr algn="ctr"/>
            <a:endParaRPr lang="en-GB" sz="1600" dirty="0">
              <a:solidFill>
                <a:srgbClr val="000000"/>
              </a:solidFill>
            </a:endParaRP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The sea rushes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across rocks,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ranting and raving</a:t>
            </a:r>
          </a:p>
          <a:p>
            <a:pPr algn="ctr"/>
            <a:r>
              <a:rPr lang="en-GB" sz="2000" dirty="0">
                <a:solidFill>
                  <a:srgbClr val="000000"/>
                </a:solidFill>
              </a:rPr>
              <a:t>when Winter winds blow.</a:t>
            </a:r>
          </a:p>
          <a:p>
            <a:pPr algn="ctr"/>
            <a:endParaRPr lang="en-GB" sz="1600" b="0" dirty="0" smtClean="0">
              <a:solidFill>
                <a:srgbClr val="000000"/>
              </a:solidFill>
            </a:endParaRPr>
          </a:p>
          <a:p>
            <a:pPr algn="ctr"/>
            <a:r>
              <a:rPr lang="en-GB" sz="1600" b="0" dirty="0" smtClean="0">
                <a:solidFill>
                  <a:srgbClr val="000000"/>
                </a:solidFill>
              </a:rPr>
              <a:t>by Moira Andrew</a:t>
            </a:r>
            <a:endParaRPr lang="en-GB" sz="1600" b="0" dirty="0" smtClean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93664" y="1255776"/>
            <a:ext cx="5766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On your copy of the poem, use different coloured pencils to underline examples of </a:t>
            </a:r>
            <a:r>
              <a:rPr lang="en-GB" sz="2400" i="1" dirty="0" smtClean="0"/>
              <a:t>alliteration </a:t>
            </a:r>
            <a:r>
              <a:rPr lang="en-GB" sz="2400" dirty="0" smtClean="0"/>
              <a:t>and </a:t>
            </a:r>
            <a:r>
              <a:rPr lang="en-GB" sz="2400" i="1" dirty="0" smtClean="0"/>
              <a:t>onomatopoeia</a:t>
            </a:r>
            <a:r>
              <a:rPr lang="en-GB" sz="2400" dirty="0" smtClean="0"/>
              <a:t>. </a:t>
            </a:r>
            <a:endParaRPr lang="en-GB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5413248" y="1060704"/>
            <a:ext cx="5961888" cy="1475232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5388864" y="3169920"/>
            <a:ext cx="6278880" cy="2304288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510784" y="3328416"/>
            <a:ext cx="61691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Task 1. To use thesaurus and dictionaries to create a bank of powerful verbs we could use in our poetry writing. </a:t>
            </a:r>
          </a:p>
          <a:p>
            <a:endParaRPr lang="en-GB" sz="2400" dirty="0"/>
          </a:p>
          <a:p>
            <a:r>
              <a:rPr lang="en-GB" sz="2400" dirty="0" smtClean="0"/>
              <a:t>To begin to make a list of onomatopoeic words.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8026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Task: To write additional stanzas for ‘Sea Seasons’.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You will need to follow the structure of the poem so far; what have we noticed about the structure of each stanza? 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181600" y="3706660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3200" dirty="0">
                <a:solidFill>
                  <a:srgbClr val="000000"/>
                </a:solidFill>
              </a:rPr>
              <a:t>The sea bounces</a:t>
            </a:r>
          </a:p>
          <a:p>
            <a:pPr algn="ctr"/>
            <a:r>
              <a:rPr lang="en-GB" sz="3200" dirty="0">
                <a:solidFill>
                  <a:srgbClr val="000000"/>
                </a:solidFill>
              </a:rPr>
              <a:t>over barnacles,</a:t>
            </a:r>
          </a:p>
          <a:p>
            <a:pPr algn="ctr"/>
            <a:r>
              <a:rPr lang="en-GB" sz="3200" dirty="0">
                <a:solidFill>
                  <a:srgbClr val="000000"/>
                </a:solidFill>
              </a:rPr>
              <a:t>bobbing and buckling</a:t>
            </a:r>
          </a:p>
          <a:p>
            <a:pPr algn="ctr"/>
            <a:r>
              <a:rPr lang="en-GB" sz="3200" dirty="0">
                <a:solidFill>
                  <a:srgbClr val="000000"/>
                </a:solidFill>
              </a:rPr>
              <a:t>in the Springtime breeze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93763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Did you like the poem, </a:t>
            </a:r>
            <a:r>
              <a:rPr lang="en-GB" i="1" dirty="0" smtClean="0"/>
              <a:t>Sea seasons</a:t>
            </a:r>
            <a:r>
              <a:rPr lang="en-GB" dirty="0" smtClean="0"/>
              <a:t>? What did you like or dislike?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Volunteers will read out their version of a verse from sea seasons.  Your task is to spot their use of alliteration and onomatopoeia. </a:t>
            </a:r>
          </a:p>
        </p:txBody>
      </p:sp>
    </p:spTree>
    <p:extLst>
      <p:ext uri="{BB962C8B-B14F-4D97-AF65-F5344CB8AC3E}">
        <p14:creationId xmlns:p14="http://schemas.microsoft.com/office/powerpoint/2010/main" val="48411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411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460</Words>
  <Application>Microsoft Office PowerPoint</Application>
  <PresentationFormat>Widescreen</PresentationFormat>
  <Paragraphs>88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Task: To write additional stanzas for ‘Sea Seasons’. </vt:lpstr>
      <vt:lpstr>Plenary.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11</cp:revision>
  <dcterms:created xsi:type="dcterms:W3CDTF">2021-12-02T21:52:39Z</dcterms:created>
  <dcterms:modified xsi:type="dcterms:W3CDTF">2021-12-03T11:07:02Z</dcterms:modified>
</cp:coreProperties>
</file>