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7" r:id="rId2"/>
    <p:sldId id="263" r:id="rId3"/>
    <p:sldId id="267" r:id="rId4"/>
    <p:sldId id="265" r:id="rId5"/>
    <p:sldId id="26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72000" autoAdjust="0"/>
  </p:normalViewPr>
  <p:slideViewPr>
    <p:cSldViewPr snapToGrid="0">
      <p:cViewPr varScale="1">
        <p:scale>
          <a:sx n="53" d="100"/>
          <a:sy n="53" d="100"/>
        </p:scale>
        <p:origin x="141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E86252-DC5D-4B70-8D2B-79D0566DFFF7}" type="datetimeFigureOut">
              <a:rPr lang="en-GB" smtClean="0"/>
              <a:t>11/07/2021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D3C5F9-3539-49CD-8876-E19100475F76}" type="slidenum">
              <a:rPr lang="en-GB" smtClean="0"/>
              <a:t>‹#›</a:t>
            </a:fld>
            <a:endParaRPr lang="en-GB"/>
          </a:p>
        </p:txBody>
      </p:sp>
    </p:spTree>
    <p:extLst>
      <p:ext uri="{BB962C8B-B14F-4D97-AF65-F5344CB8AC3E}">
        <p14:creationId xmlns:p14="http://schemas.microsoft.com/office/powerpoint/2010/main" val="2697307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Good morning everyone and welcome to our lesson today. We are going to continue our poetry unit and today  with a little bit of grammar. Our learning objective is to identify nouns and verbs. </a:t>
            </a:r>
          </a:p>
        </p:txBody>
      </p:sp>
      <p:sp>
        <p:nvSpPr>
          <p:cNvPr id="4" name="Slide Number Placeholder 3"/>
          <p:cNvSpPr>
            <a:spLocks noGrp="1"/>
          </p:cNvSpPr>
          <p:nvPr>
            <p:ph type="sldNum" sz="quarter" idx="10"/>
          </p:nvPr>
        </p:nvSpPr>
        <p:spPr/>
        <p:txBody>
          <a:bodyPr/>
          <a:lstStyle/>
          <a:p>
            <a:fld id="{87876644-D668-4547-9829-99B1EA3E6D45}" type="slidenum">
              <a:rPr lang="en-GB" smtClean="0"/>
              <a:t>1</a:t>
            </a:fld>
            <a:endParaRPr lang="en-GB"/>
          </a:p>
        </p:txBody>
      </p:sp>
    </p:spTree>
    <p:extLst>
      <p:ext uri="{BB962C8B-B14F-4D97-AF65-F5344CB8AC3E}">
        <p14:creationId xmlns:p14="http://schemas.microsoft.com/office/powerpoint/2010/main" val="25194761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Newspapers</a:t>
            </a:r>
            <a:r>
              <a:rPr lang="en-GB" baseline="0" dirty="0" smtClean="0"/>
              <a:t> share information about big events. They can share good and bad news. Good news is my favourite kind of news. </a:t>
            </a:r>
          </a:p>
          <a:p>
            <a:endParaRPr lang="en-GB" baseline="0" dirty="0" smtClean="0"/>
          </a:p>
          <a:p>
            <a:r>
              <a:rPr lang="en-GB" baseline="0" dirty="0" smtClean="0"/>
              <a:t>When we write our own newspaper reports we are going to be writing about some good news linking to the story of Charlie and the Chocolate Factory. What good news might we share? I’ll leave you to have a think about that and we will come back to it in a later lesson. </a:t>
            </a:r>
          </a:p>
          <a:p>
            <a:endParaRPr lang="en-GB" baseline="0" dirty="0" smtClean="0"/>
          </a:p>
          <a:p>
            <a:r>
              <a:rPr lang="en-GB" baseline="0" dirty="0" smtClean="0"/>
              <a:t>News paper reports share information but they have lots of common features. We’re going to find out about these features today. </a:t>
            </a:r>
            <a:endParaRPr lang="en-GB" dirty="0"/>
          </a:p>
        </p:txBody>
      </p:sp>
      <p:sp>
        <p:nvSpPr>
          <p:cNvPr id="4" name="Slide Number Placeholder 3"/>
          <p:cNvSpPr>
            <a:spLocks noGrp="1"/>
          </p:cNvSpPr>
          <p:nvPr>
            <p:ph type="sldNum" sz="quarter" idx="10"/>
          </p:nvPr>
        </p:nvSpPr>
        <p:spPr/>
        <p:txBody>
          <a:bodyPr/>
          <a:lstStyle/>
          <a:p>
            <a:fld id="{54D3C5F9-3539-49CD-8876-E19100475F76}" type="slidenum">
              <a:rPr lang="en-GB" smtClean="0"/>
              <a:t>2</a:t>
            </a:fld>
            <a:endParaRPr lang="en-GB"/>
          </a:p>
        </p:txBody>
      </p:sp>
    </p:spTree>
    <p:extLst>
      <p:ext uri="{BB962C8B-B14F-4D97-AF65-F5344CB8AC3E}">
        <p14:creationId xmlns:p14="http://schemas.microsoft.com/office/powerpoint/2010/main" val="10225202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Explain each of the features</a:t>
            </a:r>
            <a:endParaRPr lang="en-GB" dirty="0"/>
          </a:p>
        </p:txBody>
      </p:sp>
      <p:sp>
        <p:nvSpPr>
          <p:cNvPr id="4" name="Slide Number Placeholder 3"/>
          <p:cNvSpPr>
            <a:spLocks noGrp="1"/>
          </p:cNvSpPr>
          <p:nvPr>
            <p:ph type="sldNum" sz="quarter" idx="10"/>
          </p:nvPr>
        </p:nvSpPr>
        <p:spPr/>
        <p:txBody>
          <a:bodyPr/>
          <a:lstStyle/>
          <a:p>
            <a:fld id="{54D3C5F9-3539-49CD-8876-E19100475F76}" type="slidenum">
              <a:rPr lang="en-GB" smtClean="0"/>
              <a:t>3</a:t>
            </a:fld>
            <a:endParaRPr lang="en-GB"/>
          </a:p>
        </p:txBody>
      </p:sp>
    </p:spTree>
    <p:extLst>
      <p:ext uri="{BB962C8B-B14F-4D97-AF65-F5344CB8AC3E}">
        <p14:creationId xmlns:p14="http://schemas.microsoft.com/office/powerpoint/2010/main" val="25029644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Let’s read this newspaper article together. </a:t>
            </a:r>
          </a:p>
          <a:p>
            <a:endParaRPr lang="en-GB" dirty="0" smtClean="0"/>
          </a:p>
          <a:p>
            <a:r>
              <a:rPr lang="en-GB" dirty="0" smtClean="0"/>
              <a:t>Newspapers are full of facts and opinions.</a:t>
            </a:r>
            <a:r>
              <a:rPr lang="en-GB" baseline="0" dirty="0" smtClean="0"/>
              <a:t> They make use of the 5 </a:t>
            </a:r>
            <a:r>
              <a:rPr lang="en-GB" baseline="0" dirty="0" err="1" smtClean="0"/>
              <a:t>Ws</a:t>
            </a:r>
            <a:r>
              <a:rPr lang="en-GB" baseline="0" dirty="0" smtClean="0"/>
              <a:t> to give their reader all the information they need. </a:t>
            </a:r>
            <a:endParaRPr lang="en-GB" dirty="0" smtClean="0"/>
          </a:p>
          <a:p>
            <a:endParaRPr lang="en-GB" dirty="0"/>
          </a:p>
        </p:txBody>
      </p:sp>
      <p:sp>
        <p:nvSpPr>
          <p:cNvPr id="4" name="Slide Number Placeholder 3"/>
          <p:cNvSpPr>
            <a:spLocks noGrp="1"/>
          </p:cNvSpPr>
          <p:nvPr>
            <p:ph type="sldNum" sz="quarter" idx="10"/>
          </p:nvPr>
        </p:nvSpPr>
        <p:spPr/>
        <p:txBody>
          <a:bodyPr/>
          <a:lstStyle/>
          <a:p>
            <a:fld id="{54D3C5F9-3539-49CD-8876-E19100475F76}" type="slidenum">
              <a:rPr lang="en-GB" smtClean="0"/>
              <a:t>4</a:t>
            </a:fld>
            <a:endParaRPr lang="en-GB"/>
          </a:p>
        </p:txBody>
      </p:sp>
    </p:spTree>
    <p:extLst>
      <p:ext uri="{BB962C8B-B14F-4D97-AF65-F5344CB8AC3E}">
        <p14:creationId xmlns:p14="http://schemas.microsoft.com/office/powerpoint/2010/main" val="20570388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smtClean="0"/>
          </a:p>
        </p:txBody>
      </p:sp>
      <p:sp>
        <p:nvSpPr>
          <p:cNvPr id="4" name="Slide Number Placeholder 3"/>
          <p:cNvSpPr>
            <a:spLocks noGrp="1"/>
          </p:cNvSpPr>
          <p:nvPr>
            <p:ph type="sldNum" sz="quarter" idx="10"/>
          </p:nvPr>
        </p:nvSpPr>
        <p:spPr/>
        <p:txBody>
          <a:bodyPr/>
          <a:lstStyle/>
          <a:p>
            <a:fld id="{54D3C5F9-3539-49CD-8876-E19100475F76}" type="slidenum">
              <a:rPr lang="en-GB" smtClean="0"/>
              <a:t>5</a:t>
            </a:fld>
            <a:endParaRPr lang="en-GB"/>
          </a:p>
        </p:txBody>
      </p:sp>
    </p:spTree>
    <p:extLst>
      <p:ext uri="{BB962C8B-B14F-4D97-AF65-F5344CB8AC3E}">
        <p14:creationId xmlns:p14="http://schemas.microsoft.com/office/powerpoint/2010/main" val="4153809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4CFA37F-6F66-49EA-8CFB-4C9928FA2953}" type="datetimeFigureOut">
              <a:rPr lang="en-GB" smtClean="0"/>
              <a:t>11/07/2021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F096AE-A923-4DA1-9ED6-F0C9CC57CD14}" type="slidenum">
              <a:rPr lang="en-GB" smtClean="0"/>
              <a:t>‹#›</a:t>
            </a:fld>
            <a:endParaRPr lang="en-GB"/>
          </a:p>
        </p:txBody>
      </p:sp>
    </p:spTree>
    <p:extLst>
      <p:ext uri="{BB962C8B-B14F-4D97-AF65-F5344CB8AC3E}">
        <p14:creationId xmlns:p14="http://schemas.microsoft.com/office/powerpoint/2010/main" val="4263573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4CFA37F-6F66-49EA-8CFB-4C9928FA2953}" type="datetimeFigureOut">
              <a:rPr lang="en-GB" smtClean="0"/>
              <a:t>11/07/2021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F096AE-A923-4DA1-9ED6-F0C9CC57CD14}" type="slidenum">
              <a:rPr lang="en-GB" smtClean="0"/>
              <a:t>‹#›</a:t>
            </a:fld>
            <a:endParaRPr lang="en-GB"/>
          </a:p>
        </p:txBody>
      </p:sp>
    </p:spTree>
    <p:extLst>
      <p:ext uri="{BB962C8B-B14F-4D97-AF65-F5344CB8AC3E}">
        <p14:creationId xmlns:p14="http://schemas.microsoft.com/office/powerpoint/2010/main" val="2655935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4CFA37F-6F66-49EA-8CFB-4C9928FA2953}" type="datetimeFigureOut">
              <a:rPr lang="en-GB" smtClean="0"/>
              <a:t>11/07/2021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F096AE-A923-4DA1-9ED6-F0C9CC57CD14}" type="slidenum">
              <a:rPr lang="en-GB" smtClean="0"/>
              <a:t>‹#›</a:t>
            </a:fld>
            <a:endParaRPr lang="en-GB"/>
          </a:p>
        </p:txBody>
      </p:sp>
    </p:spTree>
    <p:extLst>
      <p:ext uri="{BB962C8B-B14F-4D97-AF65-F5344CB8AC3E}">
        <p14:creationId xmlns:p14="http://schemas.microsoft.com/office/powerpoint/2010/main" val="716972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4CFA37F-6F66-49EA-8CFB-4C9928FA2953}" type="datetimeFigureOut">
              <a:rPr lang="en-GB" smtClean="0"/>
              <a:t>11/07/2021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F096AE-A923-4DA1-9ED6-F0C9CC57CD14}" type="slidenum">
              <a:rPr lang="en-GB" smtClean="0"/>
              <a:t>‹#›</a:t>
            </a:fld>
            <a:endParaRPr lang="en-GB"/>
          </a:p>
        </p:txBody>
      </p:sp>
    </p:spTree>
    <p:extLst>
      <p:ext uri="{BB962C8B-B14F-4D97-AF65-F5344CB8AC3E}">
        <p14:creationId xmlns:p14="http://schemas.microsoft.com/office/powerpoint/2010/main" val="3534257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4CFA37F-6F66-49EA-8CFB-4C9928FA2953}" type="datetimeFigureOut">
              <a:rPr lang="en-GB" smtClean="0"/>
              <a:t>11/07/2021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F096AE-A923-4DA1-9ED6-F0C9CC57CD14}" type="slidenum">
              <a:rPr lang="en-GB" smtClean="0"/>
              <a:t>‹#›</a:t>
            </a:fld>
            <a:endParaRPr lang="en-GB"/>
          </a:p>
        </p:txBody>
      </p:sp>
    </p:spTree>
    <p:extLst>
      <p:ext uri="{BB962C8B-B14F-4D97-AF65-F5344CB8AC3E}">
        <p14:creationId xmlns:p14="http://schemas.microsoft.com/office/powerpoint/2010/main" val="4292360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4CFA37F-6F66-49EA-8CFB-4C9928FA2953}" type="datetimeFigureOut">
              <a:rPr lang="en-GB" smtClean="0"/>
              <a:t>11/07/2021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9F096AE-A923-4DA1-9ED6-F0C9CC57CD14}" type="slidenum">
              <a:rPr lang="en-GB" smtClean="0"/>
              <a:t>‹#›</a:t>
            </a:fld>
            <a:endParaRPr lang="en-GB"/>
          </a:p>
        </p:txBody>
      </p:sp>
    </p:spTree>
    <p:extLst>
      <p:ext uri="{BB962C8B-B14F-4D97-AF65-F5344CB8AC3E}">
        <p14:creationId xmlns:p14="http://schemas.microsoft.com/office/powerpoint/2010/main" val="4047958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4CFA37F-6F66-49EA-8CFB-4C9928FA2953}" type="datetimeFigureOut">
              <a:rPr lang="en-GB" smtClean="0"/>
              <a:t>11/07/2021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9F096AE-A923-4DA1-9ED6-F0C9CC57CD14}" type="slidenum">
              <a:rPr lang="en-GB" smtClean="0"/>
              <a:t>‹#›</a:t>
            </a:fld>
            <a:endParaRPr lang="en-GB"/>
          </a:p>
        </p:txBody>
      </p:sp>
    </p:spTree>
    <p:extLst>
      <p:ext uri="{BB962C8B-B14F-4D97-AF65-F5344CB8AC3E}">
        <p14:creationId xmlns:p14="http://schemas.microsoft.com/office/powerpoint/2010/main" val="2293508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4CFA37F-6F66-49EA-8CFB-4C9928FA2953}" type="datetimeFigureOut">
              <a:rPr lang="en-GB" smtClean="0"/>
              <a:t>11/07/2021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9F096AE-A923-4DA1-9ED6-F0C9CC57CD14}" type="slidenum">
              <a:rPr lang="en-GB" smtClean="0"/>
              <a:t>‹#›</a:t>
            </a:fld>
            <a:endParaRPr lang="en-GB"/>
          </a:p>
        </p:txBody>
      </p:sp>
    </p:spTree>
    <p:extLst>
      <p:ext uri="{BB962C8B-B14F-4D97-AF65-F5344CB8AC3E}">
        <p14:creationId xmlns:p14="http://schemas.microsoft.com/office/powerpoint/2010/main" val="2573835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CFA37F-6F66-49EA-8CFB-4C9928FA2953}" type="datetimeFigureOut">
              <a:rPr lang="en-GB" smtClean="0"/>
              <a:t>11/07/2021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9F096AE-A923-4DA1-9ED6-F0C9CC57CD14}" type="slidenum">
              <a:rPr lang="en-GB" smtClean="0"/>
              <a:t>‹#›</a:t>
            </a:fld>
            <a:endParaRPr lang="en-GB"/>
          </a:p>
        </p:txBody>
      </p:sp>
    </p:spTree>
    <p:extLst>
      <p:ext uri="{BB962C8B-B14F-4D97-AF65-F5344CB8AC3E}">
        <p14:creationId xmlns:p14="http://schemas.microsoft.com/office/powerpoint/2010/main" val="2880594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4CFA37F-6F66-49EA-8CFB-4C9928FA2953}" type="datetimeFigureOut">
              <a:rPr lang="en-GB" smtClean="0"/>
              <a:t>11/07/2021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9F096AE-A923-4DA1-9ED6-F0C9CC57CD14}" type="slidenum">
              <a:rPr lang="en-GB" smtClean="0"/>
              <a:t>‹#›</a:t>
            </a:fld>
            <a:endParaRPr lang="en-GB"/>
          </a:p>
        </p:txBody>
      </p:sp>
    </p:spTree>
    <p:extLst>
      <p:ext uri="{BB962C8B-B14F-4D97-AF65-F5344CB8AC3E}">
        <p14:creationId xmlns:p14="http://schemas.microsoft.com/office/powerpoint/2010/main" val="3671429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4CFA37F-6F66-49EA-8CFB-4C9928FA2953}" type="datetimeFigureOut">
              <a:rPr lang="en-GB" smtClean="0"/>
              <a:t>11/07/2021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9F096AE-A923-4DA1-9ED6-F0C9CC57CD14}" type="slidenum">
              <a:rPr lang="en-GB" smtClean="0"/>
              <a:t>‹#›</a:t>
            </a:fld>
            <a:endParaRPr lang="en-GB"/>
          </a:p>
        </p:txBody>
      </p:sp>
    </p:spTree>
    <p:extLst>
      <p:ext uri="{BB962C8B-B14F-4D97-AF65-F5344CB8AC3E}">
        <p14:creationId xmlns:p14="http://schemas.microsoft.com/office/powerpoint/2010/main" val="4139201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CFA37F-6F66-49EA-8CFB-4C9928FA2953}" type="datetimeFigureOut">
              <a:rPr lang="en-GB" smtClean="0"/>
              <a:t>11/07/2021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F096AE-A923-4DA1-9ED6-F0C9CC57CD14}" type="slidenum">
              <a:rPr lang="en-GB" smtClean="0"/>
              <a:t>‹#›</a:t>
            </a:fld>
            <a:endParaRPr lang="en-GB"/>
          </a:p>
        </p:txBody>
      </p:sp>
    </p:spTree>
    <p:extLst>
      <p:ext uri="{BB962C8B-B14F-4D97-AF65-F5344CB8AC3E}">
        <p14:creationId xmlns:p14="http://schemas.microsoft.com/office/powerpoint/2010/main" val="1226923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805286" y="5405411"/>
            <a:ext cx="8901248" cy="1593668"/>
          </a:xfrm>
        </p:spPr>
        <p:txBody>
          <a:bodyPr>
            <a:normAutofit fontScale="90000"/>
          </a:bodyPr>
          <a:lstStyle/>
          <a:p>
            <a:r>
              <a:rPr lang="en-GB" dirty="0" smtClean="0">
                <a:latin typeface="Comic Sans MS" panose="030F0702030302020204" pitchFamily="66" charset="0"/>
              </a:rPr>
              <a:t>LO: to identify the features of a newspaper report.</a:t>
            </a:r>
            <a:r>
              <a:rPr lang="en-GB" dirty="0"/>
              <a:t/>
            </a:r>
            <a:br>
              <a:rPr lang="en-GB" dirty="0"/>
            </a:br>
            <a:endParaRPr lang="en-GB" dirty="0"/>
          </a:p>
        </p:txBody>
      </p:sp>
      <p:pic>
        <p:nvPicPr>
          <p:cNvPr id="2050" name="Picture 2" descr="Wrong Thinking about being Right-Brained - Integrated Listeni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05711" y="470586"/>
            <a:ext cx="3700399" cy="27160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60863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0"/>
            <a:ext cx="4207504" cy="5227505"/>
          </a:xfrm>
          <a:prstGeom prst="rect">
            <a:avLst/>
          </a:prstGeom>
        </p:spPr>
      </p:pic>
      <p:pic>
        <p:nvPicPr>
          <p:cNvPr id="5" name="Picture 4"/>
          <p:cNvPicPr>
            <a:picLocks noChangeAspect="1"/>
          </p:cNvPicPr>
          <p:nvPr/>
        </p:nvPicPr>
        <p:blipFill>
          <a:blip r:embed="rId4"/>
          <a:stretch>
            <a:fillRect/>
          </a:stretch>
        </p:blipFill>
        <p:spPr>
          <a:xfrm>
            <a:off x="3950398" y="3494905"/>
            <a:ext cx="4538914" cy="3363095"/>
          </a:xfrm>
          <a:prstGeom prst="rect">
            <a:avLst/>
          </a:prstGeom>
        </p:spPr>
      </p:pic>
      <p:pic>
        <p:nvPicPr>
          <p:cNvPr id="6" name="Picture 5"/>
          <p:cNvPicPr>
            <a:picLocks noChangeAspect="1"/>
          </p:cNvPicPr>
          <p:nvPr/>
        </p:nvPicPr>
        <p:blipFill>
          <a:blip r:embed="rId5"/>
          <a:stretch>
            <a:fillRect/>
          </a:stretch>
        </p:blipFill>
        <p:spPr>
          <a:xfrm>
            <a:off x="8489312" y="2439641"/>
            <a:ext cx="3437954" cy="4418359"/>
          </a:xfrm>
          <a:prstGeom prst="rect">
            <a:avLst/>
          </a:prstGeom>
        </p:spPr>
      </p:pic>
      <p:sp>
        <p:nvSpPr>
          <p:cNvPr id="7" name="Cloud Callout 6"/>
          <p:cNvSpPr/>
          <p:nvPr/>
        </p:nvSpPr>
        <p:spPr>
          <a:xfrm>
            <a:off x="4463726" y="231295"/>
            <a:ext cx="4204786" cy="2208346"/>
          </a:xfrm>
          <a:prstGeom prst="cloudCallout">
            <a:avLst>
              <a:gd name="adj1" fmla="val 21652"/>
              <a:gd name="adj2" fmla="val 7748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Lots of people find out about the news on the internet, television, radio or on their smart phones but many people still buy a newspaper everyday.</a:t>
            </a:r>
            <a:endParaRPr lang="en-GB" dirty="0"/>
          </a:p>
        </p:txBody>
      </p:sp>
    </p:spTree>
    <p:extLst>
      <p:ext uri="{BB962C8B-B14F-4D97-AF65-F5344CB8AC3E}">
        <p14:creationId xmlns:p14="http://schemas.microsoft.com/office/powerpoint/2010/main" val="35816737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0" y="0"/>
            <a:ext cx="5413248" cy="6956950"/>
          </a:xfrm>
          <a:prstGeom prst="rect">
            <a:avLst/>
          </a:prstGeom>
        </p:spPr>
      </p:pic>
      <p:sp>
        <p:nvSpPr>
          <p:cNvPr id="6" name="TextBox 5"/>
          <p:cNvSpPr txBox="1"/>
          <p:nvPr/>
        </p:nvSpPr>
        <p:spPr>
          <a:xfrm>
            <a:off x="6236208" y="1682496"/>
            <a:ext cx="2194560" cy="584775"/>
          </a:xfrm>
          <a:prstGeom prst="rect">
            <a:avLst/>
          </a:prstGeom>
          <a:noFill/>
        </p:spPr>
        <p:txBody>
          <a:bodyPr wrap="square" rtlCol="0">
            <a:spAutoFit/>
          </a:bodyPr>
          <a:lstStyle/>
          <a:p>
            <a:r>
              <a:rPr lang="en-GB" sz="3200" b="1" dirty="0" smtClean="0">
                <a:latin typeface="Comic Sans MS" panose="030F0702030302020204" pitchFamily="66" charset="0"/>
              </a:rPr>
              <a:t>headline</a:t>
            </a:r>
            <a:endParaRPr lang="en-GB" sz="3200" b="1" dirty="0">
              <a:latin typeface="Comic Sans MS" panose="030F0702030302020204" pitchFamily="66" charset="0"/>
            </a:endParaRPr>
          </a:p>
        </p:txBody>
      </p:sp>
      <p:cxnSp>
        <p:nvCxnSpPr>
          <p:cNvPr id="8" name="Straight Arrow Connector 7"/>
          <p:cNvCxnSpPr>
            <a:stCxn id="6" idx="1"/>
          </p:cNvCxnSpPr>
          <p:nvPr/>
        </p:nvCxnSpPr>
        <p:spPr>
          <a:xfrm flipH="1">
            <a:off x="4078224" y="1974884"/>
            <a:ext cx="2157984" cy="220"/>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6236208" y="2765243"/>
            <a:ext cx="2194560" cy="584775"/>
          </a:xfrm>
          <a:prstGeom prst="rect">
            <a:avLst/>
          </a:prstGeom>
          <a:noFill/>
        </p:spPr>
        <p:txBody>
          <a:bodyPr wrap="square" rtlCol="0">
            <a:spAutoFit/>
          </a:bodyPr>
          <a:lstStyle/>
          <a:p>
            <a:r>
              <a:rPr lang="en-GB" sz="3200" b="1" dirty="0" smtClean="0">
                <a:latin typeface="Comic Sans MS" panose="030F0702030302020204" pitchFamily="66" charset="0"/>
              </a:rPr>
              <a:t>photo</a:t>
            </a:r>
            <a:endParaRPr lang="en-GB" sz="3200" b="1" dirty="0">
              <a:latin typeface="Comic Sans MS" panose="030F0702030302020204" pitchFamily="66" charset="0"/>
            </a:endParaRPr>
          </a:p>
        </p:txBody>
      </p:sp>
      <p:sp>
        <p:nvSpPr>
          <p:cNvPr id="10" name="TextBox 9"/>
          <p:cNvSpPr txBox="1"/>
          <p:nvPr/>
        </p:nvSpPr>
        <p:spPr>
          <a:xfrm>
            <a:off x="6217920" y="3881251"/>
            <a:ext cx="2194560" cy="584775"/>
          </a:xfrm>
          <a:prstGeom prst="rect">
            <a:avLst/>
          </a:prstGeom>
          <a:noFill/>
        </p:spPr>
        <p:txBody>
          <a:bodyPr wrap="square" rtlCol="0">
            <a:spAutoFit/>
          </a:bodyPr>
          <a:lstStyle/>
          <a:p>
            <a:r>
              <a:rPr lang="en-GB" sz="3200" b="1" dirty="0" smtClean="0">
                <a:latin typeface="Comic Sans MS" panose="030F0702030302020204" pitchFamily="66" charset="0"/>
              </a:rPr>
              <a:t>caption</a:t>
            </a:r>
            <a:endParaRPr lang="en-GB" sz="3200" b="1" dirty="0">
              <a:latin typeface="Comic Sans MS" panose="030F0702030302020204" pitchFamily="66" charset="0"/>
            </a:endParaRPr>
          </a:p>
        </p:txBody>
      </p:sp>
      <p:sp>
        <p:nvSpPr>
          <p:cNvPr id="11" name="TextBox 10"/>
          <p:cNvSpPr txBox="1"/>
          <p:nvPr/>
        </p:nvSpPr>
        <p:spPr>
          <a:xfrm>
            <a:off x="6236208" y="5478604"/>
            <a:ext cx="2194560" cy="584775"/>
          </a:xfrm>
          <a:prstGeom prst="rect">
            <a:avLst/>
          </a:prstGeom>
          <a:noFill/>
        </p:spPr>
        <p:txBody>
          <a:bodyPr wrap="square" rtlCol="0">
            <a:spAutoFit/>
          </a:bodyPr>
          <a:lstStyle/>
          <a:p>
            <a:r>
              <a:rPr lang="en-GB" sz="3200" b="1" dirty="0" smtClean="0">
                <a:latin typeface="Comic Sans MS" panose="030F0702030302020204" pitchFamily="66" charset="0"/>
              </a:rPr>
              <a:t>article</a:t>
            </a:r>
            <a:endParaRPr lang="en-GB" sz="3200" b="1" dirty="0">
              <a:latin typeface="Comic Sans MS" panose="030F0702030302020204" pitchFamily="66" charset="0"/>
            </a:endParaRPr>
          </a:p>
        </p:txBody>
      </p:sp>
      <p:cxnSp>
        <p:nvCxnSpPr>
          <p:cNvPr id="12" name="Straight Arrow Connector 11"/>
          <p:cNvCxnSpPr/>
          <p:nvPr/>
        </p:nvCxnSpPr>
        <p:spPr>
          <a:xfrm flipH="1" flipV="1">
            <a:off x="3255264" y="3074151"/>
            <a:ext cx="2980944" cy="16630"/>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H="1">
            <a:off x="3127248" y="4430226"/>
            <a:ext cx="3108960" cy="826270"/>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a:off x="2944368" y="5787509"/>
            <a:ext cx="3291840" cy="17962"/>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flipV="1">
            <a:off x="3895344" y="987332"/>
            <a:ext cx="2322576" cy="169318"/>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6217920" y="864483"/>
            <a:ext cx="2194560" cy="584775"/>
          </a:xfrm>
          <a:prstGeom prst="rect">
            <a:avLst/>
          </a:prstGeom>
          <a:noFill/>
        </p:spPr>
        <p:txBody>
          <a:bodyPr wrap="square" rtlCol="0">
            <a:spAutoFit/>
          </a:bodyPr>
          <a:lstStyle/>
          <a:p>
            <a:r>
              <a:rPr lang="en-GB" sz="3200" b="1" dirty="0" smtClean="0">
                <a:latin typeface="Comic Sans MS" panose="030F0702030302020204" pitchFamily="66" charset="0"/>
              </a:rPr>
              <a:t>title</a:t>
            </a:r>
            <a:endParaRPr lang="en-GB" sz="3200" b="1" dirty="0">
              <a:latin typeface="Comic Sans MS" panose="030F0702030302020204" pitchFamily="66" charset="0"/>
            </a:endParaRPr>
          </a:p>
        </p:txBody>
      </p:sp>
      <p:sp>
        <p:nvSpPr>
          <p:cNvPr id="21" name="TextBox 20"/>
          <p:cNvSpPr txBox="1"/>
          <p:nvPr/>
        </p:nvSpPr>
        <p:spPr>
          <a:xfrm>
            <a:off x="8357616" y="4379333"/>
            <a:ext cx="3383280" cy="1754326"/>
          </a:xfrm>
          <a:prstGeom prst="rect">
            <a:avLst/>
          </a:prstGeom>
          <a:noFill/>
        </p:spPr>
        <p:txBody>
          <a:bodyPr wrap="square" rtlCol="0">
            <a:spAutoFit/>
          </a:bodyPr>
          <a:lstStyle/>
          <a:p>
            <a:pPr algn="ctr"/>
            <a:r>
              <a:rPr lang="en-GB" sz="3600" u="sng" dirty="0" smtClean="0">
                <a:latin typeface="Comic Sans MS" panose="030F0702030302020204" pitchFamily="66" charset="0"/>
              </a:rPr>
              <a:t>Features of a newspaper article</a:t>
            </a:r>
            <a:endParaRPr lang="en-GB" sz="3600" u="sng" dirty="0">
              <a:latin typeface="Comic Sans MS" panose="030F0702030302020204" pitchFamily="66" charset="0"/>
            </a:endParaRPr>
          </a:p>
        </p:txBody>
      </p:sp>
    </p:spTree>
    <p:extLst>
      <p:ext uri="{BB962C8B-B14F-4D97-AF65-F5344CB8AC3E}">
        <p14:creationId xmlns:p14="http://schemas.microsoft.com/office/powerpoint/2010/main" val="756692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0" grpId="0"/>
      <p:bldP spid="11" grpId="0"/>
      <p:bldP spid="1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161544" y="260435"/>
            <a:ext cx="5398008" cy="6597565"/>
          </a:xfrm>
          <a:prstGeom prst="rect">
            <a:avLst/>
          </a:prstGeom>
        </p:spPr>
      </p:pic>
      <p:cxnSp>
        <p:nvCxnSpPr>
          <p:cNvPr id="5" name="Straight Arrow Connector 4"/>
          <p:cNvCxnSpPr/>
          <p:nvPr/>
        </p:nvCxnSpPr>
        <p:spPr>
          <a:xfrm flipH="1" flipV="1">
            <a:off x="4681728" y="731520"/>
            <a:ext cx="1755648" cy="114234"/>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6437376" y="553587"/>
            <a:ext cx="2194560" cy="584775"/>
          </a:xfrm>
          <a:prstGeom prst="rect">
            <a:avLst/>
          </a:prstGeom>
          <a:noFill/>
        </p:spPr>
        <p:txBody>
          <a:bodyPr wrap="square" rtlCol="0">
            <a:spAutoFit/>
          </a:bodyPr>
          <a:lstStyle/>
          <a:p>
            <a:r>
              <a:rPr lang="en-GB" sz="3200" b="1" dirty="0" smtClean="0">
                <a:latin typeface="Comic Sans MS" panose="030F0702030302020204" pitchFamily="66" charset="0"/>
              </a:rPr>
              <a:t>title</a:t>
            </a:r>
            <a:endParaRPr lang="en-GB" sz="3200" b="1" dirty="0">
              <a:latin typeface="Comic Sans MS" panose="030F0702030302020204" pitchFamily="66" charset="0"/>
            </a:endParaRPr>
          </a:p>
        </p:txBody>
      </p:sp>
      <p:sp>
        <p:nvSpPr>
          <p:cNvPr id="9" name="TextBox 8"/>
          <p:cNvSpPr txBox="1"/>
          <p:nvPr/>
        </p:nvSpPr>
        <p:spPr>
          <a:xfrm>
            <a:off x="6455664" y="1609447"/>
            <a:ext cx="2194560" cy="584775"/>
          </a:xfrm>
          <a:prstGeom prst="rect">
            <a:avLst/>
          </a:prstGeom>
          <a:noFill/>
        </p:spPr>
        <p:txBody>
          <a:bodyPr wrap="square" rtlCol="0">
            <a:spAutoFit/>
          </a:bodyPr>
          <a:lstStyle/>
          <a:p>
            <a:r>
              <a:rPr lang="en-GB" sz="3200" b="1" dirty="0" smtClean="0">
                <a:latin typeface="Comic Sans MS" panose="030F0702030302020204" pitchFamily="66" charset="0"/>
              </a:rPr>
              <a:t>headline</a:t>
            </a:r>
            <a:endParaRPr lang="en-GB" sz="3200" b="1" dirty="0">
              <a:latin typeface="Comic Sans MS" panose="030F0702030302020204" pitchFamily="66" charset="0"/>
            </a:endParaRPr>
          </a:p>
        </p:txBody>
      </p:sp>
      <p:cxnSp>
        <p:nvCxnSpPr>
          <p:cNvPr id="10" name="Straight Arrow Connector 9"/>
          <p:cNvCxnSpPr>
            <a:stCxn id="9" idx="1"/>
          </p:cNvCxnSpPr>
          <p:nvPr/>
        </p:nvCxnSpPr>
        <p:spPr>
          <a:xfrm flipH="1" flipV="1">
            <a:off x="5559552" y="1591159"/>
            <a:ext cx="896112" cy="310676"/>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6620256" y="2665307"/>
            <a:ext cx="2194560" cy="584775"/>
          </a:xfrm>
          <a:prstGeom prst="rect">
            <a:avLst/>
          </a:prstGeom>
          <a:noFill/>
        </p:spPr>
        <p:txBody>
          <a:bodyPr wrap="square" rtlCol="0">
            <a:spAutoFit/>
          </a:bodyPr>
          <a:lstStyle/>
          <a:p>
            <a:r>
              <a:rPr lang="en-GB" sz="3200" b="1" dirty="0" smtClean="0">
                <a:latin typeface="Comic Sans MS" panose="030F0702030302020204" pitchFamily="66" charset="0"/>
              </a:rPr>
              <a:t>photo</a:t>
            </a:r>
            <a:endParaRPr lang="en-GB" sz="3200" b="1" dirty="0">
              <a:latin typeface="Comic Sans MS" panose="030F0702030302020204" pitchFamily="66" charset="0"/>
            </a:endParaRPr>
          </a:p>
        </p:txBody>
      </p:sp>
      <p:cxnSp>
        <p:nvCxnSpPr>
          <p:cNvPr id="13" name="Straight Arrow Connector 12"/>
          <p:cNvCxnSpPr/>
          <p:nvPr/>
        </p:nvCxnSpPr>
        <p:spPr>
          <a:xfrm flipH="1" flipV="1">
            <a:off x="5047488" y="2871216"/>
            <a:ext cx="1572768" cy="119629"/>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437376" y="3721167"/>
            <a:ext cx="2194560" cy="584775"/>
          </a:xfrm>
          <a:prstGeom prst="rect">
            <a:avLst/>
          </a:prstGeom>
          <a:noFill/>
        </p:spPr>
        <p:txBody>
          <a:bodyPr wrap="square" rtlCol="0">
            <a:spAutoFit/>
          </a:bodyPr>
          <a:lstStyle/>
          <a:p>
            <a:r>
              <a:rPr lang="en-GB" sz="3200" b="1" dirty="0" smtClean="0">
                <a:latin typeface="Comic Sans MS" panose="030F0702030302020204" pitchFamily="66" charset="0"/>
              </a:rPr>
              <a:t>caption</a:t>
            </a:r>
            <a:endParaRPr lang="en-GB" sz="3200" b="1" dirty="0">
              <a:latin typeface="Comic Sans MS" panose="030F0702030302020204" pitchFamily="66" charset="0"/>
            </a:endParaRPr>
          </a:p>
        </p:txBody>
      </p:sp>
      <p:cxnSp>
        <p:nvCxnSpPr>
          <p:cNvPr id="17" name="Straight Arrow Connector 16"/>
          <p:cNvCxnSpPr>
            <a:stCxn id="16" idx="1"/>
          </p:cNvCxnSpPr>
          <p:nvPr/>
        </p:nvCxnSpPr>
        <p:spPr>
          <a:xfrm flipH="1" flipV="1">
            <a:off x="5084064" y="3460940"/>
            <a:ext cx="1353312" cy="552615"/>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6236208" y="5478604"/>
            <a:ext cx="2194560" cy="584775"/>
          </a:xfrm>
          <a:prstGeom prst="rect">
            <a:avLst/>
          </a:prstGeom>
          <a:noFill/>
        </p:spPr>
        <p:txBody>
          <a:bodyPr wrap="square" rtlCol="0">
            <a:spAutoFit/>
          </a:bodyPr>
          <a:lstStyle/>
          <a:p>
            <a:r>
              <a:rPr lang="en-GB" sz="3200" b="1" dirty="0" smtClean="0">
                <a:latin typeface="Comic Sans MS" panose="030F0702030302020204" pitchFamily="66" charset="0"/>
              </a:rPr>
              <a:t>article</a:t>
            </a:r>
            <a:endParaRPr lang="en-GB" sz="3200" b="1" dirty="0">
              <a:latin typeface="Comic Sans MS" panose="030F0702030302020204" pitchFamily="66" charset="0"/>
            </a:endParaRPr>
          </a:p>
        </p:txBody>
      </p:sp>
      <p:cxnSp>
        <p:nvCxnSpPr>
          <p:cNvPr id="21" name="Straight Arrow Connector 20"/>
          <p:cNvCxnSpPr/>
          <p:nvPr/>
        </p:nvCxnSpPr>
        <p:spPr>
          <a:xfrm flipH="1" flipV="1">
            <a:off x="5340096" y="5413248"/>
            <a:ext cx="896112" cy="374261"/>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3" name="Cloud Callout 22"/>
          <p:cNvSpPr/>
          <p:nvPr/>
        </p:nvSpPr>
        <p:spPr>
          <a:xfrm>
            <a:off x="8430768" y="4013555"/>
            <a:ext cx="3364992" cy="2259229"/>
          </a:xfrm>
          <a:prstGeom prst="cloudCallout">
            <a:avLst>
              <a:gd name="adj1" fmla="val -58876"/>
              <a:gd name="adj2" fmla="val 5278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Can you spot the features in this newspaper article? </a:t>
            </a:r>
            <a:endParaRPr lang="en-GB" dirty="0"/>
          </a:p>
        </p:txBody>
      </p:sp>
    </p:spTree>
    <p:extLst>
      <p:ext uri="{BB962C8B-B14F-4D97-AF65-F5344CB8AC3E}">
        <p14:creationId xmlns:p14="http://schemas.microsoft.com/office/powerpoint/2010/main" val="973998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2" grpId="0"/>
      <p:bldP spid="16" grpId="0"/>
      <p:bldP spid="2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Comic Sans MS" panose="030F0702030302020204" pitchFamily="66" charset="0"/>
              </a:rPr>
              <a:t>Your task:</a:t>
            </a:r>
            <a:endParaRPr lang="en-GB" dirty="0">
              <a:latin typeface="Comic Sans MS" panose="030F0702030302020204" pitchFamily="66" charset="0"/>
            </a:endParaRPr>
          </a:p>
        </p:txBody>
      </p:sp>
      <p:pic>
        <p:nvPicPr>
          <p:cNvPr id="6" name="Picture 5"/>
          <p:cNvPicPr>
            <a:picLocks noChangeAspect="1"/>
          </p:cNvPicPr>
          <p:nvPr/>
        </p:nvPicPr>
        <p:blipFill>
          <a:blip r:embed="rId3"/>
          <a:stretch>
            <a:fillRect/>
          </a:stretch>
        </p:blipFill>
        <p:spPr>
          <a:xfrm>
            <a:off x="10404873" y="5410028"/>
            <a:ext cx="1623433" cy="1225161"/>
          </a:xfrm>
          <a:prstGeom prst="rect">
            <a:avLst/>
          </a:prstGeom>
        </p:spPr>
      </p:pic>
      <p:sp>
        <p:nvSpPr>
          <p:cNvPr id="3" name="Rectangle 2"/>
          <p:cNvSpPr/>
          <p:nvPr/>
        </p:nvSpPr>
        <p:spPr>
          <a:xfrm>
            <a:off x="441960" y="1426464"/>
            <a:ext cx="10713720" cy="367588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786384" y="1603832"/>
            <a:ext cx="9857232" cy="1938992"/>
          </a:xfrm>
          <a:prstGeom prst="rect">
            <a:avLst/>
          </a:prstGeom>
          <a:noFill/>
        </p:spPr>
        <p:txBody>
          <a:bodyPr wrap="square" rtlCol="0">
            <a:spAutoFit/>
          </a:bodyPr>
          <a:lstStyle/>
          <a:p>
            <a:r>
              <a:rPr lang="en-GB" sz="2400" dirty="0" smtClean="0">
                <a:latin typeface="Comic Sans MS" panose="030F0702030302020204" pitchFamily="66" charset="0"/>
              </a:rPr>
              <a:t>Explore the newspapers and newspaper article with your group. </a:t>
            </a:r>
          </a:p>
          <a:p>
            <a:endParaRPr lang="en-GB" sz="2400" dirty="0">
              <a:latin typeface="Comic Sans MS" panose="030F0702030302020204" pitchFamily="66" charset="0"/>
            </a:endParaRPr>
          </a:p>
          <a:p>
            <a:r>
              <a:rPr lang="en-GB" sz="2400" dirty="0" smtClean="0">
                <a:latin typeface="Comic Sans MS" panose="030F0702030302020204" pitchFamily="66" charset="0"/>
              </a:rPr>
              <a:t>What are the features of a newspaper? Can you spot them? </a:t>
            </a:r>
          </a:p>
          <a:p>
            <a:endParaRPr lang="en-GB" sz="2400" dirty="0">
              <a:latin typeface="Comic Sans MS" panose="030F0702030302020204" pitchFamily="66" charset="0"/>
            </a:endParaRPr>
          </a:p>
          <a:p>
            <a:r>
              <a:rPr lang="en-GB" sz="2400" dirty="0" smtClean="0">
                <a:latin typeface="Comic Sans MS" panose="030F0702030302020204" pitchFamily="66" charset="0"/>
              </a:rPr>
              <a:t>Record some newspaper article ideas for our happy news newspaper. </a:t>
            </a:r>
            <a:endParaRPr lang="en-GB" sz="2400" dirty="0">
              <a:latin typeface="Comic Sans MS" panose="030F0702030302020204" pitchFamily="66" charset="0"/>
            </a:endParaRPr>
          </a:p>
        </p:txBody>
      </p:sp>
    </p:spTree>
    <p:extLst>
      <p:ext uri="{BB962C8B-B14F-4D97-AF65-F5344CB8AC3E}">
        <p14:creationId xmlns:p14="http://schemas.microsoft.com/office/powerpoint/2010/main" val="3401012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394</TotalTime>
  <Words>284</Words>
  <Application>Microsoft Office PowerPoint</Application>
  <PresentationFormat>Widescreen</PresentationFormat>
  <Paragraphs>35</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Comic Sans MS</vt:lpstr>
      <vt:lpstr>Office Theme</vt:lpstr>
      <vt:lpstr>LO: to identify the features of a newspaper report. </vt:lpstr>
      <vt:lpstr>PowerPoint Presentation</vt:lpstr>
      <vt:lpstr>PowerPoint Presentation</vt:lpstr>
      <vt:lpstr>PowerPoint Presentation</vt:lpstr>
      <vt:lpstr>Your task: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 To collect interesting vocabulary.</dc:title>
  <dc:creator>Gemma Bleakley</dc:creator>
  <cp:lastModifiedBy>Gemma Bleakley</cp:lastModifiedBy>
  <cp:revision>32</cp:revision>
  <dcterms:created xsi:type="dcterms:W3CDTF">2021-01-07T11:52:30Z</dcterms:created>
  <dcterms:modified xsi:type="dcterms:W3CDTF">2021-07-11T18:17:09Z</dcterms:modified>
</cp:coreProperties>
</file>