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BE40D-D291-48C9-994C-234FDB9CB475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E268C-7A0F-4273-A9CE-A257FFB58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3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Overview for Autumn 1- this is what we expect the children to be able to do securely by the end of Autumn 1- worth noting to parents that if they see something that their child can already do, then we will challenge them based on their individual 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1A712-0173-4CDB-B0D4-2EAAB7C9D9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3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929C2-4877-4B2B-A2E2-41BC5E533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8BCAD-7932-404C-A98C-3A71A5B4D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FD50-E744-43D6-A6EB-49112877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4298-E483-442F-8DE3-B0F27907314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15C51-3306-40FF-8758-EA3D045E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0AAA-EE9F-4162-A83F-D92424E4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6AFC-D872-4F70-A9C9-B49F7EE25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17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4F17-D988-4F1D-BF0F-8E4D754F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0EE47-6C2A-4652-9C36-65B0DFD19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0331F-07B2-4224-B0E2-C0EB9DED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4298-E483-442F-8DE3-B0F27907314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AC9DD-0CAC-409C-BA15-43373124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6BEC2-8C8A-4F6B-A42B-BF7758F3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6AFC-D872-4F70-A9C9-B49F7EE25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21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75143F-CABC-44F1-8A2B-119365E29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6F19-2037-4556-87A3-89A25CD98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305AE-1C97-42F1-BBE8-3E848618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4298-E483-442F-8DE3-B0F27907314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93311-1734-4991-A317-2EA36F71D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57646-7B97-4226-900A-9BCD1A0D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6AFC-D872-4F70-A9C9-B49F7EE25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33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065D-B6A7-4911-8F02-8608A030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6794C-59D8-4316-A345-F5B31D036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AB218-263C-4CA7-8C9B-70AAA3E5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4298-E483-442F-8DE3-B0F27907314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29A14-14C8-47D1-9DCD-3F48011C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613DA-0F0E-48F8-8597-9F118D06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6AFC-D872-4F70-A9C9-B49F7EE25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7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1039-4F1F-4CDC-ACBF-9E9041AA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FD618-3066-41B1-98D8-C77F444EE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6F0E-0403-4CA8-82E0-CC64C494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4298-E483-442F-8DE3-B0F27907314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E1766-EC60-4185-92BF-31A4FD13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E61D2-BF36-4CB9-9231-135E33CB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6AFC-D872-4F70-A9C9-B49F7EE25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04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8453-89F8-4B6D-94B8-4C47FAD0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7626E-E438-4DB3-9A07-F022C76CA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FFE66-7F42-4D13-8680-1837408E4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4787D-B6AB-4179-B201-0243A5E1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4298-E483-442F-8DE3-B0F27907314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7D402-AEC6-4816-870E-57E27487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D479A-B236-49CB-BD22-B0FECD3B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6AFC-D872-4F70-A9C9-B49F7EE25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6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A870-DF69-4047-AAE4-78A0960B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2C237-500B-4173-AF6D-8FF9B5608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23E3C-B1B9-48EB-A17F-8D29A55F1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9BDF7-E6C8-4BBD-B76E-316AF8992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62DD58-139D-4592-8770-591D038C1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9392FA-9F56-4F2B-90D9-0C6E8F0A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4298-E483-442F-8DE3-B0F27907314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8F11FA-94D9-42CA-AA7B-3738B90E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26831-72F0-4019-970C-2D61C806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6AFC-D872-4F70-A9C9-B49F7EE25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91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8461F-A29C-4449-A30C-BA370C18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7DAB-24AD-40CC-986F-2C2A7182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4298-E483-442F-8DE3-B0F27907314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C5EDF-75AE-49A9-BB05-5EC36324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ADC23-25AA-4BAB-8324-9BC303CA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6AFC-D872-4F70-A9C9-B49F7EE25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3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DDAFF-B939-41EF-A0C6-1B32A20E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4298-E483-442F-8DE3-B0F27907314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3C11A-F731-445B-B400-6C7F1A2E8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8D7BA-47DD-4327-A517-DEF41072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6AFC-D872-4F70-A9C9-B49F7EE25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3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D83E-53E1-4B15-9DE5-1E1BA56B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2A591-3E87-427B-ACA5-95CAD7956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29C8E-DEF0-4A77-B03D-115EA13D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2A9E7-8A39-47F3-B88E-3B37415C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4298-E483-442F-8DE3-B0F27907314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8DDD2-8E84-404B-9BE3-3F16A407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54970-8583-40B7-88C6-B1211AA1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6AFC-D872-4F70-A9C9-B49F7EE25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61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7D35-922D-415B-8F47-329F6ACE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22420D-DD08-4EE7-B2B2-51B789B22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47052-AFD3-4982-B379-04BCD2987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751B7-7256-4A37-9739-73B9FD2E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4298-E483-442F-8DE3-B0F27907314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5D89A-9DBC-4F12-9223-8CBF6F88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E2A23-2D34-421D-BACF-3AD18CC5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16AFC-D872-4F70-A9C9-B49F7EE25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8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4D1D9C-3955-4301-82AD-42A6CE2C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ED960-8217-43D5-B4AA-5028AB99C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D06F4-144B-4944-9E80-D110C89A5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B4298-E483-442F-8DE3-B0F27907314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92A45-1BE8-4EB6-81A9-719B35FAD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96EFF-AED8-4529-904D-229DB81EA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16AFC-D872-4F70-A9C9-B49F7EE25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1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hyperlink" Target="https://www.pexels.com/photo/assorted-color-paint-buckets-1887946/" TargetMode="External"/><Relationship Id="rId18" Type="http://schemas.openxmlformats.org/officeDocument/2006/relationships/hyperlink" Target="https://www.google.co.uk/url?sa=i&amp;url=https%3A%2F%2Fwww.amazon.co.uk%2FSuperworm-Julia-Donaldson%2Fdp%2F1407132350&amp;psig=AOvVaw3IBmyznB1SGYVR5GWlOcSF&amp;ust=1672950768047000&amp;source=images&amp;cd=vfe&amp;ved=0CAwQjRxqFwoTCJCy-rXhrvwCFQAAAAAdAAAAABAD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6.jpe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manoftaste-de/15754248171/" TargetMode="External"/><Relationship Id="rId11" Type="http://schemas.openxmlformats.org/officeDocument/2006/relationships/hyperlink" Target="https://pixabay.com/en/write-note-memo-school-paper-pen-36784/" TargetMode="External"/><Relationship Id="rId24" Type="http://schemas.openxmlformats.org/officeDocument/2006/relationships/hyperlink" Target="https://freepngimg.com/png/36829-blushing-emoji-hd" TargetMode="External"/><Relationship Id="rId5" Type="http://schemas.openxmlformats.org/officeDocument/2006/relationships/image" Target="../media/image2.jpg"/><Relationship Id="rId15" Type="http://schemas.openxmlformats.org/officeDocument/2006/relationships/hyperlink" Target="https://www.focusfitness.net/stock-photos/downloads/vector-image-man-running/" TargetMode="External"/><Relationship Id="rId23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hyperlink" Target="https://www.freeimageslive.co.uk/free_stock_image/preschool-maths-jpg" TargetMode="External"/><Relationship Id="rId9" Type="http://schemas.openxmlformats.org/officeDocument/2006/relationships/hyperlink" Target="https://www.publicdomainpictures.net/view-image.php?image=62938&amp;picture=3d-world-globe" TargetMode="External"/><Relationship Id="rId14" Type="http://schemas.openxmlformats.org/officeDocument/2006/relationships/image" Target="../media/image7.jp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14CB-62FD-4237-B875-DA4C68C96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866" y="555096"/>
            <a:ext cx="12107333" cy="2873904"/>
          </a:xfrm>
        </p:spPr>
        <p:txBody>
          <a:bodyPr>
            <a:noAutofit/>
          </a:bodyPr>
          <a:lstStyle/>
          <a:p>
            <a:r>
              <a:rPr lang="en-GB" sz="7200" dirty="0">
                <a:latin typeface="Comic Sans MS" panose="030F0702030302020204" pitchFamily="66" charset="0"/>
              </a:rPr>
              <a:t>Mercury Class</a:t>
            </a:r>
            <a:br>
              <a:rPr lang="en-GB" sz="7200" dirty="0">
                <a:latin typeface="Comic Sans MS" panose="030F0702030302020204" pitchFamily="66" charset="0"/>
              </a:rPr>
            </a:br>
            <a:r>
              <a:rPr lang="en-GB" sz="7200" dirty="0">
                <a:latin typeface="Comic Sans MS" panose="030F0702030302020204" pitchFamily="66" charset="0"/>
              </a:rPr>
              <a:t> Knowledge Organiser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08EC7-2456-4BC6-A782-0B7A3086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838"/>
            <a:ext cx="9144000" cy="1655762"/>
          </a:xfrm>
        </p:spPr>
        <p:txBody>
          <a:bodyPr>
            <a:norm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Spring 1 </a:t>
            </a:r>
          </a:p>
        </p:txBody>
      </p:sp>
    </p:spTree>
    <p:extLst>
      <p:ext uri="{BB962C8B-B14F-4D97-AF65-F5344CB8AC3E}">
        <p14:creationId xmlns:p14="http://schemas.microsoft.com/office/powerpoint/2010/main" val="199255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A991-AD8F-410B-878E-C300E7719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055" y="3099415"/>
            <a:ext cx="3641035" cy="1013101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‘Superheroes Assemble!’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8BD4940-446A-4B89-BF9A-7738D0FB662A}"/>
              </a:ext>
            </a:extLst>
          </p:cNvPr>
          <p:cNvCxnSpPr>
            <a:cxnSpLocks/>
          </p:cNvCxnSpPr>
          <p:nvPr/>
        </p:nvCxnSpPr>
        <p:spPr>
          <a:xfrm flipH="1" flipV="1">
            <a:off x="3277772" y="1434905"/>
            <a:ext cx="1456567" cy="1468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CE60F9-8A14-4362-9F9D-B74900776A67}"/>
              </a:ext>
            </a:extLst>
          </p:cNvPr>
          <p:cNvSpPr txBox="1"/>
          <p:nvPr/>
        </p:nvSpPr>
        <p:spPr>
          <a:xfrm>
            <a:off x="146487" y="142032"/>
            <a:ext cx="35309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Counting accurately (2-3 years)</a:t>
            </a:r>
          </a:p>
          <a:p>
            <a:pPr marL="285750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Counting using the counting principles (2-3 years)</a:t>
            </a:r>
          </a:p>
          <a:p>
            <a:pPr marL="285750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Comparing numbers to 5 </a:t>
            </a:r>
          </a:p>
          <a:p>
            <a:pPr marL="285750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Composition of 4 and 5</a:t>
            </a:r>
          </a:p>
          <a:p>
            <a:pPr marL="285750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Compare mass</a:t>
            </a:r>
          </a:p>
          <a:p>
            <a:pPr marL="285750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Compare capacity </a:t>
            </a:r>
          </a:p>
          <a:p>
            <a:pPr marL="285750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2D shapes with 4 sides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A98BED-8CB5-45D1-8406-C6B8FE1C53F0}"/>
              </a:ext>
            </a:extLst>
          </p:cNvPr>
          <p:cNvCxnSpPr>
            <a:cxnSpLocks/>
          </p:cNvCxnSpPr>
          <p:nvPr/>
        </p:nvCxnSpPr>
        <p:spPr>
          <a:xfrm flipH="1" flipV="1">
            <a:off x="5254214" y="2224419"/>
            <a:ext cx="107590" cy="735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3BB829-A362-41CA-99A4-DA8F8BE71D59}"/>
              </a:ext>
            </a:extLst>
          </p:cNvPr>
          <p:cNvSpPr txBox="1"/>
          <p:nvPr/>
        </p:nvSpPr>
        <p:spPr>
          <a:xfrm>
            <a:off x="3659916" y="59562"/>
            <a:ext cx="6013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Reading/ Phonics – Storytime Phonics </a:t>
            </a:r>
          </a:p>
          <a:p>
            <a:pPr marL="285750" indent="-285750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Phase 1 listening games (2-3 years)</a:t>
            </a:r>
          </a:p>
          <a:p>
            <a:pPr marL="285750" indent="-285750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Phase 2 sounds – to independently blend </a:t>
            </a:r>
            <a:r>
              <a:rPr lang="en-GB" dirty="0" err="1">
                <a:latin typeface="Comic Sans MS" panose="030F0702030302020204" pitchFamily="66" charset="0"/>
              </a:rPr>
              <a:t>cvc</a:t>
            </a:r>
            <a:r>
              <a:rPr lang="en-GB" dirty="0">
                <a:latin typeface="Comic Sans MS" panose="030F0702030302020204" pitchFamily="66" charset="0"/>
              </a:rPr>
              <a:t> words </a:t>
            </a:r>
          </a:p>
          <a:p>
            <a:pPr marL="285750" indent="-285750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Phase 3 sounds- to identify and blend in words </a:t>
            </a:r>
          </a:p>
          <a:p>
            <a:pPr marL="285750" indent="-285750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Read simple captions and sentences </a:t>
            </a:r>
          </a:p>
          <a:p>
            <a:pPr marL="285750" indent="-285750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Phase 3 tricky words </a:t>
            </a:r>
          </a:p>
          <a:p>
            <a:pPr marL="285750" indent="-285750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Books to go home</a:t>
            </a:r>
          </a:p>
        </p:txBody>
      </p:sp>
      <p:pic>
        <p:nvPicPr>
          <p:cNvPr id="1028" name="Picture 4" descr="eyfs-logo - Kids Around the Clock">
            <a:extLst>
              <a:ext uri="{FF2B5EF4-FFF2-40B4-BE49-F238E27FC236}">
                <a16:creationId xmlns:a16="http://schemas.microsoft.com/office/drawing/2014/main" id="{0A54EFC0-AF0B-4326-9252-1CE28E8B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886" y="-29845"/>
            <a:ext cx="2368604" cy="10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EDC34A-A294-409D-9BEC-8B74749F23FF}"/>
              </a:ext>
            </a:extLst>
          </p:cNvPr>
          <p:cNvCxnSpPr>
            <a:cxnSpLocks/>
          </p:cNvCxnSpPr>
          <p:nvPr/>
        </p:nvCxnSpPr>
        <p:spPr>
          <a:xfrm flipV="1">
            <a:off x="6623615" y="2552045"/>
            <a:ext cx="1585062" cy="407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F14020A-5D91-475C-95E8-94A3E1694591}"/>
              </a:ext>
            </a:extLst>
          </p:cNvPr>
          <p:cNvSpPr txBox="1"/>
          <p:nvPr/>
        </p:nvSpPr>
        <p:spPr>
          <a:xfrm>
            <a:off x="8095263" y="1296194"/>
            <a:ext cx="38168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Understanding the World </a:t>
            </a: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8">
                  <a:extLs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Talk about our community </a:t>
            </a:r>
          </a:p>
          <a:p>
            <a:pPr marL="285750" indent="-285750">
              <a:buBlip>
                <a:blip r:embed="rId8">
                  <a:extLs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Taking an interest in different occupations (visit from emergency services)</a:t>
            </a:r>
          </a:p>
          <a:p>
            <a:pPr marL="285750" indent="-285750">
              <a:buBlip>
                <a:blip r:embed="rId8">
                  <a:extLs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Develop positive attitudes between different people </a:t>
            </a:r>
          </a:p>
          <a:p>
            <a:pPr marL="285750" indent="-285750">
              <a:buBlip>
                <a:blip r:embed="rId8">
                  <a:extLs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Understand that some places are special to people in the community </a:t>
            </a:r>
          </a:p>
          <a:p>
            <a:pPr marL="285750" indent="-285750">
              <a:buBlip>
                <a:blip r:embed="rId8">
                  <a:extLs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Have a look at maps </a:t>
            </a:r>
          </a:p>
          <a:p>
            <a:pPr marL="285750" indent="-285750">
              <a:buBlip>
                <a:blip r:embed="rId8">
                  <a:extLs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</a:buBlip>
            </a:pP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8ED7B3-E675-405C-8131-5AC5DB9D7A99}"/>
              </a:ext>
            </a:extLst>
          </p:cNvPr>
          <p:cNvCxnSpPr>
            <a:cxnSpLocks/>
          </p:cNvCxnSpPr>
          <p:nvPr/>
        </p:nvCxnSpPr>
        <p:spPr>
          <a:xfrm flipH="1">
            <a:off x="1709835" y="3312521"/>
            <a:ext cx="2206057" cy="344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E717843-D82F-4177-8F87-2828AD5E93DE}"/>
              </a:ext>
            </a:extLst>
          </p:cNvPr>
          <p:cNvSpPr txBox="1"/>
          <p:nvPr/>
        </p:nvSpPr>
        <p:spPr>
          <a:xfrm>
            <a:off x="110728" y="3329134"/>
            <a:ext cx="35309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Writing </a:t>
            </a: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10">
                  <a:extLst>
                    <a:ext uri="{837473B0-CC2E-450A-ABE3-18F120FF3D39}">
                      <a1611:picAttrSrcUrl xmlns:a1611="http://schemas.microsoft.com/office/drawing/2016/11/main" r:id="rId11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Mark making everywhere! </a:t>
            </a:r>
          </a:p>
          <a:p>
            <a:pPr marL="285750" indent="-285750">
              <a:buBlip>
                <a:blip r:embed="rId10">
                  <a:extLst>
                    <a:ext uri="{837473B0-CC2E-450A-ABE3-18F120FF3D39}">
                      <a1611:picAttrSrcUrl xmlns:a1611="http://schemas.microsoft.com/office/drawing/2016/11/main" r:id="rId11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Gross motor skills- squiggle wiggle! (3-4 years)</a:t>
            </a:r>
          </a:p>
          <a:p>
            <a:pPr marL="285750" indent="-285750">
              <a:buBlip>
                <a:blip r:embed="rId10">
                  <a:extLst>
                    <a:ext uri="{837473B0-CC2E-450A-ABE3-18F120FF3D39}">
                      <a1611:picAttrSrcUrl xmlns:a1611="http://schemas.microsoft.com/office/drawing/2016/11/main" r:id="rId11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Letter formation</a:t>
            </a:r>
          </a:p>
          <a:p>
            <a:pPr marL="285750" indent="-285750">
              <a:buBlip>
                <a:blip r:embed="rId10">
                  <a:extLst>
                    <a:ext uri="{837473B0-CC2E-450A-ABE3-18F120FF3D39}">
                      <a1611:picAttrSrcUrl xmlns:a1611="http://schemas.microsoft.com/office/drawing/2016/11/main" r:id="rId11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To write </a:t>
            </a:r>
            <a:r>
              <a:rPr lang="en-GB" dirty="0" err="1">
                <a:latin typeface="Comic Sans MS" panose="030F0702030302020204" pitchFamily="66" charset="0"/>
              </a:rPr>
              <a:t>cvc</a:t>
            </a:r>
            <a:r>
              <a:rPr lang="en-GB" dirty="0">
                <a:latin typeface="Comic Sans MS" panose="030F0702030302020204" pitchFamily="66" charset="0"/>
              </a:rPr>
              <a:t> words</a:t>
            </a:r>
          </a:p>
          <a:p>
            <a:pPr marL="285750" indent="-285750">
              <a:buBlip>
                <a:blip r:embed="rId10">
                  <a:extLst>
                    <a:ext uri="{837473B0-CC2E-450A-ABE3-18F120FF3D39}">
                      <a1611:picAttrSrcUrl xmlns:a1611="http://schemas.microsoft.com/office/drawing/2016/11/main" r:id="rId11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To write simple captions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862F99-163A-49D2-99F0-A71362D5B06A}"/>
              </a:ext>
            </a:extLst>
          </p:cNvPr>
          <p:cNvCxnSpPr>
            <a:cxnSpLocks/>
          </p:cNvCxnSpPr>
          <p:nvPr/>
        </p:nvCxnSpPr>
        <p:spPr>
          <a:xfrm flipH="1">
            <a:off x="3541564" y="4537767"/>
            <a:ext cx="1389511" cy="1135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55DB9A-0FA9-4DC5-A468-07812A7C1D9E}"/>
              </a:ext>
            </a:extLst>
          </p:cNvPr>
          <p:cNvSpPr txBox="1"/>
          <p:nvPr/>
        </p:nvSpPr>
        <p:spPr>
          <a:xfrm>
            <a:off x="110729" y="5563271"/>
            <a:ext cx="4395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Expressive Arts and Design</a:t>
            </a:r>
          </a:p>
          <a:p>
            <a:pPr marL="285750" indent="-285750">
              <a:buBlip>
                <a:blip r:embed="rId12">
                  <a:extLst>
                    <a:ext uri="{837473B0-CC2E-450A-ABE3-18F120FF3D39}">
                      <a1611:picAttrSrcUrl xmlns:a1611="http://schemas.microsoft.com/office/drawing/2016/11/main" r:id="rId13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To create observational drawings linked to our key texts using different types of media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F36ACD-5B0A-426C-8A34-4BE0EDBB0DFA}"/>
              </a:ext>
            </a:extLst>
          </p:cNvPr>
          <p:cNvCxnSpPr>
            <a:cxnSpLocks/>
          </p:cNvCxnSpPr>
          <p:nvPr/>
        </p:nvCxnSpPr>
        <p:spPr>
          <a:xfrm flipH="1">
            <a:off x="4717444" y="5035821"/>
            <a:ext cx="341675" cy="1157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74B9F36-47E2-4303-82D8-C2B7E23ABDF6}"/>
              </a:ext>
            </a:extLst>
          </p:cNvPr>
          <p:cNvSpPr txBox="1"/>
          <p:nvPr/>
        </p:nvSpPr>
        <p:spPr>
          <a:xfrm>
            <a:off x="5554065" y="4706049"/>
            <a:ext cx="3530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Physical Development</a:t>
            </a:r>
          </a:p>
          <a:p>
            <a:pPr marL="285750" indent="-285750">
              <a:buBlip>
                <a:blip r:embed="rId14">
                  <a:extLst>
                    <a:ext uri="{837473B0-CC2E-450A-ABE3-18F120FF3D39}">
                      <a1611:picAttrSrcUrl xmlns:a1611="http://schemas.microsoft.com/office/drawing/2016/11/main" r:id="rId15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Gymnastics </a:t>
            </a:r>
          </a:p>
          <a:p>
            <a:pPr marL="285750" indent="-285750">
              <a:buBlip>
                <a:blip r:embed="rId14">
                  <a:extLst>
                    <a:ext uri="{837473B0-CC2E-450A-ABE3-18F120FF3D39}">
                      <a1611:picAttrSrcUrl xmlns:a1611="http://schemas.microsoft.com/office/drawing/2016/11/main" r:id="rId15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Outdoor provision/ Forest school</a:t>
            </a:r>
          </a:p>
          <a:p>
            <a:pPr marL="285750" indent="-285750">
              <a:buBlip>
                <a:blip r:embed="rId14">
                  <a:extLst>
                    <a:ext uri="{837473B0-CC2E-450A-ABE3-18F120FF3D39}">
                      <a1611:picAttrSrcUrl xmlns:a1611="http://schemas.microsoft.com/office/drawing/2016/11/main" r:id="rId15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Cosmic Yoga (2-3 Years)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4479E-F92D-4D29-AF27-6F5A1E41B6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02566" y="3258010"/>
            <a:ext cx="804092" cy="821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A6F6A8-2C9B-4A07-AB86-E98B069CF42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30715" y="4053675"/>
            <a:ext cx="759915" cy="884719"/>
          </a:xfrm>
          <a:prstGeom prst="rect">
            <a:avLst/>
          </a:prstGeom>
        </p:spPr>
      </p:pic>
      <p:pic>
        <p:nvPicPr>
          <p:cNvPr id="8" name="Picture 2" descr="Superworm : Donaldson, Julia, Scheffler, Axel: Amazon.co.uk: Books">
            <a:hlinkClick r:id="rId18"/>
            <a:extLst>
              <a:ext uri="{FF2B5EF4-FFF2-40B4-BE49-F238E27FC236}">
                <a16:creationId xmlns:a16="http://schemas.microsoft.com/office/drawing/2014/main" id="{97A4472E-85A2-45DA-941D-4920FDE2C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116" y="4083672"/>
            <a:ext cx="1045696" cy="9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FD6E7D-2791-4AA2-8D49-99024F6189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74737" y="2927191"/>
            <a:ext cx="954288" cy="821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BA57E8-FEF7-4415-A9AC-B4D12DC9604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29508" y="2292676"/>
            <a:ext cx="726402" cy="7978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F95879-3ABB-44CD-94F7-248486C714E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50051" y="2204453"/>
            <a:ext cx="774342" cy="88074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35392FC-D5F9-41EA-A747-9B747E6AAF36}"/>
              </a:ext>
            </a:extLst>
          </p:cNvPr>
          <p:cNvCxnSpPr>
            <a:cxnSpLocks/>
          </p:cNvCxnSpPr>
          <p:nvPr/>
        </p:nvCxnSpPr>
        <p:spPr>
          <a:xfrm>
            <a:off x="7188781" y="3917305"/>
            <a:ext cx="1488653" cy="1092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9C3F911-3D11-4345-8FAF-DA7DBFA4C5F8}"/>
              </a:ext>
            </a:extLst>
          </p:cNvPr>
          <p:cNvSpPr txBox="1"/>
          <p:nvPr/>
        </p:nvSpPr>
        <p:spPr>
          <a:xfrm>
            <a:off x="8974181" y="4546143"/>
            <a:ext cx="35309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Personal, Social, Emotional development</a:t>
            </a:r>
          </a:p>
          <a:p>
            <a:r>
              <a:rPr lang="en-GB" i="1" dirty="0">
                <a:latin typeface="Comic Sans MS" panose="030F0702030302020204" pitchFamily="66" charset="0"/>
              </a:rPr>
              <a:t>Key text: Tough Guys have Feelings too</a:t>
            </a:r>
          </a:p>
          <a:p>
            <a:pPr marL="285750" indent="-285750">
              <a:buBlip>
                <a:blip r:embed="rId23">
                  <a:extLst>
                    <a:ext uri="{837473B0-CC2E-450A-ABE3-18F120FF3D39}">
                      <a1611:picAttrSrcUrl xmlns:a1611="http://schemas.microsoft.com/office/drawing/2016/11/main" r:id="rId24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Self- regulation </a:t>
            </a:r>
          </a:p>
          <a:p>
            <a:pPr marL="285750" indent="-285750">
              <a:buBlip>
                <a:blip r:embed="rId23">
                  <a:extLst>
                    <a:ext uri="{837473B0-CC2E-450A-ABE3-18F120FF3D39}">
                      <a1611:picAttrSrcUrl xmlns:a1611="http://schemas.microsoft.com/office/drawing/2016/11/main" r:id="rId24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Managing self </a:t>
            </a:r>
          </a:p>
          <a:p>
            <a:pPr marL="285750" indent="-285750">
              <a:buBlip>
                <a:blip r:embed="rId23">
                  <a:extLst>
                    <a:ext uri="{837473B0-CC2E-450A-ABE3-18F120FF3D39}">
                      <a1611:picAttrSrcUrl xmlns:a1611="http://schemas.microsoft.com/office/drawing/2016/11/main" r:id="rId24"/>
                    </a:ext>
                  </a:extLst>
                </a:blip>
              </a:buBlip>
            </a:pPr>
            <a:r>
              <a:rPr lang="en-GB" dirty="0">
                <a:latin typeface="Comic Sans MS" panose="030F0702030302020204" pitchFamily="66" charset="0"/>
              </a:rPr>
              <a:t>Building relationships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C79472D-98DC-4F34-8262-859B2F783F67}"/>
              </a:ext>
            </a:extLst>
          </p:cNvPr>
          <p:cNvCxnSpPr>
            <a:cxnSpLocks/>
          </p:cNvCxnSpPr>
          <p:nvPr/>
        </p:nvCxnSpPr>
        <p:spPr>
          <a:xfrm>
            <a:off x="6930688" y="4112516"/>
            <a:ext cx="413070" cy="616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90B7D2F-5C2A-4363-B427-DBE4366DFF6B}"/>
              </a:ext>
            </a:extLst>
          </p:cNvPr>
          <p:cNvSpPr txBox="1"/>
          <p:nvPr/>
        </p:nvSpPr>
        <p:spPr>
          <a:xfrm>
            <a:off x="4061076" y="6193628"/>
            <a:ext cx="3530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Communication and language </a:t>
            </a:r>
          </a:p>
          <a:p>
            <a:r>
              <a:rPr lang="en-GB" dirty="0">
                <a:latin typeface="Comic Sans MS" panose="030F0702030302020204" pitchFamily="66" charset="0"/>
              </a:rPr>
              <a:t>- Through the year – always!</a:t>
            </a:r>
          </a:p>
          <a:p>
            <a:pPr marL="285750" indent="-285750">
              <a:buBlip>
                <a:blip r:embed="rId8">
                  <a:extLs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</a:buBlip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92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269</Words>
  <Application>Microsoft Office PowerPoint</Application>
  <PresentationFormat>Widescreen</PresentationFormat>
  <Paragraphs>45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Mercury Class  Knowledge Organiser</vt:lpstr>
      <vt:lpstr>‘Superheroes Assemble!’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Maxwell</dc:creator>
  <cp:lastModifiedBy>Megan Maxwell</cp:lastModifiedBy>
  <cp:revision>5</cp:revision>
  <dcterms:created xsi:type="dcterms:W3CDTF">2023-01-04T20:23:29Z</dcterms:created>
  <dcterms:modified xsi:type="dcterms:W3CDTF">2023-01-05T08:20:39Z</dcterms:modified>
</cp:coreProperties>
</file>